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notesSlides/notesSlide22.xml" ContentType="application/vnd.openxmlformats-officedocument.presentationml.notesSl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5.xml" ContentType="application/vnd.openxmlformats-officedocument.presentationml.notesSlid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8.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9.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omments/comment1.xml" ContentType="application/vnd.openxmlformats-officedocument.presentationml.comments+xml"/>
  <Override PartName="/ppt/notesSlides/notesSlide30.xml" ContentType="application/vnd.openxmlformats-officedocument.presentationml.notesSl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2.xml" ContentType="application/vnd.openxmlformats-officedocument.presentationml.notesSlid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3.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4.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5.xml" ContentType="application/vnd.openxmlformats-officedocument.presentationml.notesSlid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8.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9.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40.xml" ContentType="application/vnd.openxmlformats-officedocument.presentationml.notesSlid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1.xml" ContentType="application/vnd.openxmlformats-officedocument.presentationml.notesSlid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comments/comment2.xml" ContentType="application/vnd.openxmlformats-officedocument.presentationml.comments+xml"/>
  <Override PartName="/ppt/notesSlides/notesSlide42.xml" ContentType="application/vnd.openxmlformats-officedocument.presentationml.notesSlid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43.xml" ContentType="application/vnd.openxmlformats-officedocument.presentationml.notesSlide+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4.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45.xml" ContentType="application/vnd.openxmlformats-officedocument.presentationml.notesSlid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6.xml" ContentType="application/vnd.openxmlformats-officedocument.presentationml.notesSlid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7.xml" ContentType="application/vnd.openxmlformats-officedocument.presentationml.notesSlid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omments/comment3.xml" ContentType="application/vnd.openxmlformats-officedocument.presentationml.comments+xml"/>
  <Override PartName="/ppt/notesSlides/notesSlide48.xml" ContentType="application/vnd.openxmlformats-officedocument.presentationml.notesSlid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51.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2.xml" ContentType="application/vnd.openxmlformats-officedocument.presentationml.notesSlid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53.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4.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comments/comment4.xml" ContentType="application/vnd.openxmlformats-officedocument.presentationml.comments+xml"/>
  <Override PartName="/ppt/notesSlides/notesSlide55.xml" ContentType="application/vnd.openxmlformats-officedocument.presentationml.notesSlide+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6.xml" ContentType="application/vnd.openxmlformats-officedocument.presentationml.notesSlid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7.xml" ContentType="application/vnd.openxmlformats-officedocument.presentationml.notesSlide+xml"/>
  <Override PartName="/ppt/charts/chart61.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8.xml" ContentType="application/vnd.openxmlformats-officedocument.presentationml.notesSlide+xml"/>
  <Override PartName="/ppt/charts/chart62.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59.xml" ContentType="application/vnd.openxmlformats-officedocument.presentationml.notesSlide+xml"/>
  <Override PartName="/ppt/charts/chart63.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0.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comments/comment5.xml" ContentType="application/vnd.openxmlformats-officedocument.presentationml.comments+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49" r:id="rId2"/>
    <p:sldMasterId id="2147483783" r:id="rId3"/>
    <p:sldMasterId id="2147483800" r:id="rId4"/>
    <p:sldMasterId id="2147483929" r:id="rId5"/>
    <p:sldMasterId id="2147483947" r:id="rId6"/>
  </p:sldMasterIdLst>
  <p:notesMasterIdLst>
    <p:notesMasterId r:id="rId126"/>
  </p:notesMasterIdLst>
  <p:sldIdLst>
    <p:sldId id="4775" r:id="rId7"/>
    <p:sldId id="263" r:id="rId8"/>
    <p:sldId id="264" r:id="rId9"/>
    <p:sldId id="265" r:id="rId10"/>
    <p:sldId id="266" r:id="rId11"/>
    <p:sldId id="2394" r:id="rId12"/>
    <p:sldId id="4697" r:id="rId13"/>
    <p:sldId id="2082" r:id="rId14"/>
    <p:sldId id="1857" r:id="rId15"/>
    <p:sldId id="4395" r:id="rId16"/>
    <p:sldId id="4396" r:id="rId17"/>
    <p:sldId id="4397" r:id="rId18"/>
    <p:sldId id="2526" r:id="rId19"/>
    <p:sldId id="4766" r:id="rId20"/>
    <p:sldId id="4767" r:id="rId21"/>
    <p:sldId id="4967" r:id="rId22"/>
    <p:sldId id="4100" r:id="rId23"/>
    <p:sldId id="4792" r:id="rId24"/>
    <p:sldId id="4960" r:id="rId25"/>
    <p:sldId id="4961" r:id="rId26"/>
    <p:sldId id="4989" r:id="rId27"/>
    <p:sldId id="1968" r:id="rId28"/>
    <p:sldId id="4798" r:id="rId29"/>
    <p:sldId id="4799" r:id="rId30"/>
    <p:sldId id="4802" r:id="rId31"/>
    <p:sldId id="4964" r:id="rId32"/>
    <p:sldId id="4965" r:id="rId33"/>
    <p:sldId id="4966" r:id="rId34"/>
    <p:sldId id="4985" r:id="rId35"/>
    <p:sldId id="4806" r:id="rId36"/>
    <p:sldId id="4807" r:id="rId37"/>
    <p:sldId id="4808" r:id="rId38"/>
    <p:sldId id="4809" r:id="rId39"/>
    <p:sldId id="4810" r:id="rId40"/>
    <p:sldId id="4811" r:id="rId41"/>
    <p:sldId id="4695" r:id="rId42"/>
    <p:sldId id="4812" r:id="rId43"/>
    <p:sldId id="4696" r:id="rId44"/>
    <p:sldId id="4813" r:id="rId45"/>
    <p:sldId id="4124" r:id="rId46"/>
    <p:sldId id="4721" r:id="rId47"/>
    <p:sldId id="4969" r:id="rId48"/>
    <p:sldId id="4660" r:id="rId49"/>
    <p:sldId id="4835" r:id="rId50"/>
    <p:sldId id="4973" r:id="rId51"/>
    <p:sldId id="4822" r:id="rId52"/>
    <p:sldId id="4823" r:id="rId53"/>
    <p:sldId id="4824" r:id="rId54"/>
    <p:sldId id="4825" r:id="rId55"/>
    <p:sldId id="4663" r:id="rId56"/>
    <p:sldId id="4977" r:id="rId57"/>
    <p:sldId id="4955" r:id="rId58"/>
    <p:sldId id="4979" r:id="rId59"/>
    <p:sldId id="4980" r:id="rId60"/>
    <p:sldId id="4981" r:id="rId61"/>
    <p:sldId id="4982" r:id="rId62"/>
    <p:sldId id="4793" r:id="rId63"/>
    <p:sldId id="4361" r:id="rId64"/>
    <p:sldId id="4801" r:id="rId65"/>
    <p:sldId id="4958" r:id="rId66"/>
    <p:sldId id="4814" r:id="rId67"/>
    <p:sldId id="4815" r:id="rId68"/>
    <p:sldId id="4816" r:id="rId69"/>
    <p:sldId id="4817" r:id="rId70"/>
    <p:sldId id="4364" r:id="rId71"/>
    <p:sldId id="4968" r:id="rId72"/>
    <p:sldId id="4646" r:id="rId73"/>
    <p:sldId id="4834" r:id="rId74"/>
    <p:sldId id="4818" r:id="rId75"/>
    <p:sldId id="4819" r:id="rId76"/>
    <p:sldId id="4820" r:id="rId77"/>
    <p:sldId id="4821" r:id="rId78"/>
    <p:sldId id="4649" r:id="rId79"/>
    <p:sldId id="4970" r:id="rId80"/>
    <p:sldId id="4680" r:id="rId81"/>
    <p:sldId id="4837" r:id="rId82"/>
    <p:sldId id="4978" r:id="rId83"/>
    <p:sldId id="4826" r:id="rId84"/>
    <p:sldId id="4827" r:id="rId85"/>
    <p:sldId id="4828" r:id="rId86"/>
    <p:sldId id="4829" r:id="rId87"/>
    <p:sldId id="4683" r:id="rId88"/>
    <p:sldId id="4797" r:id="rId89"/>
    <p:sldId id="4791" r:id="rId90"/>
    <p:sldId id="4836" r:id="rId91"/>
    <p:sldId id="4830" r:id="rId92"/>
    <p:sldId id="4831" r:id="rId93"/>
    <p:sldId id="4832" r:id="rId94"/>
    <p:sldId id="4833" r:id="rId95"/>
    <p:sldId id="4794" r:id="rId96"/>
    <p:sldId id="4971" r:id="rId97"/>
    <p:sldId id="4081" r:id="rId98"/>
    <p:sldId id="4796" r:id="rId99"/>
    <p:sldId id="4795" r:id="rId100"/>
    <p:sldId id="4317" r:id="rId101"/>
    <p:sldId id="4287" r:id="rId102"/>
    <p:sldId id="4927" r:id="rId103"/>
    <p:sldId id="4986" r:id="rId104"/>
    <p:sldId id="4987" r:id="rId105"/>
    <p:sldId id="4988" r:id="rId106"/>
    <p:sldId id="4922" r:id="rId107"/>
    <p:sldId id="3316" r:id="rId108"/>
    <p:sldId id="4923" r:id="rId109"/>
    <p:sldId id="4924" r:id="rId110"/>
    <p:sldId id="4925" r:id="rId111"/>
    <p:sldId id="4926" r:id="rId112"/>
    <p:sldId id="4848" r:id="rId113"/>
    <p:sldId id="2442" r:id="rId114"/>
    <p:sldId id="4800" r:id="rId115"/>
    <p:sldId id="4155" r:id="rId116"/>
    <p:sldId id="4717" r:id="rId117"/>
    <p:sldId id="4983" r:id="rId118"/>
    <p:sldId id="4743" r:id="rId119"/>
    <p:sldId id="4744" r:id="rId120"/>
    <p:sldId id="4838" r:id="rId121"/>
    <p:sldId id="4972" r:id="rId122"/>
    <p:sldId id="2894" r:id="rId123"/>
    <p:sldId id="262" r:id="rId124"/>
    <p:sldId id="2893"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6"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ideep Kumar" initials="JK" lastIdx="7" clrIdx="0">
    <p:extLst>
      <p:ext uri="{19B8F6BF-5375-455C-9EA6-DF929625EA0E}">
        <p15:presenceInfo xmlns:p15="http://schemas.microsoft.com/office/powerpoint/2012/main" userId="S-1-5-21-1964979238-429942662-834490965-1152" providerId="AD"/>
      </p:ext>
    </p:extLst>
  </p:cmAuthor>
  <p:cmAuthor id="2" name="Akriti Rastogi" initials="AR" lastIdx="16" clrIdx="1">
    <p:extLst>
      <p:ext uri="{19B8F6BF-5375-455C-9EA6-DF929625EA0E}">
        <p15:presenceInfo xmlns:p15="http://schemas.microsoft.com/office/powerpoint/2012/main" userId="S-1-5-21-1964979238-429942662-834490965-1458" providerId="AD"/>
      </p:ext>
    </p:extLst>
  </p:cmAuthor>
  <p:cmAuthor id="3" name="Arpit" initials="A" lastIdx="35" clrIdx="2">
    <p:extLst>
      <p:ext uri="{19B8F6BF-5375-455C-9EA6-DF929625EA0E}">
        <p15:presenceInfo xmlns:p15="http://schemas.microsoft.com/office/powerpoint/2012/main" userId="S-1-5-21-1964979238-429942662-834490965-1570" providerId="AD"/>
      </p:ext>
    </p:extLst>
  </p:cmAuthor>
  <p:cmAuthor id="4" name="Shivasheesh Srivastava" initials="SS" lastIdx="43" clrIdx="3">
    <p:extLst>
      <p:ext uri="{19B8F6BF-5375-455C-9EA6-DF929625EA0E}">
        <p15:presenceInfo xmlns:p15="http://schemas.microsoft.com/office/powerpoint/2012/main" userId="S-1-5-21-1964979238-429942662-834490965-1528" providerId="AD"/>
      </p:ext>
    </p:extLst>
  </p:cmAuthor>
  <p:cmAuthor id="5" name="Ashish Razdan" initials="AR" lastIdx="11" clrIdx="4">
    <p:extLst>
      <p:ext uri="{19B8F6BF-5375-455C-9EA6-DF929625EA0E}">
        <p15:presenceInfo xmlns:p15="http://schemas.microsoft.com/office/powerpoint/2012/main" userId="S-1-5-21-1964979238-429942662-834490965-1138" providerId="AD"/>
      </p:ext>
    </p:extLst>
  </p:cmAuthor>
  <p:cmAuthor id="6" name="Neeshu Bhadauriya" initials="NB" lastIdx="5" clrIdx="5">
    <p:extLst>
      <p:ext uri="{19B8F6BF-5375-455C-9EA6-DF929625EA0E}">
        <p15:presenceInfo xmlns:p15="http://schemas.microsoft.com/office/powerpoint/2012/main" userId="S-1-5-21-1964979238-429942662-834490965-15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4D4D4D"/>
    <a:srgbClr val="86648C"/>
    <a:srgbClr val="A24E8C"/>
    <a:srgbClr val="7EDCC6"/>
    <a:srgbClr val="2F6B6A"/>
    <a:srgbClr val="314C28"/>
    <a:srgbClr val="591B4C"/>
    <a:srgbClr val="7059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7" autoAdjust="0"/>
    <p:restoredTop sz="92950" autoAdjust="0"/>
  </p:normalViewPr>
  <p:slideViewPr>
    <p:cSldViewPr snapToGrid="0" showGuides="1">
      <p:cViewPr varScale="1">
        <p:scale>
          <a:sx n="63" d="100"/>
          <a:sy n="63" d="100"/>
        </p:scale>
        <p:origin x="846" y="72"/>
      </p:cViewPr>
      <p:guideLst>
        <p:guide orient="horz" pos="1956"/>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8.xml"/><Relationship Id="rId1" Type="http://schemas.microsoft.com/office/2011/relationships/chartStyle" Target="style38.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9.xml"/><Relationship Id="rId1" Type="http://schemas.microsoft.com/office/2011/relationships/chartStyle" Target="style39.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9.xml"/><Relationship Id="rId1" Type="http://schemas.microsoft.com/office/2011/relationships/chartStyle" Target="style49.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0.xml"/><Relationship Id="rId1" Type="http://schemas.microsoft.com/office/2011/relationships/chartStyle" Target="style50.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1.xml"/><Relationship Id="rId1" Type="http://schemas.microsoft.com/office/2011/relationships/chartStyle" Target="style51.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2.xml"/><Relationship Id="rId1" Type="http://schemas.microsoft.com/office/2011/relationships/chartStyle" Target="style52.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7.xml"/><Relationship Id="rId1" Type="http://schemas.microsoft.com/office/2011/relationships/chartStyle" Target="style57.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8.xml"/><Relationship Id="rId1" Type="http://schemas.microsoft.com/office/2011/relationships/chartStyle" Target="style58.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9.xml"/><Relationship Id="rId1" Type="http://schemas.microsoft.com/office/2011/relationships/chartStyle" Target="style59.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4.xml"/><Relationship Id="rId1" Type="http://schemas.microsoft.com/office/2011/relationships/chartStyle" Target="style6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956699043128117"/>
          <c:y val="0.1350738042354423"/>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lumMod val="50000"/>
                </a:schemeClr>
              </a:solidFill>
              <a:ln w="3175">
                <a:noFill/>
              </a:ln>
              <a:effectLst/>
            </c:spPr>
            <c:extLst>
              <c:ext xmlns:c16="http://schemas.microsoft.com/office/drawing/2014/chart" uri="{C3380CC4-5D6E-409C-BE32-E72D297353CC}">
                <c16:uniqueId val="{00000007-0316-477F-93E3-0CCF1A04A703}"/>
              </c:ext>
            </c:extLst>
          </c:dPt>
          <c:dLbls>
            <c:dLbl>
              <c:idx val="0"/>
              <c:layout>
                <c:manualLayout>
                  <c:x val="-3.3591306171643757E-3"/>
                  <c:y val="-0.27803908671295779"/>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5.4255895537861996E-2"/>
                  <c:y val="-9.829755823252741E-1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42010976964424046"/>
                      <c:h val="0.16083214312402397"/>
                    </c:manualLayout>
                  </c15:layout>
                </c:ext>
                <c:ext xmlns:c16="http://schemas.microsoft.com/office/drawing/2014/chart" uri="{C3380CC4-5D6E-409C-BE32-E72D297353CC}">
                  <c16:uniqueId val="{00000003-0316-477F-93E3-0CCF1A04A703}"/>
                </c:ext>
              </c:extLst>
            </c:dLbl>
            <c:dLbl>
              <c:idx val="2"/>
              <c:layout>
                <c:manualLayout>
                  <c:x val="-6.7995117285728615E-2"/>
                  <c:y val="3.4972470425835376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0803863853183735"/>
                      <c:h val="0.25031885506860291"/>
                    </c:manualLayout>
                  </c15:layout>
                </c:ext>
                <c:ext xmlns:c16="http://schemas.microsoft.com/office/drawing/2014/chart" uri="{C3380CC4-5D6E-409C-BE32-E72D297353CC}">
                  <c16:uniqueId val="{00000005-0316-477F-93E3-0CCF1A04A703}"/>
                </c:ext>
              </c:extLst>
            </c:dLbl>
            <c:dLbl>
              <c:idx val="3"/>
              <c:layout>
                <c:manualLayout>
                  <c:x val="8.4665891696682032E-3"/>
                  <c:y val="3.625907612980824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25"/>
                    </c:manualLayout>
                  </c15:layout>
                </c:ext>
                <c:ext xmlns:c16="http://schemas.microsoft.com/office/drawing/2014/chart" uri="{C3380CC4-5D6E-409C-BE32-E72D297353CC}">
                  <c16:uniqueId val="{00000007-0316-477F-93E3-0CCF1A04A703}"/>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Paints &amp; Coatings</c:v>
                </c:pt>
                <c:pt idx="1">
                  <c:v>Electrical &amp; Electronics</c:v>
                </c:pt>
                <c:pt idx="2">
                  <c:v>Adhesives</c:v>
                </c:pt>
                <c:pt idx="3">
                  <c:v>Others</c:v>
                </c:pt>
              </c:strCache>
            </c:strRef>
          </c:cat>
          <c:val>
            <c:numRef>
              <c:f>Sheet1!$B$2:$B$5</c:f>
              <c:numCache>
                <c:formatCode>0.00%</c:formatCode>
                <c:ptCount val="4"/>
                <c:pt idx="0">
                  <c:v>0.49331471101465674</c:v>
                </c:pt>
                <c:pt idx="1">
                  <c:v>0.25061085695448726</c:v>
                </c:pt>
                <c:pt idx="2">
                  <c:v>7.9394699115923312E-2</c:v>
                </c:pt>
                <c:pt idx="3">
                  <c:v>0.1766797329149328</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4.5503038569453293E-2</c:v>
                </c:pt>
                <c:pt idx="1">
                  <c:v>3.9064297692858012E-2</c:v>
                </c:pt>
                <c:pt idx="2">
                  <c:v>3.8123320642710699E-2</c:v>
                </c:pt>
                <c:pt idx="3">
                  <c:v>3.8476877487410716E-2</c:v>
                </c:pt>
                <c:pt idx="4">
                  <c:v>3.6822637509973583E-2</c:v>
                </c:pt>
                <c:pt idx="5">
                  <c:v>4.3945647562240786E-2</c:v>
                </c:pt>
                <c:pt idx="6">
                  <c:v>3.9861440350000346E-2</c:v>
                </c:pt>
                <c:pt idx="7">
                  <c:v>3.7516239466367833E-2</c:v>
                </c:pt>
                <c:pt idx="8">
                  <c:v>3.5094957869031801E-2</c:v>
                </c:pt>
                <c:pt idx="9">
                  <c:v>3.5158931589953688E-2</c:v>
                </c:pt>
                <c:pt idx="10">
                  <c:v>3.245687606027782E-2</c:v>
                </c:pt>
                <c:pt idx="11">
                  <c:v>3.1015808399243255E-2</c:v>
                </c:pt>
                <c:pt idx="12">
                  <c:v>3.0050013882679437E-2</c:v>
                </c:pt>
                <c:pt idx="13">
                  <c:v>2.8900282505787713E-2</c:v>
                </c:pt>
                <c:pt idx="14">
                  <c:v>2.7776380766430627E-2</c:v>
                </c:pt>
                <c:pt idx="15">
                  <c:v>2.6844905580025075E-2</c:v>
                </c:pt>
              </c:numCache>
            </c:numRef>
          </c:val>
          <c:extLst>
            <c:ext xmlns:c16="http://schemas.microsoft.com/office/drawing/2014/chart" uri="{C3380CC4-5D6E-409C-BE32-E72D297353CC}">
              <c16:uniqueId val="{00000002-8B4E-443A-BC14-11BCC474EC41}"/>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6.3719897276446766E-2</c:v>
                </c:pt>
                <c:pt idx="1">
                  <c:v>6.513511564190036E-2</c:v>
                </c:pt>
                <c:pt idx="2">
                  <c:v>6.5055326480251974E-2</c:v>
                </c:pt>
                <c:pt idx="3">
                  <c:v>6.5460194862824714E-2</c:v>
                </c:pt>
                <c:pt idx="4">
                  <c:v>6.4684063590369961E-2</c:v>
                </c:pt>
                <c:pt idx="5">
                  <c:v>6.4781613247428843E-2</c:v>
                </c:pt>
                <c:pt idx="6">
                  <c:v>6.476340835760433E-2</c:v>
                </c:pt>
                <c:pt idx="7">
                  <c:v>6.482411438616198E-2</c:v>
                </c:pt>
                <c:pt idx="8">
                  <c:v>6.5002981732324105E-2</c:v>
                </c:pt>
                <c:pt idx="9">
                  <c:v>6.5073049935924165E-2</c:v>
                </c:pt>
                <c:pt idx="10">
                  <c:v>6.5245874397117959E-2</c:v>
                </c:pt>
                <c:pt idx="11">
                  <c:v>6.5323909297842472E-2</c:v>
                </c:pt>
                <c:pt idx="12">
                  <c:v>6.5205764457437879E-2</c:v>
                </c:pt>
                <c:pt idx="13">
                  <c:v>6.5373948415011623E-2</c:v>
                </c:pt>
                <c:pt idx="14">
                  <c:v>6.5446940805089809E-2</c:v>
                </c:pt>
                <c:pt idx="15">
                  <c:v>6.5527064167330118E-2</c:v>
                </c:pt>
              </c:numCache>
            </c:numRef>
          </c:val>
          <c:extLst>
            <c:ext xmlns:c16="http://schemas.microsoft.com/office/drawing/2014/chart" uri="{C3380CC4-5D6E-409C-BE32-E72D297353CC}">
              <c16:uniqueId val="{00000001-8B4E-443A-BC14-11BCC474EC41}"/>
            </c:ext>
          </c:extLst>
        </c:ser>
        <c:ser>
          <c:idx val="0"/>
          <c:order val="2"/>
          <c:tx>
            <c:strRef>
              <c:f>Sheet1!$E$1</c:f>
              <c:strCache>
                <c:ptCount val="1"/>
                <c:pt idx="0">
                  <c:v>Construction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9.5355991553738695E-2</c:v>
                </c:pt>
                <c:pt idx="1">
                  <c:v>9.4469124335024857E-2</c:v>
                </c:pt>
                <c:pt idx="2">
                  <c:v>9.500950361735204E-2</c:v>
                </c:pt>
                <c:pt idx="3">
                  <c:v>9.4234685588541145E-2</c:v>
                </c:pt>
                <c:pt idx="4">
                  <c:v>9.4357750341271363E-2</c:v>
                </c:pt>
                <c:pt idx="5">
                  <c:v>9.2267545605298915E-2</c:v>
                </c:pt>
                <c:pt idx="6">
                  <c:v>9.2823642843947868E-2</c:v>
                </c:pt>
                <c:pt idx="7">
                  <c:v>9.2789463031129935E-2</c:v>
                </c:pt>
                <c:pt idx="8">
                  <c:v>9.2817448288289389E-2</c:v>
                </c:pt>
                <c:pt idx="9">
                  <c:v>9.2751719481555001E-2</c:v>
                </c:pt>
                <c:pt idx="10">
                  <c:v>9.2911534535956422E-2</c:v>
                </c:pt>
                <c:pt idx="11">
                  <c:v>9.2966447843166281E-2</c:v>
                </c:pt>
                <c:pt idx="12">
                  <c:v>9.3119264851833264E-2</c:v>
                </c:pt>
                <c:pt idx="13">
                  <c:v>9.3081334983513231E-2</c:v>
                </c:pt>
                <c:pt idx="14">
                  <c:v>9.3243944949629773E-2</c:v>
                </c:pt>
                <c:pt idx="15">
                  <c:v>9.3318095286335209E-2</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Composite Materials </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0.11737820064958905</c:v>
                </c:pt>
                <c:pt idx="1">
                  <c:v>0.11927068913152601</c:v>
                </c:pt>
                <c:pt idx="2">
                  <c:v>0.11894248805251519</c:v>
                </c:pt>
                <c:pt idx="3">
                  <c:v>0.12070079583070954</c:v>
                </c:pt>
                <c:pt idx="4">
                  <c:v>0.11940244749249164</c:v>
                </c:pt>
                <c:pt idx="5">
                  <c:v>0.11645923628363089</c:v>
                </c:pt>
                <c:pt idx="6">
                  <c:v>0.11453619281465675</c:v>
                </c:pt>
                <c:pt idx="7">
                  <c:v>0.11415154934909352</c:v>
                </c:pt>
                <c:pt idx="8">
                  <c:v>0.11395927362285925</c:v>
                </c:pt>
                <c:pt idx="9">
                  <c:v>0.11383608034140837</c:v>
                </c:pt>
                <c:pt idx="10">
                  <c:v>0.1132872924030988</c:v>
                </c:pt>
                <c:pt idx="11">
                  <c:v>0.11291439568170232</c:v>
                </c:pt>
                <c:pt idx="12">
                  <c:v>0.11274963248076326</c:v>
                </c:pt>
                <c:pt idx="13">
                  <c:v>0.11246002886969554</c:v>
                </c:pt>
                <c:pt idx="14">
                  <c:v>0.11228811464591756</c:v>
                </c:pt>
                <c:pt idx="15">
                  <c:v>0.11206253381804664</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0.2533312559492924</c:v>
                </c:pt>
                <c:pt idx="1">
                  <c:v>0.25429880859125126</c:v>
                </c:pt>
                <c:pt idx="2">
                  <c:v>0.25596173320522703</c:v>
                </c:pt>
                <c:pt idx="3">
                  <c:v>0.25515872981329768</c:v>
                </c:pt>
                <c:pt idx="4">
                  <c:v>0.25770799869624494</c:v>
                </c:pt>
                <c:pt idx="5">
                  <c:v>0.25835892735433957</c:v>
                </c:pt>
                <c:pt idx="6">
                  <c:v>0.26114794247470113</c:v>
                </c:pt>
                <c:pt idx="7">
                  <c:v>0.26193633048795562</c:v>
                </c:pt>
                <c:pt idx="8">
                  <c:v>0.2626855457833388</c:v>
                </c:pt>
                <c:pt idx="9">
                  <c:v>0.2633008725753217</c:v>
                </c:pt>
                <c:pt idx="10">
                  <c:v>0.26388769730484191</c:v>
                </c:pt>
                <c:pt idx="11">
                  <c:v>0.26428958460503998</c:v>
                </c:pt>
                <c:pt idx="12">
                  <c:v>0.2648641806963889</c:v>
                </c:pt>
                <c:pt idx="13">
                  <c:v>0.26520269148086362</c:v>
                </c:pt>
                <c:pt idx="14">
                  <c:v>0.26592264800496462</c:v>
                </c:pt>
                <c:pt idx="15">
                  <c:v>0.26630758765101525</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0.42471161600147961</c:v>
                </c:pt>
                <c:pt idx="1">
                  <c:v>0.42776196460743943</c:v>
                </c:pt>
                <c:pt idx="2">
                  <c:v>0.42690762800194287</c:v>
                </c:pt>
                <c:pt idx="3">
                  <c:v>0.42596871641721618</c:v>
                </c:pt>
                <c:pt idx="4">
                  <c:v>0.42702510236964852</c:v>
                </c:pt>
                <c:pt idx="5">
                  <c:v>0.42418702994706103</c:v>
                </c:pt>
                <c:pt idx="6">
                  <c:v>0.42686737315908962</c:v>
                </c:pt>
                <c:pt idx="7">
                  <c:v>0.42878230327929118</c:v>
                </c:pt>
                <c:pt idx="8">
                  <c:v>0.4304397927041565</c:v>
                </c:pt>
                <c:pt idx="9">
                  <c:v>0.42987934607583717</c:v>
                </c:pt>
                <c:pt idx="10">
                  <c:v>0.43221072529870697</c:v>
                </c:pt>
                <c:pt idx="11">
                  <c:v>0.43348985417300545</c:v>
                </c:pt>
                <c:pt idx="12">
                  <c:v>0.43401114363089716</c:v>
                </c:pt>
                <c:pt idx="13">
                  <c:v>0.43498171374512834</c:v>
                </c:pt>
                <c:pt idx="14">
                  <c:v>0.43532197082796753</c:v>
                </c:pt>
                <c:pt idx="15">
                  <c:v>0.43593981349724759</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Asia-Pacific</a:t>
            </a:r>
          </a:p>
        </c:rich>
      </c:tx>
      <c:layout>
        <c:manualLayout>
          <c:xMode val="edge"/>
          <c:yMode val="edge"/>
          <c:x val="0.37472792152757994"/>
          <c:y val="1.8354509446579619E-2"/>
        </c:manualLayout>
      </c:layout>
      <c:overlay val="1"/>
      <c:spPr>
        <a:noFill/>
        <a:ln>
          <a:noFill/>
        </a:ln>
        <a:effectLst/>
      </c:spPr>
    </c:title>
    <c:autoTitleDeleted val="0"/>
    <c:plotArea>
      <c:layout>
        <c:manualLayout>
          <c:layoutTarget val="inner"/>
          <c:xMode val="edge"/>
          <c:yMode val="edge"/>
          <c:x val="2.1971912055094016E-2"/>
          <c:y val="6.6383991887184843E-2"/>
          <c:w val="0.51676836055847475"/>
          <c:h val="0.93361587710929583"/>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0.59713088032959305</c:v>
                </c:pt>
                <c:pt idx="1">
                  <c:v>0.64906404169670462</c:v>
                </c:pt>
              </c:numCache>
            </c:numRef>
          </c:val>
          <c:extLst>
            <c:ext xmlns:c16="http://schemas.microsoft.com/office/drawing/2014/chart" uri="{C3380CC4-5D6E-409C-BE32-E72D297353CC}">
              <c16:uniqueId val="{00000002-F49E-4590-BC90-DFDC903C5B3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r>
              <a:rPr lang="en-IN" b="1" dirty="0"/>
              <a:t>Middle</a:t>
            </a:r>
            <a:r>
              <a:rPr lang="en-IN" b="1" baseline="0" dirty="0"/>
              <a:t> East &amp; Africa</a:t>
            </a:r>
            <a:endParaRPr lang="en-IN" b="1" dirty="0"/>
          </a:p>
        </c:rich>
      </c:tx>
      <c:layout>
        <c:manualLayout>
          <c:xMode val="edge"/>
          <c:yMode val="edge"/>
          <c:x val="0.29333683067553634"/>
          <c:y val="1.835478653628287E-2"/>
        </c:manualLayout>
      </c:layout>
      <c:overlay val="1"/>
      <c:spPr>
        <a:noFill/>
        <a:ln>
          <a:noFill/>
        </a:ln>
        <a:effectLst/>
      </c:spPr>
      <c:txPr>
        <a:bodyPr rot="0" spcFirstLastPara="1" vertOverflow="ellipsis" vert="horz" wrap="square" anchor="ctr" anchorCtr="1"/>
        <a:lstStyle/>
        <a:p>
          <a:pPr>
            <a:defRPr lang="en-US" sz="1200" b="0" i="0" u="none" strike="noStrike" kern="1200" baseline="0">
              <a:solidFill>
                <a:schemeClr val="tx1"/>
              </a:solidFill>
              <a:latin typeface="Veradana"/>
              <a:ea typeface="+mn-ea"/>
              <a:cs typeface="+mn-cs"/>
            </a:defRPr>
          </a:pPr>
          <a:endParaRPr lang="en-US"/>
        </a:p>
      </c:txPr>
    </c:title>
    <c:autoTitleDeleted val="0"/>
    <c:plotArea>
      <c:layout>
        <c:manualLayout>
          <c:layoutTarget val="inner"/>
          <c:xMode val="edge"/>
          <c:yMode val="edge"/>
          <c:x val="0.18221982324272318"/>
          <c:y val="5.6806492773908243E-2"/>
          <c:w val="0.58999966488818045"/>
          <c:h val="0.91437973287221985"/>
        </c:manualLayout>
      </c:layout>
      <c:barChart>
        <c:barDir val="bar"/>
        <c:grouping val="clustered"/>
        <c:varyColors val="0"/>
        <c:ser>
          <c:idx val="0"/>
          <c:order val="0"/>
          <c:tx>
            <c:strRef>
              <c:f>Sheet1!$B$1</c:f>
              <c:strCache>
                <c:ptCount val="1"/>
                <c:pt idx="0">
                  <c:v>Column3</c:v>
                </c:pt>
              </c:strCache>
            </c:strRef>
          </c:tx>
          <c:spPr>
            <a:solidFill>
              <a:srgbClr val="F4B183"/>
            </a:solidFill>
            <a:ln>
              <a:noFill/>
            </a:ln>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Veradana"/>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2021E</c:v>
                </c:pt>
                <c:pt idx="1">
                  <c:v>2030F</c:v>
                </c:pt>
              </c:strCache>
            </c:strRef>
          </c:cat>
          <c:val>
            <c:numRef>
              <c:f>Sheet1!$B$2:$B$3</c:f>
              <c:numCache>
                <c:formatCode>0.00%</c:formatCode>
                <c:ptCount val="2"/>
                <c:pt idx="0">
                  <c:v>0.12132720521385781</c:v>
                </c:pt>
                <c:pt idx="1">
                  <c:v>0.10531257695377523</c:v>
                </c:pt>
              </c:numCache>
            </c:numRef>
          </c:val>
          <c:extLst>
            <c:ext xmlns:c16="http://schemas.microsoft.com/office/drawing/2014/chart" uri="{C3380CC4-5D6E-409C-BE32-E72D297353CC}">
              <c16:uniqueId val="{00000000-4C83-4156-9DB1-9F3A5418B08A}"/>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solidFill>
                <a:latin typeface="Veradana"/>
                <a:ea typeface="+mn-ea"/>
                <a:cs typeface="+mn-cs"/>
              </a:defRPr>
            </a:pPr>
            <a:endParaRPr lang="en-US"/>
          </a:p>
        </c:txPr>
        <c:crossAx val="782251648"/>
        <c:crosses val="autoZero"/>
        <c:auto val="1"/>
        <c:lblAlgn val="ctr"/>
        <c:lblOffset val="100"/>
        <c:noMultiLvlLbl val="0"/>
      </c:catAx>
      <c:valAx>
        <c:axId val="782251648"/>
        <c:scaling>
          <c:orientation val="minMax"/>
          <c:min val="1.0000000000000002E-2"/>
        </c:scaling>
        <c:delete val="0"/>
        <c:axPos val="b"/>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Veradana"/>
                <a:ea typeface="+mn-ea"/>
                <a:cs typeface="+mn-cs"/>
              </a:defRPr>
            </a:pPr>
            <a:endParaRPr lang="en-US"/>
          </a:p>
        </c:txPr>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North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9.9268508554174087E-2</c:v>
                </c:pt>
                <c:pt idx="1">
                  <c:v>8.5736341951278647E-2</c:v>
                </c:pt>
              </c:numCache>
            </c:numRef>
          </c:val>
          <c:extLst>
            <c:ext xmlns:c16="http://schemas.microsoft.com/office/drawing/2014/chart" uri="{C3380CC4-5D6E-409C-BE32-E72D297353CC}">
              <c16:uniqueId val="{00000001-C4D1-4E8B-8EC6-4D18FFDED8BA}"/>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b="1"/>
            </a:pPr>
            <a:r>
              <a:rPr lang="en-IN" b="1" dirty="0"/>
              <a:t>Europe</a:t>
            </a:r>
          </a:p>
        </c:rich>
      </c:tx>
      <c:layout>
        <c:manualLayout>
          <c:xMode val="edge"/>
          <c:yMode val="edge"/>
          <c:x val="0.39216879162249213"/>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8065442254266213"/>
          <c:h val="0.93361587710929583"/>
        </c:manualLayout>
      </c:layout>
      <c:barChart>
        <c:barDir val="bar"/>
        <c:grouping val="clustered"/>
        <c:varyColors val="0"/>
        <c:ser>
          <c:idx val="0"/>
          <c:order val="0"/>
          <c:tx>
            <c:strRef>
              <c:f>Sheet1!$B$1</c:f>
              <c:strCache>
                <c:ptCount val="1"/>
                <c:pt idx="0">
                  <c:v>Column3</c:v>
                </c:pt>
              </c:strCache>
            </c:strRef>
          </c:tx>
          <c:spPr>
            <a:solidFill>
              <a:srgbClr val="8FAADC"/>
            </a:solidFill>
            <a:ln>
              <a:noFill/>
            </a:ln>
            <a:effectLst/>
            <a:scene3d>
              <a:camera prst="orthographicFront"/>
              <a:lightRig rig="threePt" dir="t"/>
            </a:scene3d>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0.1323</c:v>
                </c:pt>
                <c:pt idx="1">
                  <c:v>0.1164</c:v>
                </c:pt>
              </c:numCache>
            </c:numRef>
          </c:val>
          <c:extLst>
            <c:ext xmlns:c16="http://schemas.microsoft.com/office/drawing/2014/chart" uri="{C3380CC4-5D6E-409C-BE32-E72D297353CC}">
              <c16:uniqueId val="{00000001-2D4C-41A4-BE3E-27418A35D97F}"/>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0.1"/>
        </c:scaling>
        <c:delete val="0"/>
        <c:axPos val="b"/>
        <c:numFmt formatCode="0.00%" sourceLinked="1"/>
        <c:majorTickMark val="out"/>
        <c:minorTickMark val="none"/>
        <c:tickLblPos val="none"/>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Veradana"/>
          <a:ea typeface="+mn-ea"/>
          <a:cs typeface="+mn-cs"/>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vert="horz"/>
          <a:lstStyle/>
          <a:p>
            <a:pPr>
              <a:defRPr/>
            </a:pPr>
            <a:r>
              <a:rPr lang="en-IN" dirty="0"/>
              <a:t>South America</a:t>
            </a:r>
          </a:p>
        </c:rich>
      </c:tx>
      <c:layout>
        <c:manualLayout>
          <c:xMode val="edge"/>
          <c:yMode val="edge"/>
          <c:x val="0.29333683067553634"/>
          <c:y val="1.835478653628287E-2"/>
        </c:manualLayout>
      </c:layout>
      <c:overlay val="1"/>
      <c:spPr>
        <a:noFill/>
        <a:ln>
          <a:noFill/>
        </a:ln>
        <a:effectLst/>
      </c:spPr>
    </c:title>
    <c:autoTitleDeleted val="0"/>
    <c:plotArea>
      <c:layout>
        <c:manualLayout>
          <c:layoutTarget val="inner"/>
          <c:xMode val="edge"/>
          <c:yMode val="edge"/>
          <c:x val="2.1971912055094016E-2"/>
          <c:y val="6.6383991887184843E-2"/>
          <c:w val="0.43521837223661169"/>
          <c:h val="0.93361587710929583"/>
        </c:manualLayout>
      </c:layout>
      <c:barChart>
        <c:barDir val="bar"/>
        <c:grouping val="clustered"/>
        <c:varyColors val="0"/>
        <c:ser>
          <c:idx val="0"/>
          <c:order val="0"/>
          <c:tx>
            <c:strRef>
              <c:f>Sheet1!$B$1</c:f>
              <c:strCache>
                <c:ptCount val="1"/>
                <c:pt idx="0">
                  <c:v>Column3</c:v>
                </c:pt>
              </c:strCache>
            </c:strRef>
          </c:tx>
          <c:spPr>
            <a:solidFill>
              <a:srgbClr val="A9D18E"/>
            </a:solidFill>
            <a:ln>
              <a:noFill/>
            </a:ln>
            <a:effectLst/>
            <a:scene3d>
              <a:camera prst="orthographicFront"/>
              <a:lightRig rig="threePt" dir="t"/>
            </a:scene3d>
          </c:spPr>
          <c:invertIfNegative val="0"/>
          <c:dPt>
            <c:idx val="0"/>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0-5019-4780-B12F-EF1CA93B4738}"/>
              </c:ext>
            </c:extLst>
          </c:dPt>
          <c:dPt>
            <c:idx val="1"/>
            <c:invertIfNegative val="0"/>
            <c:bubble3D val="0"/>
            <c:spPr>
              <a:solidFill>
                <a:srgbClr val="7EDCC6"/>
              </a:solidFill>
              <a:ln>
                <a:noFill/>
              </a:ln>
              <a:effectLst/>
              <a:scene3d>
                <a:camera prst="orthographicFront"/>
                <a:lightRig rig="threePt" dir="t"/>
              </a:scene3d>
            </c:spPr>
            <c:extLst>
              <c:ext xmlns:c16="http://schemas.microsoft.com/office/drawing/2014/chart" uri="{C3380CC4-5D6E-409C-BE32-E72D297353CC}">
                <c16:uniqueId val="{00000001-5019-4780-B12F-EF1CA93B4738}"/>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2021E</c:v>
                </c:pt>
                <c:pt idx="1">
                  <c:v>2030F</c:v>
                </c:pt>
              </c:strCache>
            </c:strRef>
          </c:cat>
          <c:val>
            <c:numRef>
              <c:f>Sheet1!$B$2:$B$3</c:f>
              <c:numCache>
                <c:formatCode>0.00%</c:formatCode>
                <c:ptCount val="2"/>
                <c:pt idx="0">
                  <c:v>4.9947074868631529E-2</c:v>
                </c:pt>
                <c:pt idx="1">
                  <c:v>4.348412723541685E-2</c:v>
                </c:pt>
              </c:numCache>
            </c:numRef>
          </c:val>
          <c:extLst>
            <c:ext xmlns:c16="http://schemas.microsoft.com/office/drawing/2014/chart" uri="{C3380CC4-5D6E-409C-BE32-E72D297353CC}">
              <c16:uniqueId val="{00000002-5019-4780-B12F-EF1CA93B4738}"/>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vert="horz"/>
          <a:lstStyle/>
          <a:p>
            <a:pPr>
              <a:defRPr b="1"/>
            </a:pPr>
            <a:endParaRPr lang="en-US"/>
          </a:p>
        </c:txPr>
        <c:crossAx val="782251648"/>
        <c:crosses val="autoZero"/>
        <c:auto val="1"/>
        <c:lblAlgn val="ctr"/>
        <c:lblOffset val="100"/>
        <c:noMultiLvlLbl val="0"/>
      </c:catAx>
      <c:valAx>
        <c:axId val="782251648"/>
        <c:scaling>
          <c:orientation val="minMax"/>
          <c:min val="1.0000000000000002E-2"/>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adan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12845638699755"/>
          <c:y val="0.12545873412485237"/>
          <c:w val="0.39459356158885261"/>
          <c:h val="0.73624517038964654"/>
        </c:manualLayout>
      </c:layout>
      <c:pieChart>
        <c:varyColors val="1"/>
        <c:ser>
          <c:idx val="0"/>
          <c:order val="0"/>
          <c:tx>
            <c:strRef>
              <c:f>Sheet1!$B$1</c:f>
              <c:strCache>
                <c:ptCount val="1"/>
                <c:pt idx="0">
                  <c:v>Share</c:v>
                </c:pt>
              </c:strCache>
            </c:strRef>
          </c:tx>
          <c:spPr>
            <a:effectLst/>
          </c:spPr>
          <c:dPt>
            <c:idx val="0"/>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1-7AE5-4518-8187-F654EF6942B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AE5-4518-8187-F654EF6942B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AE5-4518-8187-F654EF6942B6}"/>
              </c:ext>
            </c:extLst>
          </c:dPt>
          <c:dPt>
            <c:idx val="3"/>
            <c:bubble3D val="0"/>
            <c:spPr>
              <a:solidFill>
                <a:srgbClr val="7EDCC6"/>
              </a:solidFill>
              <a:ln w="19050">
                <a:solidFill>
                  <a:schemeClr val="lt1"/>
                </a:solidFill>
              </a:ln>
              <a:effectLst/>
            </c:spPr>
            <c:extLst>
              <c:ext xmlns:c16="http://schemas.microsoft.com/office/drawing/2014/chart" uri="{C3380CC4-5D6E-409C-BE32-E72D297353CC}">
                <c16:uniqueId val="{00000007-7AE5-4518-8187-F654EF6942B6}"/>
              </c:ext>
            </c:extLst>
          </c:dPt>
          <c:dPt>
            <c:idx val="4"/>
            <c:bubble3D val="0"/>
            <c:spPr>
              <a:solidFill>
                <a:srgbClr val="2F6B6A"/>
              </a:solidFill>
              <a:ln w="19050">
                <a:solidFill>
                  <a:srgbClr val="009999"/>
                </a:solidFill>
              </a:ln>
              <a:effectLst/>
            </c:spPr>
            <c:extLst>
              <c:ext xmlns:c16="http://schemas.microsoft.com/office/drawing/2014/chart" uri="{C3380CC4-5D6E-409C-BE32-E72D297353CC}">
                <c16:uniqueId val="{00000009-7AE5-4518-8187-F654EF6942B6}"/>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C-A922-4AA4-8844-FA4F6780FC4F}"/>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B-A922-4AA4-8844-FA4F6780FC4F}"/>
              </c:ext>
            </c:extLst>
          </c:dPt>
          <c:dLbls>
            <c:dLbl>
              <c:idx val="0"/>
              <c:layout>
                <c:manualLayout>
                  <c:x val="-1.2691691619887679E-2"/>
                  <c:y val="-3.457979089739475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E5-4518-8187-F654EF6942B6}"/>
                </c:ext>
              </c:extLst>
            </c:dLbl>
            <c:dLbl>
              <c:idx val="1"/>
              <c:layout>
                <c:manualLayout>
                  <c:x val="-6.9617548384519161E-4"/>
                  <c:y val="-9.7004094855293842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144819539534121"/>
                      <c:h val="0.19561130339743799"/>
                    </c:manualLayout>
                  </c15:layout>
                </c:ext>
                <c:ext xmlns:c16="http://schemas.microsoft.com/office/drawing/2014/chart" uri="{C3380CC4-5D6E-409C-BE32-E72D297353CC}">
                  <c16:uniqueId val="{00000003-7AE5-4518-8187-F654EF6942B6}"/>
                </c:ext>
              </c:extLst>
            </c:dLbl>
            <c:dLbl>
              <c:idx val="2"/>
              <c:layout>
                <c:manualLayout>
                  <c:x val="7.899074815575105E-2"/>
                  <c:y val="5.5027663141178629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3821190888268118"/>
                      <c:h val="0.16367476406724402"/>
                    </c:manualLayout>
                  </c15:layout>
                </c:ext>
                <c:ext xmlns:c16="http://schemas.microsoft.com/office/drawing/2014/chart" uri="{C3380CC4-5D6E-409C-BE32-E72D297353CC}">
                  <c16:uniqueId val="{00000005-7AE5-4518-8187-F654EF6942B6}"/>
                </c:ext>
              </c:extLst>
            </c:dLbl>
            <c:dLbl>
              <c:idx val="3"/>
              <c:layout>
                <c:manualLayout>
                  <c:x val="5.426993896297623E-2"/>
                  <c:y val="2.2629049865951407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423680326577945"/>
                      <c:h val="0.16367476406724402"/>
                    </c:manualLayout>
                  </c15:layout>
                </c:ext>
                <c:ext xmlns:c16="http://schemas.microsoft.com/office/drawing/2014/chart" uri="{C3380CC4-5D6E-409C-BE32-E72D297353CC}">
                  <c16:uniqueId val="{00000007-7AE5-4518-8187-F654EF6942B6}"/>
                </c:ext>
              </c:extLst>
            </c:dLbl>
            <c:dLbl>
              <c:idx val="4"/>
              <c:layout>
                <c:manualLayout>
                  <c:x val="-4.4033673755416612E-3"/>
                  <c:y val="7.198011887559492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00170524351938"/>
                      <c:h val="0.14970252811028417"/>
                    </c:manualLayout>
                  </c15:layout>
                </c:ext>
                <c:ext xmlns:c16="http://schemas.microsoft.com/office/drawing/2014/chart" uri="{C3380CC4-5D6E-409C-BE32-E72D297353CC}">
                  <c16:uniqueId val="{00000009-7AE5-4518-8187-F654EF6942B6}"/>
                </c:ext>
              </c:extLst>
            </c:dLbl>
            <c:dLbl>
              <c:idx val="5"/>
              <c:layout>
                <c:manualLayout>
                  <c:x val="-1.9092398549080895E-2"/>
                  <c:y val="1.226224802431954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922-4AA4-8844-FA4F6780FC4F}"/>
                </c:ext>
              </c:extLst>
            </c:dLbl>
            <c:dLbl>
              <c:idx val="6"/>
              <c:layout>
                <c:manualLayout>
                  <c:x val="2.1779765418313113E-2"/>
                  <c:y val="-2.24008419175880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922-4AA4-8844-FA4F6780FC4F}"/>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Olin Corporation</c:v>
                </c:pt>
                <c:pt idx="1">
                  <c:v>Nan Ya Chemical Corporation</c:v>
                </c:pt>
                <c:pt idx="2">
                  <c:v>Hexion Inc.</c:v>
                </c:pt>
                <c:pt idx="3">
                  <c:v>Jiangsu Sanmu Group</c:v>
                </c:pt>
                <c:pt idx="4">
                  <c:v>Huntsman Corporation</c:v>
                </c:pt>
                <c:pt idx="5">
                  <c:v>Dow Inc.</c:v>
                </c:pt>
                <c:pt idx="6">
                  <c:v>Others</c:v>
                </c:pt>
              </c:strCache>
            </c:strRef>
          </c:cat>
          <c:val>
            <c:numRef>
              <c:f>Sheet1!$B$2:$B$8</c:f>
              <c:numCache>
                <c:formatCode>0.00%</c:formatCode>
                <c:ptCount val="7"/>
                <c:pt idx="0">
                  <c:v>0.17312494546250776</c:v>
                </c:pt>
                <c:pt idx="1">
                  <c:v>0.11292954891401433</c:v>
                </c:pt>
                <c:pt idx="2">
                  <c:v>6.969100436134007E-2</c:v>
                </c:pt>
                <c:pt idx="3">
                  <c:v>5.84637698669788E-2</c:v>
                </c:pt>
                <c:pt idx="4">
                  <c:v>4.5110907978105089E-2</c:v>
                </c:pt>
                <c:pt idx="5">
                  <c:v>4.342475234428804E-2</c:v>
                </c:pt>
                <c:pt idx="6">
                  <c:v>0.4972550710727659</c:v>
                </c:pt>
              </c:numCache>
            </c:numRef>
          </c:val>
          <c:extLst>
            <c:ext xmlns:c16="http://schemas.microsoft.com/office/drawing/2014/chart" uri="{C3380CC4-5D6E-409C-BE32-E72D297353CC}">
              <c16:uniqueId val="{0000000C-7AE5-4518-8187-F654EF6942B6}"/>
            </c:ext>
          </c:extLst>
        </c:ser>
        <c:dLbls>
          <c:dLblPos val="bestFit"/>
          <c:showLegendKey val="0"/>
          <c:showVal val="1"/>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035609873820475"/>
          <c:w val="1"/>
          <c:h val="0.5465823976056342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a:outerShdw blurRad="50800" dist="50800" algn="ctr" rotWithShape="0">
                  <a:srgbClr val="000000">
                    <a:alpha val="43137"/>
                  </a:srgbClr>
                </a:outerShdw>
              </a:effectLst>
            </c:spPr>
            <c:txPr>
              <a:bodyPr rot="-5400000" spcFirstLastPara="1" vertOverflow="ellipsis" wrap="square" lIns="38100" tIns="19050" rIns="38100" bIns="19050" anchor="t" anchorCtr="0">
                <a:spAutoFit/>
              </a:bodyPr>
              <a:lstStyle/>
              <a:p>
                <a:pPr algn="ctr">
                  <a:defRPr lang="en-US" sz="7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_(* #,##0_);_(* \(#,##0\);_(* "-"??_);_(@_)</c:formatCode>
                <c:ptCount val="16"/>
                <c:pt idx="0">
                  <c:v>1360.6811785185184</c:v>
                </c:pt>
                <c:pt idx="1">
                  <c:v>1398.6061859429326</c:v>
                </c:pt>
                <c:pt idx="2">
                  <c:v>1477.8240158283425</c:v>
                </c:pt>
                <c:pt idx="3">
                  <c:v>1555.6263681951982</c:v>
                </c:pt>
                <c:pt idx="4">
                  <c:v>1688.3986072574335</c:v>
                </c:pt>
                <c:pt idx="5">
                  <c:v>1601.0773134650537</c:v>
                </c:pt>
                <c:pt idx="6">
                  <c:v>1714.7100587099681</c:v>
                </c:pt>
                <c:pt idx="7">
                  <c:v>1851.9191688470466</c:v>
                </c:pt>
                <c:pt idx="8">
                  <c:v>1978.0339845566566</c:v>
                </c:pt>
                <c:pt idx="9">
                  <c:v>2113.5682834242721</c:v>
                </c:pt>
                <c:pt idx="10">
                  <c:v>2248.4182114733712</c:v>
                </c:pt>
                <c:pt idx="11">
                  <c:v>2388.7778433554618</c:v>
                </c:pt>
                <c:pt idx="12">
                  <c:v>2533.0072833007653</c:v>
                </c:pt>
                <c:pt idx="13">
                  <c:v>2684.959676882379</c:v>
                </c:pt>
                <c:pt idx="14">
                  <c:v>2843.1628852129229</c:v>
                </c:pt>
                <c:pt idx="15">
                  <c:v>3004.8526138234411</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4595"/>
          <c:min val="0"/>
        </c:scaling>
        <c:delete val="1"/>
        <c:axPos val="l"/>
        <c:numFmt formatCode="_(* #,##0_);_(* \(#,##0\);_(* &quot;-&quot;??_);_(@_)"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2062.5</c:v>
                </c:pt>
                <c:pt idx="1">
                  <c:v>2082.5</c:v>
                </c:pt>
                <c:pt idx="2">
                  <c:v>2235</c:v>
                </c:pt>
                <c:pt idx="3">
                  <c:v>2324</c:v>
                </c:pt>
                <c:pt idx="4">
                  <c:v>2419</c:v>
                </c:pt>
                <c:pt idx="5">
                  <c:v>2459</c:v>
                </c:pt>
                <c:pt idx="6">
                  <c:v>2504</c:v>
                </c:pt>
                <c:pt idx="7">
                  <c:v>2514</c:v>
                </c:pt>
                <c:pt idx="8">
                  <c:v>2514</c:v>
                </c:pt>
                <c:pt idx="9">
                  <c:v>2649</c:v>
                </c:pt>
                <c:pt idx="10">
                  <c:v>2649</c:v>
                </c:pt>
                <c:pt idx="11">
                  <c:v>2649</c:v>
                </c:pt>
                <c:pt idx="12">
                  <c:v>2649</c:v>
                </c:pt>
                <c:pt idx="13">
                  <c:v>2649</c:v>
                </c:pt>
                <c:pt idx="14">
                  <c:v>2649</c:v>
                </c:pt>
                <c:pt idx="15">
                  <c:v>2649</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1534.587314814815</c:v>
                </c:pt>
                <c:pt idx="1">
                  <c:v>1611.7629259259261</c:v>
                </c:pt>
                <c:pt idx="2">
                  <c:v>1731.1405862776385</c:v>
                </c:pt>
                <c:pt idx="3">
                  <c:v>1791.9384912157755</c:v>
                </c:pt>
                <c:pt idx="4">
                  <c:v>1946.4585172679485</c:v>
                </c:pt>
                <c:pt idx="5">
                  <c:v>1767.854401494953</c:v>
                </c:pt>
                <c:pt idx="6">
                  <c:v>1912.6387616481522</c:v>
                </c:pt>
                <c:pt idx="7">
                  <c:v>1934.9720969520338</c:v>
                </c:pt>
                <c:pt idx="8">
                  <c:v>1944.5337241226789</c:v>
                </c:pt>
                <c:pt idx="9">
                  <c:v>2062.0859430863916</c:v>
                </c:pt>
                <c:pt idx="10">
                  <c:v>2177.8853352929109</c:v>
                </c:pt>
                <c:pt idx="11">
                  <c:v>2234.7244533530884</c:v>
                </c:pt>
                <c:pt idx="12">
                  <c:v>2288.6235501937545</c:v>
                </c:pt>
                <c:pt idx="13">
                  <c:v>2351.5626819124686</c:v>
                </c:pt>
                <c:pt idx="14">
                  <c:v>2393.3979087531338</c:v>
                </c:pt>
                <c:pt idx="15">
                  <c:v>2428.7778831547757</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0.74404233445566792</c:v>
                </c:pt>
                <c:pt idx="1">
                  <c:v>0.77395578675914822</c:v>
                </c:pt>
                <c:pt idx="2">
                  <c:v>0.77455954643294789</c:v>
                </c:pt>
                <c:pt idx="3">
                  <c:v>0.77105787057477426</c:v>
                </c:pt>
                <c:pt idx="4">
                  <c:v>0.80465420308720481</c:v>
                </c:pt>
                <c:pt idx="5">
                  <c:v>0.71893224948961076</c:v>
                </c:pt>
                <c:pt idx="6">
                  <c:v>0.76383337126523654</c:v>
                </c:pt>
                <c:pt idx="7">
                  <c:v>0.76967863840574136</c:v>
                </c:pt>
                <c:pt idx="8">
                  <c:v>0.77348199050225896</c:v>
                </c:pt>
                <c:pt idx="9">
                  <c:v>0.77843938961358683</c:v>
                </c:pt>
                <c:pt idx="10">
                  <c:v>0.82215376945749752</c:v>
                </c:pt>
                <c:pt idx="11">
                  <c:v>0.84361059016726625</c:v>
                </c:pt>
                <c:pt idx="12">
                  <c:v>0.86395755009201758</c:v>
                </c:pt>
                <c:pt idx="13">
                  <c:v>0.88771713171478617</c:v>
                </c:pt>
                <c:pt idx="14">
                  <c:v>0.90350996932923133</c:v>
                </c:pt>
                <c:pt idx="15">
                  <c:v>0.9168659430557855</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chemeClr val="accent6">
                  <a:tint val="77000"/>
                </a:schemeClr>
              </a:solidFill>
              <a:ln w="19050">
                <a:noFill/>
              </a:ln>
              <a:effectLst/>
            </c:spPr>
            <c:extLst>
              <c:ext xmlns:c16="http://schemas.microsoft.com/office/drawing/2014/chart" uri="{C3380CC4-5D6E-409C-BE32-E72D297353CC}">
                <c16:uniqueId val="{00000007-6C58-41D2-A5AC-B6DB167258FA}"/>
              </c:ext>
            </c:extLst>
          </c:dPt>
          <c:dPt>
            <c:idx val="4"/>
            <c:bubble3D val="0"/>
            <c:spPr>
              <a:solidFill>
                <a:srgbClr val="9AB6EA"/>
              </a:solidFill>
              <a:ln w="19050">
                <a:noFill/>
              </a:ln>
              <a:effectLst/>
            </c:spPr>
            <c:extLst>
              <c:ext xmlns:c16="http://schemas.microsoft.com/office/drawing/2014/chart" uri="{C3380CC4-5D6E-409C-BE32-E72D297353CC}">
                <c16:uniqueId val="{00000009-6C58-41D2-A5AC-B6DB167258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11887000979842792"/>
                  <c:y val="-4.331058512649215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2167758931783127"/>
                      <c:h val="0.24417913530830895"/>
                    </c:manualLayout>
                  </c15:layout>
                </c:ext>
                <c:ext xmlns:c16="http://schemas.microsoft.com/office/drawing/2014/chart" uri="{C3380CC4-5D6E-409C-BE32-E72D297353CC}">
                  <c16:uniqueId val="{00000003-6C58-41D2-A5AC-B6DB167258FA}"/>
                </c:ext>
              </c:extLst>
            </c:dLbl>
            <c:dLbl>
              <c:idx val="2"/>
              <c:layout>
                <c:manualLayout>
                  <c:x val="-4.5058082110288063E-2"/>
                  <c:y val="0.14444640400347655"/>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5450768018"/>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3.7543988984059994E-2"/>
                  <c:y val="-2.439326206168122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7655931420519688"/>
                      <c:h val="0.18038883064343258"/>
                    </c:manualLayout>
                  </c15:layout>
                </c:ext>
                <c:ext xmlns:c16="http://schemas.microsoft.com/office/drawing/2014/chart" uri="{C3380CC4-5D6E-409C-BE32-E72D297353CC}">
                  <c16:uniqueId val="{00000007-6C58-41D2-A5AC-B6DB167258FA}"/>
                </c:ext>
              </c:extLst>
            </c:dLbl>
            <c:dLbl>
              <c:idx val="4"/>
              <c:layout>
                <c:manualLayout>
                  <c:x val="0.14430579369024263"/>
                  <c:y val="9.3030065048698828E-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896322621254254"/>
                      <c:h val="0.24417913530830895"/>
                    </c:manualLayout>
                  </c15:layout>
                </c:ext>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Europe</c:v>
                </c:pt>
                <c:pt idx="2">
                  <c:v>North America</c:v>
                </c:pt>
                <c:pt idx="3">
                  <c:v>MEA</c:v>
                </c:pt>
                <c:pt idx="4">
                  <c:v>South America</c:v>
                </c:pt>
              </c:strCache>
            </c:strRef>
          </c:cat>
          <c:val>
            <c:numRef>
              <c:f>Sheet1!$B$2:$B$6</c:f>
              <c:numCache>
                <c:formatCode>0.00%</c:formatCode>
                <c:ptCount val="5"/>
                <c:pt idx="0">
                  <c:v>0.61331228326051135</c:v>
                </c:pt>
                <c:pt idx="1">
                  <c:v>0.21957016698992857</c:v>
                </c:pt>
                <c:pt idx="2">
                  <c:v>9.7264161240533276E-2</c:v>
                </c:pt>
                <c:pt idx="3">
                  <c:v>4.777735947326054E-2</c:v>
                </c:pt>
                <c:pt idx="4">
                  <c:v>2.2076029035766258E-2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653530186622429E-2"/>
          <c:y val="9.3564880615146895E-2"/>
          <c:w val="0.94034652392533535"/>
          <c:h val="0.64213689101954818"/>
        </c:manualLayout>
      </c:layout>
      <c:barChart>
        <c:barDir val="col"/>
        <c:grouping val="clustered"/>
        <c:varyColors val="0"/>
        <c:ser>
          <c:idx val="0"/>
          <c:order val="0"/>
          <c:tx>
            <c:strRef>
              <c:f>Sheet1!$B$1</c:f>
              <c:strCache>
                <c:ptCount val="1"/>
                <c:pt idx="0">
                  <c:v>2010</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Sheet1!$B$2:$B$6</c:f>
              <c:numCache>
                <c:formatCode>0</c:formatCode>
                <c:ptCount val="5"/>
                <c:pt idx="0">
                  <c:v>173</c:v>
                </c:pt>
                <c:pt idx="1">
                  <c:v>49</c:v>
                </c:pt>
                <c:pt idx="2">
                  <c:v>47</c:v>
                </c:pt>
                <c:pt idx="3">
                  <c:v>26</c:v>
                </c:pt>
                <c:pt idx="4">
                  <c:v>13</c:v>
                </c:pt>
              </c:numCache>
            </c:numRef>
          </c:val>
          <c:extLst>
            <c:ext xmlns:c16="http://schemas.microsoft.com/office/drawing/2014/chart" uri="{C3380CC4-5D6E-409C-BE32-E72D297353CC}">
              <c16:uniqueId val="{00000000-7F2C-422B-B532-7649DFE8F713}"/>
            </c:ext>
          </c:extLst>
        </c:ser>
        <c:ser>
          <c:idx val="1"/>
          <c:order val="1"/>
          <c:tx>
            <c:strRef>
              <c:f>Sheet1!$C$1</c:f>
              <c:strCache>
                <c:ptCount val="1"/>
                <c:pt idx="0">
                  <c:v>2019</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Sheet1!$C$2:$C$6</c:f>
              <c:numCache>
                <c:formatCode>0</c:formatCode>
                <c:ptCount val="5"/>
                <c:pt idx="0">
                  <c:v>154</c:v>
                </c:pt>
                <c:pt idx="1">
                  <c:v>53</c:v>
                </c:pt>
                <c:pt idx="2">
                  <c:v>37</c:v>
                </c:pt>
                <c:pt idx="3">
                  <c:v>33</c:v>
                </c:pt>
                <c:pt idx="4">
                  <c:v>11</c:v>
                </c:pt>
              </c:numCache>
            </c:numRef>
          </c:val>
          <c:extLst>
            <c:ext xmlns:c16="http://schemas.microsoft.com/office/drawing/2014/chart" uri="{C3380CC4-5D6E-409C-BE32-E72D297353CC}">
              <c16:uniqueId val="{00000001-7F2C-422B-B532-7649DFE8F713}"/>
            </c:ext>
          </c:extLst>
        </c:ser>
        <c:ser>
          <c:idx val="2"/>
          <c:order val="2"/>
          <c:tx>
            <c:strRef>
              <c:f>Sheet1!$D$1</c:f>
              <c:strCache>
                <c:ptCount val="1"/>
                <c:pt idx="0">
                  <c:v>2025F</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China</c:v>
                </c:pt>
                <c:pt idx="1">
                  <c:v>India</c:v>
                </c:pt>
                <c:pt idx="2">
                  <c:v>Australia</c:v>
                </c:pt>
                <c:pt idx="3">
                  <c:v>Japan</c:v>
                </c:pt>
                <c:pt idx="4">
                  <c:v>South Korea</c:v>
                </c:pt>
              </c:strCache>
            </c:strRef>
          </c:cat>
          <c:val>
            <c:numRef>
              <c:f>Sheet1!$D$2:$D$6</c:f>
              <c:numCache>
                <c:formatCode>0</c:formatCode>
                <c:ptCount val="5"/>
                <c:pt idx="0">
                  <c:v>260</c:v>
                </c:pt>
                <c:pt idx="1">
                  <c:v>65</c:v>
                </c:pt>
                <c:pt idx="2">
                  <c:v>54</c:v>
                </c:pt>
                <c:pt idx="3">
                  <c:v>35</c:v>
                </c:pt>
                <c:pt idx="4">
                  <c:v>14</c:v>
                </c:pt>
              </c:numCache>
            </c:numRef>
          </c:val>
          <c:extLst>
            <c:ext xmlns:c16="http://schemas.microsoft.com/office/drawing/2014/chart" uri="{C3380CC4-5D6E-409C-BE32-E72D297353CC}">
              <c16:uniqueId val="{00000002-7F2C-422B-B532-7649DFE8F713}"/>
            </c:ext>
          </c:extLst>
        </c:ser>
        <c:dLbls>
          <c:dLblPos val="outEnd"/>
          <c:showLegendKey val="0"/>
          <c:showVal val="1"/>
          <c:showCatName val="0"/>
          <c:showSerName val="0"/>
          <c:showPercent val="0"/>
          <c:showBubbleSize val="0"/>
        </c:dLbls>
        <c:gapWidth val="164"/>
        <c:overlap val="-22"/>
        <c:axId val="360159952"/>
        <c:axId val="360157328"/>
      </c:barChart>
      <c:catAx>
        <c:axId val="36015995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60157328"/>
        <c:crosses val="autoZero"/>
        <c:auto val="1"/>
        <c:lblAlgn val="ctr"/>
        <c:lblOffset val="100"/>
        <c:noMultiLvlLbl val="0"/>
      </c:catAx>
      <c:valAx>
        <c:axId val="360157328"/>
        <c:scaling>
          <c:orientation val="minMax"/>
        </c:scaling>
        <c:delete val="1"/>
        <c:axPos val="l"/>
        <c:numFmt formatCode="0" sourceLinked="1"/>
        <c:majorTickMark val="none"/>
        <c:minorTickMark val="none"/>
        <c:tickLblPos val="nextTo"/>
        <c:crossAx val="360159952"/>
        <c:crosses val="autoZero"/>
        <c:crossBetween val="between"/>
      </c:valAx>
      <c:spPr>
        <a:noFill/>
        <a:ln w="25400">
          <a:noFill/>
        </a:ln>
        <a:effectLst/>
      </c:spPr>
    </c:plotArea>
    <c:legend>
      <c:legendPos val="r"/>
      <c:layout>
        <c:manualLayout>
          <c:xMode val="edge"/>
          <c:yMode val="edge"/>
          <c:x val="0.26993804931576104"/>
          <c:y val="0.85087007313534035"/>
          <c:w val="0.52632216939921395"/>
          <c:h val="0.1382450489650479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6.354720178531241E-2</c:v>
                </c:pt>
                <c:pt idx="1">
                  <c:v>6.2246761810609695E-2</c:v>
                </c:pt>
                <c:pt idx="2">
                  <c:v>6.1040211671782932E-2</c:v>
                </c:pt>
                <c:pt idx="3">
                  <c:v>5.8435732421309408E-2</c:v>
                </c:pt>
                <c:pt idx="4">
                  <c:v>5.8594679069550563E-2</c:v>
                </c:pt>
                <c:pt idx="5">
                  <c:v>5.6884268853700119E-2</c:v>
                </c:pt>
                <c:pt idx="6">
                  <c:v>5.6093108406864996E-2</c:v>
                </c:pt>
                <c:pt idx="7">
                  <c:v>5.5304308204834139E-2</c:v>
                </c:pt>
                <c:pt idx="8">
                  <c:v>5.4549197520837797E-2</c:v>
                </c:pt>
                <c:pt idx="9">
                  <c:v>5.3810497785783049E-2</c:v>
                </c:pt>
                <c:pt idx="10">
                  <c:v>5.3014683387337572E-2</c:v>
                </c:pt>
                <c:pt idx="11">
                  <c:v>5.2250335310317662E-2</c:v>
                </c:pt>
                <c:pt idx="12">
                  <c:v>5.1490938880335783E-2</c:v>
                </c:pt>
                <c:pt idx="13">
                  <c:v>5.0722574046239727E-2</c:v>
                </c:pt>
                <c:pt idx="14">
                  <c:v>4.9996867625605554E-2</c:v>
                </c:pt>
                <c:pt idx="15">
                  <c:v>4.9268545765140614E-2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0.93645279821468763</c:v>
                </c:pt>
                <c:pt idx="1">
                  <c:v>0.93775323818939027</c:v>
                </c:pt>
                <c:pt idx="2">
                  <c:v>0.93895978832821703</c:v>
                </c:pt>
                <c:pt idx="3">
                  <c:v>0.94156426757869061</c:v>
                </c:pt>
                <c:pt idx="4">
                  <c:v>0.94140532093044949</c:v>
                </c:pt>
                <c:pt idx="5">
                  <c:v>0.94311573114629987</c:v>
                </c:pt>
                <c:pt idx="6">
                  <c:v>0.94390689159313501</c:v>
                </c:pt>
                <c:pt idx="7">
                  <c:v>0.94469569179516588</c:v>
                </c:pt>
                <c:pt idx="8">
                  <c:v>0.94545080247916213</c:v>
                </c:pt>
                <c:pt idx="9">
                  <c:v>0.94618950221421683</c:v>
                </c:pt>
                <c:pt idx="10">
                  <c:v>0.9469853166126625</c:v>
                </c:pt>
                <c:pt idx="11">
                  <c:v>0.94774966468968247</c:v>
                </c:pt>
                <c:pt idx="12">
                  <c:v>0.94850906111966427</c:v>
                </c:pt>
                <c:pt idx="13">
                  <c:v>0.94927742595376019</c:v>
                </c:pt>
                <c:pt idx="14">
                  <c:v>0.95000313237439449</c:v>
                </c:pt>
                <c:pt idx="15">
                  <c:v>0.95073145423485939</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1"/>
          <c:order val="0"/>
          <c:tx>
            <c:strRef>
              <c:f>Sheet1!$D$1</c:f>
              <c:strCache>
                <c:ptCount val="1"/>
                <c:pt idx="0">
                  <c:v>Semi-Solid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8.5024569889487145E-2</c:v>
                </c:pt>
                <c:pt idx="1">
                  <c:v>8.4653984560488948E-2</c:v>
                </c:pt>
                <c:pt idx="2">
                  <c:v>8.2386831910313721E-2</c:v>
                </c:pt>
                <c:pt idx="3">
                  <c:v>8.2685313019300599E-2</c:v>
                </c:pt>
                <c:pt idx="4">
                  <c:v>8.1396545721695704E-2</c:v>
                </c:pt>
                <c:pt idx="5">
                  <c:v>8.1384348821245428E-2</c:v>
                </c:pt>
                <c:pt idx="6">
                  <c:v>8.0952808846738486E-2</c:v>
                </c:pt>
                <c:pt idx="7">
                  <c:v>8.0694967839200965E-2</c:v>
                </c:pt>
                <c:pt idx="8">
                  <c:v>8.025841825253581E-2</c:v>
                </c:pt>
                <c:pt idx="9">
                  <c:v>7.9797644906988E-2</c:v>
                </c:pt>
                <c:pt idx="10">
                  <c:v>7.9315559168526062E-2</c:v>
                </c:pt>
                <c:pt idx="11">
                  <c:v>7.8813893176503405E-2</c:v>
                </c:pt>
                <c:pt idx="12">
                  <c:v>7.8309547939134083E-2</c:v>
                </c:pt>
                <c:pt idx="13">
                  <c:v>7.7793804076792358E-2</c:v>
                </c:pt>
                <c:pt idx="14">
                  <c:v>7.7257398273128386E-2</c:v>
                </c:pt>
                <c:pt idx="15">
                  <c:v>7.6702789999510329E-2</c:v>
                </c:pt>
              </c:numCache>
            </c:numRef>
          </c:val>
          <c:extLst>
            <c:ext xmlns:c16="http://schemas.microsoft.com/office/drawing/2014/chart" uri="{C3380CC4-5D6E-409C-BE32-E72D297353CC}">
              <c16:uniqueId val="{00000002-C3A0-41DF-823C-D7A6413EA8CE}"/>
            </c:ext>
          </c:extLst>
        </c:ser>
        <c:ser>
          <c:idx val="2"/>
          <c:order val="1"/>
          <c:tx>
            <c:strRef>
              <c:f>Sheet1!$C$1</c:f>
              <c:strCache>
                <c:ptCount val="1"/>
                <c:pt idx="0">
                  <c:v>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0.40787214717572245</c:v>
                </c:pt>
                <c:pt idx="1">
                  <c:v>0.40392041869517697</c:v>
                </c:pt>
                <c:pt idx="2">
                  <c:v>0.41083822431863865</c:v>
                </c:pt>
                <c:pt idx="3">
                  <c:v>0.40390304602855115</c:v>
                </c:pt>
                <c:pt idx="4">
                  <c:v>0.41092507239892295</c:v>
                </c:pt>
                <c:pt idx="5">
                  <c:v>0.40500629195061583</c:v>
                </c:pt>
                <c:pt idx="6">
                  <c:v>0.40473867508388073</c:v>
                </c:pt>
                <c:pt idx="7">
                  <c:v>0.40478687046057027</c:v>
                </c:pt>
                <c:pt idx="8">
                  <c:v>0.40484345401450145</c:v>
                </c:pt>
                <c:pt idx="9">
                  <c:v>0.40487822296367043</c:v>
                </c:pt>
                <c:pt idx="10">
                  <c:v>0.40486493756120262</c:v>
                </c:pt>
                <c:pt idx="11">
                  <c:v>0.40489677420702369</c:v>
                </c:pt>
                <c:pt idx="12">
                  <c:v>0.40489320943929963</c:v>
                </c:pt>
                <c:pt idx="13">
                  <c:v>0.40486007933904278</c:v>
                </c:pt>
                <c:pt idx="14">
                  <c:v>0.40494009381259644</c:v>
                </c:pt>
                <c:pt idx="15">
                  <c:v>0.4050098965454903</c:v>
                </c:pt>
              </c:numCache>
            </c:numRef>
          </c:val>
          <c:extLst>
            <c:ext xmlns:c16="http://schemas.microsoft.com/office/drawing/2014/chart" uri="{C3380CC4-5D6E-409C-BE32-E72D297353CC}">
              <c16:uniqueId val="{00000001-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0.50710328293479046</c:v>
                </c:pt>
                <c:pt idx="1">
                  <c:v>0.51142559674433397</c:v>
                </c:pt>
                <c:pt idx="2">
                  <c:v>0.5067749437710477</c:v>
                </c:pt>
                <c:pt idx="3">
                  <c:v>0.5134116409521482</c:v>
                </c:pt>
                <c:pt idx="4">
                  <c:v>0.5076783818793813</c:v>
                </c:pt>
                <c:pt idx="5">
                  <c:v>0.51360935922813877</c:v>
                </c:pt>
                <c:pt idx="6">
                  <c:v>0.51430851606938088</c:v>
                </c:pt>
                <c:pt idx="7">
                  <c:v>0.51451816170022879</c:v>
                </c:pt>
                <c:pt idx="8">
                  <c:v>0.51489812773296273</c:v>
                </c:pt>
                <c:pt idx="9">
                  <c:v>0.51532413212934147</c:v>
                </c:pt>
                <c:pt idx="10">
                  <c:v>0.51581950327027126</c:v>
                </c:pt>
                <c:pt idx="11">
                  <c:v>0.51628933261647281</c:v>
                </c:pt>
                <c:pt idx="12">
                  <c:v>0.51679724262156623</c:v>
                </c:pt>
                <c:pt idx="13">
                  <c:v>0.51734611658416474</c:v>
                </c:pt>
                <c:pt idx="14">
                  <c:v>0.51780250791427518</c:v>
                </c:pt>
                <c:pt idx="15">
                  <c:v>0.51828731345499934</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0.4252769140235072</c:v>
                </c:pt>
                <c:pt idx="1">
                  <c:v>0.4224593585880525</c:v>
                </c:pt>
                <c:pt idx="2">
                  <c:v>0.42786672247302793</c:v>
                </c:pt>
                <c:pt idx="3">
                  <c:v>0.40415183059496951</c:v>
                </c:pt>
                <c:pt idx="4">
                  <c:v>0.40780955803088087</c:v>
                </c:pt>
                <c:pt idx="5">
                  <c:v>0.39051497814896263</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0.59032964396257426</c:v>
                </c:pt>
                <c:pt idx="1">
                  <c:v>0.5986807427801043</c:v>
                </c:pt>
                <c:pt idx="2">
                  <c:v>0.63347939384800478</c:v>
                </c:pt>
                <c:pt idx="3">
                  <c:v>0.63672688480629647</c:v>
                </c:pt>
                <c:pt idx="4">
                  <c:v>0.64174373931393225</c:v>
                </c:pt>
                <c:pt idx="5">
                  <c:v>0.65646776835748955</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7390429016690875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2.5941582246879057E-2</c:v>
                </c:pt>
                <c:pt idx="1">
                  <c:v>2.2009069096794485E-2</c:v>
                </c:pt>
                <c:pt idx="2">
                  <c:v>2.1777417077337474E-2</c:v>
                </c:pt>
                <c:pt idx="3">
                  <c:v>2.0797010908294944E-2</c:v>
                </c:pt>
                <c:pt idx="4">
                  <c:v>2.0543854060942574E-2</c:v>
                </c:pt>
                <c:pt idx="5">
                  <c:v>2.6174735263792985E-2</c:v>
                </c:pt>
                <c:pt idx="6">
                  <c:v>2.3658215770140455E-2</c:v>
                </c:pt>
                <c:pt idx="7">
                  <c:v>2.1750867597993884E-2</c:v>
                </c:pt>
                <c:pt idx="8">
                  <c:v>1.9532812093804777E-2</c:v>
                </c:pt>
                <c:pt idx="9">
                  <c:v>1.9800679325299841E-2</c:v>
                </c:pt>
                <c:pt idx="10">
                  <c:v>1.7341479549374317E-2</c:v>
                </c:pt>
                <c:pt idx="11">
                  <c:v>1.6073019841777465E-2</c:v>
                </c:pt>
                <c:pt idx="12">
                  <c:v>1.5280272931230214E-2</c:v>
                </c:pt>
                <c:pt idx="13">
                  <c:v>1.4359378330344532E-2</c:v>
                </c:pt>
                <c:pt idx="14">
                  <c:v>1.3484402531061042E-2</c:v>
                </c:pt>
                <c:pt idx="15">
                  <c:v>1.2762944263865213E-2</c:v>
                </c:pt>
              </c:numCache>
            </c:numRef>
          </c:val>
          <c:extLst>
            <c:ext xmlns:c16="http://schemas.microsoft.com/office/drawing/2014/chart" uri="{C3380CC4-5D6E-409C-BE32-E72D297353CC}">
              <c16:uniqueId val="{00000002-B22B-4D9A-B7A6-EB16D4F0C9AB}"/>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6.2732819073635759E-2</c:v>
                </c:pt>
                <c:pt idx="1">
                  <c:v>6.2526396852377972E-2</c:v>
                </c:pt>
                <c:pt idx="2">
                  <c:v>6.2556897038888407E-2</c:v>
                </c:pt>
                <c:pt idx="3">
                  <c:v>6.2820108093329038E-2</c:v>
                </c:pt>
                <c:pt idx="4">
                  <c:v>6.2330903520304813E-2</c:v>
                </c:pt>
                <c:pt idx="5">
                  <c:v>6.2564242300276171E-2</c:v>
                </c:pt>
                <c:pt idx="6">
                  <c:v>6.2555519575902427E-2</c:v>
                </c:pt>
                <c:pt idx="7">
                  <c:v>6.2645034405019326E-2</c:v>
                </c:pt>
                <c:pt idx="8">
                  <c:v>6.2838421139549405E-2</c:v>
                </c:pt>
                <c:pt idx="9">
                  <c:v>6.2940259428498915E-2</c:v>
                </c:pt>
                <c:pt idx="10">
                  <c:v>6.3136135346942499E-2</c:v>
                </c:pt>
                <c:pt idx="11">
                  <c:v>6.3239133924468671E-2</c:v>
                </c:pt>
                <c:pt idx="12">
                  <c:v>6.3154493648227353E-2</c:v>
                </c:pt>
                <c:pt idx="13">
                  <c:v>6.3353726989165152E-2</c:v>
                </c:pt>
                <c:pt idx="14">
                  <c:v>6.3459508627322414E-2</c:v>
                </c:pt>
                <c:pt idx="15">
                  <c:v>6.3567064460597872E-2</c:v>
                </c:pt>
              </c:numCache>
            </c:numRef>
          </c:val>
          <c:extLst>
            <c:ext xmlns:c16="http://schemas.microsoft.com/office/drawing/2014/chart" uri="{C3380CC4-5D6E-409C-BE32-E72D297353CC}">
              <c16:uniqueId val="{00000001-B22B-4D9A-B7A6-EB16D4F0C9AB}"/>
            </c:ext>
          </c:extLst>
        </c:ser>
        <c:ser>
          <c:idx val="0"/>
          <c:order val="2"/>
          <c:tx>
            <c:strRef>
              <c:f>Sheet1!$E$1</c:f>
              <c:strCache>
                <c:ptCount val="1"/>
                <c:pt idx="0">
                  <c:v>Composite Materials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8.6684457742399343E-2</c:v>
                </c:pt>
                <c:pt idx="1">
                  <c:v>8.686353791231248E-2</c:v>
                </c:pt>
                <c:pt idx="2">
                  <c:v>8.7417403768321578E-2</c:v>
                </c:pt>
                <c:pt idx="3">
                  <c:v>8.7248080131496611E-2</c:v>
                </c:pt>
                <c:pt idx="4">
                  <c:v>8.749836399559624E-2</c:v>
                </c:pt>
                <c:pt idx="5">
                  <c:v>8.6424643207377791E-2</c:v>
                </c:pt>
                <c:pt idx="6">
                  <c:v>8.6682608058533644E-2</c:v>
                </c:pt>
                <c:pt idx="7">
                  <c:v>8.6750435581551572E-2</c:v>
                </c:pt>
                <c:pt idx="8">
                  <c:v>8.6902850446285082E-2</c:v>
                </c:pt>
                <c:pt idx="9">
                  <c:v>8.7167205653308738E-2</c:v>
                </c:pt>
                <c:pt idx="10">
                  <c:v>8.7038708763525013E-2</c:v>
                </c:pt>
                <c:pt idx="11">
                  <c:v>8.7013883308866155E-2</c:v>
                </c:pt>
                <c:pt idx="12">
                  <c:v>8.7181893208083547E-2</c:v>
                </c:pt>
                <c:pt idx="13">
                  <c:v>8.7259392339949629E-2</c:v>
                </c:pt>
                <c:pt idx="14">
                  <c:v>8.7440903433376432E-2</c:v>
                </c:pt>
                <c:pt idx="15">
                  <c:v>8.7534999431134367E-2</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Construction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9.060740266841108E-2</c:v>
                </c:pt>
                <c:pt idx="1">
                  <c:v>9.072247773896952E-2</c:v>
                </c:pt>
                <c:pt idx="2">
                  <c:v>9.1179953111226578E-2</c:v>
                </c:pt>
                <c:pt idx="3">
                  <c:v>9.1315435750529986E-2</c:v>
                </c:pt>
                <c:pt idx="4">
                  <c:v>9.2310120581242577E-2</c:v>
                </c:pt>
                <c:pt idx="5">
                  <c:v>9.0021730314262111E-2</c:v>
                </c:pt>
                <c:pt idx="6">
                  <c:v>9.0205722901704977E-2</c:v>
                </c:pt>
                <c:pt idx="7">
                  <c:v>9.0205829318932923E-2</c:v>
                </c:pt>
                <c:pt idx="8">
                  <c:v>9.0257157802142704E-2</c:v>
                </c:pt>
                <c:pt idx="9">
                  <c:v>9.0219495636437913E-2</c:v>
                </c:pt>
                <c:pt idx="10">
                  <c:v>9.0364369109264958E-2</c:v>
                </c:pt>
                <c:pt idx="11">
                  <c:v>9.0426040069372424E-2</c:v>
                </c:pt>
                <c:pt idx="12">
                  <c:v>9.0582502448856891E-2</c:v>
                </c:pt>
                <c:pt idx="13">
                  <c:v>9.0551504953956571E-2</c:v>
                </c:pt>
                <c:pt idx="14">
                  <c:v>9.0725721095684442E-2</c:v>
                </c:pt>
                <c:pt idx="15">
                  <c:v>9.081282879721822E-2</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0.28732098918947729</c:v>
                </c:pt>
                <c:pt idx="1">
                  <c:v>0.28791479001760723</c:v>
                </c:pt>
                <c:pt idx="2">
                  <c:v>0.28880661337500985</c:v>
                </c:pt>
                <c:pt idx="3">
                  <c:v>0.28953738686869934</c:v>
                </c:pt>
                <c:pt idx="4">
                  <c:v>0.28970136296842158</c:v>
                </c:pt>
                <c:pt idx="5">
                  <c:v>0.28898240055140278</c:v>
                </c:pt>
                <c:pt idx="6">
                  <c:v>0.28963064734288912</c:v>
                </c:pt>
                <c:pt idx="7">
                  <c:v>0.28990630295503705</c:v>
                </c:pt>
                <c:pt idx="8">
                  <c:v>0.29026047380012232</c:v>
                </c:pt>
                <c:pt idx="9">
                  <c:v>0.2904508746176544</c:v>
                </c:pt>
                <c:pt idx="10">
                  <c:v>0.29065178167865496</c:v>
                </c:pt>
                <c:pt idx="11">
                  <c:v>0.29071511601657946</c:v>
                </c:pt>
                <c:pt idx="12">
                  <c:v>0.29092191701747677</c:v>
                </c:pt>
                <c:pt idx="13">
                  <c:v>0.29087409638105804</c:v>
                </c:pt>
                <c:pt idx="14">
                  <c:v>0.29120383008643175</c:v>
                </c:pt>
                <c:pt idx="15">
                  <c:v>0.29123718174297542</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0.44671274907919745</c:v>
                </c:pt>
                <c:pt idx="1">
                  <c:v>0.44996372838193816</c:v>
                </c:pt>
                <c:pt idx="2">
                  <c:v>0.44826171562921591</c:v>
                </c:pt>
                <c:pt idx="3">
                  <c:v>0.44828197824764998</c:v>
                </c:pt>
                <c:pt idx="4">
                  <c:v>0.44761539487349228</c:v>
                </c:pt>
                <c:pt idx="5">
                  <c:v>0.4458322483628881</c:v>
                </c:pt>
                <c:pt idx="6">
                  <c:v>0.44726728635082957</c:v>
                </c:pt>
                <c:pt idx="7">
                  <c:v>0.44874153014146528</c:v>
                </c:pt>
                <c:pt idx="8">
                  <c:v>0.4502082847180956</c:v>
                </c:pt>
                <c:pt idx="9">
                  <c:v>0.44942148533880022</c:v>
                </c:pt>
                <c:pt idx="10">
                  <c:v>0.45146752555223812</c:v>
                </c:pt>
                <c:pt idx="11">
                  <c:v>0.4525328068389356</c:v>
                </c:pt>
                <c:pt idx="12">
                  <c:v>0.45287892074612512</c:v>
                </c:pt>
                <c:pt idx="13">
                  <c:v>0.45360190100552611</c:v>
                </c:pt>
                <c:pt idx="14">
                  <c:v>0.45368563422612368</c:v>
                </c:pt>
                <c:pt idx="15">
                  <c:v>0.45408498130420877</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58843839341816"/>
          <c:y val="0"/>
          <c:w val="0.81301042620337671"/>
          <c:h val="0.53864661625481969"/>
        </c:manualLayout>
      </c:layout>
      <c:barChart>
        <c:barDir val="col"/>
        <c:grouping val="stacked"/>
        <c:varyColors val="0"/>
        <c:ser>
          <c:idx val="3"/>
          <c:order val="0"/>
          <c:tx>
            <c:strRef>
              <c:f>Sheet1!$H$1</c:f>
              <c:strCache>
                <c:ptCount val="1"/>
                <c:pt idx="0">
                  <c:v>Rest of APAC</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2.2867530106942535E-2</c:v>
                </c:pt>
                <c:pt idx="1">
                  <c:v>2.5727889525466452E-2</c:v>
                </c:pt>
                <c:pt idx="2">
                  <c:v>4.9233430535418954E-2</c:v>
                </c:pt>
                <c:pt idx="3">
                  <c:v>4.5681569535077848E-2</c:v>
                </c:pt>
                <c:pt idx="4">
                  <c:v>4.8927163317917022E-2</c:v>
                </c:pt>
                <c:pt idx="5">
                  <c:v>3.5839962220991284E-2</c:v>
                </c:pt>
                <c:pt idx="6">
                  <c:v>2.4894257567117384E-2</c:v>
                </c:pt>
                <c:pt idx="7">
                  <c:v>2.1868243006682331E-2</c:v>
                </c:pt>
                <c:pt idx="8">
                  <c:v>1.9450236259859977E-2</c:v>
                </c:pt>
                <c:pt idx="9">
                  <c:v>1.7248049868651694E-2</c:v>
                </c:pt>
                <c:pt idx="10">
                  <c:v>1.5129148034156215E-2</c:v>
                </c:pt>
                <c:pt idx="11">
                  <c:v>1.3321518713611535E-2</c:v>
                </c:pt>
                <c:pt idx="12">
                  <c:v>1.1403408613500532E-2</c:v>
                </c:pt>
                <c:pt idx="13">
                  <c:v>9.5164195651699091E-3</c:v>
                </c:pt>
                <c:pt idx="14">
                  <c:v>8.4170431481502828E-3</c:v>
                </c:pt>
                <c:pt idx="15">
                  <c:v>7.3689071322702304E-3</c:v>
                </c:pt>
              </c:numCache>
            </c:numRef>
          </c:val>
          <c:extLst>
            <c:ext xmlns:c16="http://schemas.microsoft.com/office/drawing/2014/chart" uri="{C3380CC4-5D6E-409C-BE32-E72D297353CC}">
              <c16:uniqueId val="{00000003-336A-41A4-8129-6323E2C2E781}"/>
            </c:ext>
          </c:extLst>
        </c:ser>
        <c:ser>
          <c:idx val="9"/>
          <c:order val="1"/>
          <c:tx>
            <c:strRef>
              <c:f>Sheet1!$E$1</c:f>
              <c:strCache>
                <c:ptCount val="1"/>
                <c:pt idx="0">
                  <c:v>Singapore</c:v>
                </c:pt>
              </c:strCache>
            </c:strRef>
          </c:tx>
          <c:spPr>
            <a:solidFill>
              <a:schemeClr val="accent6">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3.7238176277184613E-3</c:v>
                </c:pt>
                <c:pt idx="1">
                  <c:v>3.2638061498704006E-3</c:v>
                </c:pt>
                <c:pt idx="2">
                  <c:v>2.7517653705848824E-3</c:v>
                </c:pt>
                <c:pt idx="3">
                  <c:v>2.1788600152297991E-3</c:v>
                </c:pt>
                <c:pt idx="4">
                  <c:v>3.1412460466986531E-3</c:v>
                </c:pt>
                <c:pt idx="5">
                  <c:v>2.8307175140556444E-3</c:v>
                </c:pt>
                <c:pt idx="6">
                  <c:v>2.7939547671611497E-3</c:v>
                </c:pt>
                <c:pt idx="7">
                  <c:v>2.7885163086750725E-3</c:v>
                </c:pt>
                <c:pt idx="8">
                  <c:v>2.7942795471899108E-3</c:v>
                </c:pt>
                <c:pt idx="9">
                  <c:v>2.804051658515847E-3</c:v>
                </c:pt>
                <c:pt idx="10">
                  <c:v>2.844903400115035E-3</c:v>
                </c:pt>
                <c:pt idx="11">
                  <c:v>2.9037830707019699E-3</c:v>
                </c:pt>
                <c:pt idx="12">
                  <c:v>2.9363259591504045E-3</c:v>
                </c:pt>
                <c:pt idx="13">
                  <c:v>2.9750140079329449E-3</c:v>
                </c:pt>
                <c:pt idx="14">
                  <c:v>3.0192051811102349E-3</c:v>
                </c:pt>
                <c:pt idx="15">
                  <c:v>3.0783885970478413E-3</c:v>
                </c:pt>
              </c:numCache>
            </c:numRef>
          </c:val>
          <c:extLst>
            <c:ext xmlns:c16="http://schemas.microsoft.com/office/drawing/2014/chart" uri="{C3380CC4-5D6E-409C-BE32-E72D297353CC}">
              <c16:uniqueId val="{00000003-F000-4B89-8095-2ECFC76D9039}"/>
            </c:ext>
          </c:extLst>
        </c:ser>
        <c:ser>
          <c:idx val="7"/>
          <c:order val="2"/>
          <c:tx>
            <c:strRef>
              <c:f>Sheet1!$G$1</c:f>
              <c:strCache>
                <c:ptCount val="1"/>
                <c:pt idx="0">
                  <c:v>Australia</c:v>
                </c:pt>
              </c:strCache>
            </c:strRef>
          </c:tx>
          <c:spPr>
            <a:solidFill>
              <a:srgbClr val="C00000"/>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5.6464126565945764E-3</c:v>
                </c:pt>
                <c:pt idx="1">
                  <c:v>3.3636517051121697E-3</c:v>
                </c:pt>
                <c:pt idx="2">
                  <c:v>3.2257317232174975E-3</c:v>
                </c:pt>
                <c:pt idx="3">
                  <c:v>4.1457173867497418E-3</c:v>
                </c:pt>
                <c:pt idx="4">
                  <c:v>3.9521910819568804E-3</c:v>
                </c:pt>
                <c:pt idx="5">
                  <c:v>3.8397745458798962E-3</c:v>
                </c:pt>
                <c:pt idx="6">
                  <c:v>3.4650579176329355E-3</c:v>
                </c:pt>
                <c:pt idx="7">
                  <c:v>3.3240717899824788E-3</c:v>
                </c:pt>
                <c:pt idx="8">
                  <c:v>3.2347973961572352E-3</c:v>
                </c:pt>
                <c:pt idx="9">
                  <c:v>3.174820113320302E-3</c:v>
                </c:pt>
                <c:pt idx="10">
                  <c:v>3.1250378057530045E-3</c:v>
                </c:pt>
                <c:pt idx="11">
                  <c:v>3.0867263282727316E-3</c:v>
                </c:pt>
                <c:pt idx="12">
                  <c:v>3.0368807940812353E-3</c:v>
                </c:pt>
                <c:pt idx="13">
                  <c:v>2.9943694702239199E-3</c:v>
                </c:pt>
                <c:pt idx="14">
                  <c:v>2.960225556223957E-3</c:v>
                </c:pt>
                <c:pt idx="15">
                  <c:v>2.9350660223370763E-3</c:v>
                </c:pt>
              </c:numCache>
            </c:numRef>
          </c:val>
          <c:extLst>
            <c:ext xmlns:c16="http://schemas.microsoft.com/office/drawing/2014/chart" uri="{C3380CC4-5D6E-409C-BE32-E72D297353CC}">
              <c16:uniqueId val="{00000001-F000-4B89-8095-2ECFC76D9039}"/>
            </c:ext>
          </c:extLst>
        </c:ser>
        <c:ser>
          <c:idx val="2"/>
          <c:order val="3"/>
          <c:tx>
            <c:strRef>
              <c:f>Sheet1!$B$1</c:f>
              <c:strCache>
                <c:ptCount val="1"/>
                <c:pt idx="0">
                  <c:v>India</c:v>
                </c:pt>
              </c:strCache>
            </c:strRef>
          </c:tx>
          <c:spPr>
            <a:solidFill>
              <a:schemeClr val="tx2">
                <a:lumMod val="50000"/>
              </a:schemeClr>
            </a:solidFill>
            <a:ln>
              <a:noFill/>
            </a:ln>
            <a:effectLst/>
          </c:spPr>
          <c:invertIfNegative val="0"/>
          <c:dPt>
            <c:idx val="0"/>
            <c:invertIfNegative val="0"/>
            <c:bubble3D val="0"/>
            <c:spPr>
              <a:solidFill>
                <a:schemeClr val="tx2">
                  <a:lumMod val="50000"/>
                </a:schemeClr>
              </a:solidFill>
              <a:ln>
                <a:solidFill>
                  <a:schemeClr val="accent6">
                    <a:lumMod val="40000"/>
                    <a:lumOff val="60000"/>
                  </a:schemeClr>
                </a:solidFill>
              </a:ln>
              <a:effectLst/>
            </c:spPr>
            <c:extLst>
              <c:ext xmlns:c16="http://schemas.microsoft.com/office/drawing/2014/chart" uri="{C3380CC4-5D6E-409C-BE32-E72D297353CC}">
                <c16:uniqueId val="{00000001-D189-44F5-AA3A-93AAD31CDA8F}"/>
              </c:ext>
            </c:extLst>
          </c:dPt>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3.7480517723675819E-2</c:v>
                </c:pt>
                <c:pt idx="1">
                  <c:v>3.8057075308983536E-2</c:v>
                </c:pt>
                <c:pt idx="2">
                  <c:v>4.1613099541367521E-2</c:v>
                </c:pt>
                <c:pt idx="3">
                  <c:v>4.5812648800597315E-2</c:v>
                </c:pt>
                <c:pt idx="4">
                  <c:v>4.9758837183489946E-2</c:v>
                </c:pt>
                <c:pt idx="5">
                  <c:v>5.8878388509862656E-2</c:v>
                </c:pt>
                <c:pt idx="6">
                  <c:v>5.9281539580343975E-2</c:v>
                </c:pt>
                <c:pt idx="7">
                  <c:v>5.9238178278033883E-2</c:v>
                </c:pt>
                <c:pt idx="8">
                  <c:v>5.8863175039722028E-2</c:v>
                </c:pt>
                <c:pt idx="9">
                  <c:v>5.8167548853789136E-2</c:v>
                </c:pt>
                <c:pt idx="10">
                  <c:v>5.7681680330377495E-2</c:v>
                </c:pt>
                <c:pt idx="11">
                  <c:v>5.7256958916821837E-2</c:v>
                </c:pt>
                <c:pt idx="12">
                  <c:v>5.6791437935340264E-2</c:v>
                </c:pt>
                <c:pt idx="13">
                  <c:v>5.6237584487408808E-2</c:v>
                </c:pt>
                <c:pt idx="14">
                  <c:v>5.56706860003525E-2</c:v>
                </c:pt>
                <c:pt idx="15">
                  <c:v>5.5466169558674741E-2</c:v>
                </c:pt>
              </c:numCache>
            </c:numRef>
          </c:val>
          <c:extLst>
            <c:ext xmlns:c16="http://schemas.microsoft.com/office/drawing/2014/chart" uri="{C3380CC4-5D6E-409C-BE32-E72D297353CC}">
              <c16:uniqueId val="{00000002-41D8-49E2-8A79-3E6E3373D638}"/>
            </c:ext>
          </c:extLst>
        </c:ser>
        <c:ser>
          <c:idx val="0"/>
          <c:order val="4"/>
          <c:tx>
            <c:strRef>
              <c:f>Sheet1!$D$1</c:f>
              <c:strCache>
                <c:ptCount val="1"/>
                <c:pt idx="0">
                  <c:v>Japan</c:v>
                </c:pt>
              </c:strCache>
            </c:strRef>
          </c:tx>
          <c:spPr>
            <a:solidFill>
              <a:schemeClr val="accent4">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4.8775736991127527E-2</c:v>
                </c:pt>
                <c:pt idx="1">
                  <c:v>4.809356156108667E-2</c:v>
                </c:pt>
                <c:pt idx="2">
                  <c:v>4.7621906773813831E-2</c:v>
                </c:pt>
                <c:pt idx="3">
                  <c:v>4.3108917967034789E-2</c:v>
                </c:pt>
                <c:pt idx="4">
                  <c:v>4.4597436252835444E-2</c:v>
                </c:pt>
                <c:pt idx="5">
                  <c:v>3.5053123235172658E-2</c:v>
                </c:pt>
                <c:pt idx="6">
                  <c:v>3.4136580475949634E-2</c:v>
                </c:pt>
                <c:pt idx="7">
                  <c:v>3.2687805350480895E-2</c:v>
                </c:pt>
                <c:pt idx="8">
                  <c:v>3.1931904856778756E-2</c:v>
                </c:pt>
                <c:pt idx="9">
                  <c:v>3.157839907177435E-2</c:v>
                </c:pt>
                <c:pt idx="10">
                  <c:v>3.0788867411173516E-2</c:v>
                </c:pt>
                <c:pt idx="11">
                  <c:v>3.0182382755506405E-2</c:v>
                </c:pt>
                <c:pt idx="12">
                  <c:v>2.9694987103407153E-2</c:v>
                </c:pt>
                <c:pt idx="13">
                  <c:v>2.9270900703087775E-2</c:v>
                </c:pt>
                <c:pt idx="14">
                  <c:v>2.8945427053736313E-2</c:v>
                </c:pt>
                <c:pt idx="15">
                  <c:v>2.8726801778919776E-2</c:v>
                </c:pt>
              </c:numCache>
            </c:numRef>
          </c:val>
          <c:extLst>
            <c:ext xmlns:c16="http://schemas.microsoft.com/office/drawing/2014/chart" uri="{C3380CC4-5D6E-409C-BE32-E72D297353CC}">
              <c16:uniqueId val="{00000000-41D8-49E2-8A79-3E6E3373D638}"/>
            </c:ext>
          </c:extLst>
        </c:ser>
        <c:ser>
          <c:idx val="8"/>
          <c:order val="5"/>
          <c:tx>
            <c:strRef>
              <c:f>Sheet1!$F$1</c:f>
              <c:strCache>
                <c:ptCount val="1"/>
                <c:pt idx="0">
                  <c:v>Taiwan</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6.0131646477701091E-2</c:v>
                </c:pt>
                <c:pt idx="1">
                  <c:v>5.8425347175555559E-2</c:v>
                </c:pt>
                <c:pt idx="2">
                  <c:v>6.0723531729572337E-2</c:v>
                </c:pt>
                <c:pt idx="3">
                  <c:v>5.9295496454463761E-2</c:v>
                </c:pt>
                <c:pt idx="4">
                  <c:v>5.4426912736810024E-2</c:v>
                </c:pt>
                <c:pt idx="5">
                  <c:v>4.0843592547442013E-2</c:v>
                </c:pt>
                <c:pt idx="6">
                  <c:v>4.0197973218764463E-2</c:v>
                </c:pt>
                <c:pt idx="7">
                  <c:v>4.0787153647145517E-2</c:v>
                </c:pt>
                <c:pt idx="8">
                  <c:v>4.3154772872425182E-2</c:v>
                </c:pt>
                <c:pt idx="9">
                  <c:v>4.4772589810235651E-2</c:v>
                </c:pt>
                <c:pt idx="10">
                  <c:v>4.5004273210768379E-2</c:v>
                </c:pt>
                <c:pt idx="11">
                  <c:v>4.4494918334339786E-2</c:v>
                </c:pt>
                <c:pt idx="12">
                  <c:v>4.4196115054174229E-2</c:v>
                </c:pt>
                <c:pt idx="13">
                  <c:v>4.4119554037284466E-2</c:v>
                </c:pt>
                <c:pt idx="14">
                  <c:v>4.4141519555616078E-2</c:v>
                </c:pt>
                <c:pt idx="15">
                  <c:v>4.4267541439239687E-2</c:v>
                </c:pt>
              </c:numCache>
            </c:numRef>
          </c:val>
          <c:extLst>
            <c:ext xmlns:c16="http://schemas.microsoft.com/office/drawing/2014/chart" uri="{C3380CC4-5D6E-409C-BE32-E72D297353CC}">
              <c16:uniqueId val="{00000002-F000-4B89-8095-2ECFC76D9039}"/>
            </c:ext>
          </c:extLst>
        </c:ser>
        <c:ser>
          <c:idx val="1"/>
          <c:order val="6"/>
          <c:tx>
            <c:strRef>
              <c:f>Sheet1!$C$1</c:f>
              <c:strCache>
                <c:ptCount val="1"/>
                <c:pt idx="0">
                  <c:v>China</c:v>
                </c:pt>
              </c:strCache>
            </c:strRef>
          </c:tx>
          <c:spPr>
            <a:solidFill>
              <a:schemeClr val="accent6">
                <a:lumMod val="40000"/>
                <a:lumOff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0.82137433841623997</c:v>
                </c:pt>
                <c:pt idx="1">
                  <c:v>0.82306866857392513</c:v>
                </c:pt>
                <c:pt idx="2">
                  <c:v>0.79483053432602502</c:v>
                </c:pt>
                <c:pt idx="3">
                  <c:v>0.79977678984084677</c:v>
                </c:pt>
                <c:pt idx="4">
                  <c:v>0.79519621338029212</c:v>
                </c:pt>
                <c:pt idx="5">
                  <c:v>0.82271444142659589</c:v>
                </c:pt>
                <c:pt idx="6">
                  <c:v>0.83523063647303042</c:v>
                </c:pt>
                <c:pt idx="7">
                  <c:v>0.83930603161899986</c:v>
                </c:pt>
                <c:pt idx="8">
                  <c:v>0.84057083402786681</c:v>
                </c:pt>
                <c:pt idx="9">
                  <c:v>0.84225454062371297</c:v>
                </c:pt>
                <c:pt idx="10">
                  <c:v>0.84542608980765643</c:v>
                </c:pt>
                <c:pt idx="11">
                  <c:v>0.84875371188074566</c:v>
                </c:pt>
                <c:pt idx="12">
                  <c:v>0.85194084454034624</c:v>
                </c:pt>
                <c:pt idx="13">
                  <c:v>0.85488615772889209</c:v>
                </c:pt>
                <c:pt idx="14">
                  <c:v>0.85684589350481066</c:v>
                </c:pt>
                <c:pt idx="15">
                  <c:v>0.85815712547151068</c:v>
                </c:pt>
              </c:numCache>
            </c:numRef>
          </c:val>
          <c:extLst>
            <c:ext xmlns:c16="http://schemas.microsoft.com/office/drawing/2014/chart" uri="{C3380CC4-5D6E-409C-BE32-E72D297353CC}">
              <c16:uniqueId val="{00000001-41D8-49E2-8A79-3E6E3373D638}"/>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3316031500766308E-2"/>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A03-45A8-A5B1-9AA7B29C4A05}"/>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8A03-45A8-A5B1-9AA7B29C4A05}"/>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8A03-45A8-A5B1-9AA7B29C4A05}"/>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8A03-45A8-A5B1-9AA7B29C4A05}"/>
              </c:ext>
            </c:extLst>
          </c:dPt>
          <c:dPt>
            <c:idx val="1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8A03-45A8-A5B1-9AA7B29C4A05}"/>
              </c:ext>
            </c:extLst>
          </c:dPt>
          <c:dPt>
            <c:idx val="11"/>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B-8A03-45A8-A5B1-9AA7B29C4A05}"/>
              </c:ext>
            </c:extLst>
          </c:dPt>
          <c:dLbls>
            <c:dLbl>
              <c:idx val="0"/>
              <c:layout>
                <c:manualLayout>
                  <c:x val="2.7238353916369094E-5"/>
                  <c:y val="-1.8660067565606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A03-45A8-A5B1-9AA7B29C4A05}"/>
                </c:ext>
              </c:extLst>
            </c:dLbl>
            <c:dLbl>
              <c:idx val="1"/>
              <c:layout>
                <c:manualLayout>
                  <c:x val="4.5919525850162055E-3"/>
                  <c:y val="-1.3995050674205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A03-45A8-A5B1-9AA7B29C4A05}"/>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84.54698599999999</c:v>
                </c:pt>
                <c:pt idx="1">
                  <c:v>86.685579000000004</c:v>
                </c:pt>
                <c:pt idx="2">
                  <c:v>87.759858000000023</c:v>
                </c:pt>
                <c:pt idx="3">
                  <c:v>83.650806000000003</c:v>
                </c:pt>
                <c:pt idx="4">
                  <c:v>93.074451999999994</c:v>
                </c:pt>
                <c:pt idx="5">
                  <c:v>91.957999999999998</c:v>
                </c:pt>
                <c:pt idx="6">
                  <c:v>97.668591800000002</c:v>
                </c:pt>
                <c:pt idx="7">
                  <c:v>104.82769957894</c:v>
                </c:pt>
                <c:pt idx="8">
                  <c:v>112.78412197698154</c:v>
                </c:pt>
                <c:pt idx="9">
                  <c:v>120.57750480559096</c:v>
                </c:pt>
                <c:pt idx="10">
                  <c:v>128.59590887516276</c:v>
                </c:pt>
                <c:pt idx="11">
                  <c:v>136.96750254293585</c:v>
                </c:pt>
                <c:pt idx="12">
                  <c:v>145.51427470161505</c:v>
                </c:pt>
                <c:pt idx="13">
                  <c:v>154.30333689359259</c:v>
                </c:pt>
                <c:pt idx="14">
                  <c:v>163.40723377031455</c:v>
                </c:pt>
                <c:pt idx="15">
                  <c:v>172.7868089887306</c:v>
                </c:pt>
              </c:numCache>
            </c:numRef>
          </c:val>
          <c:extLst>
            <c:ext xmlns:c16="http://schemas.microsoft.com/office/drawing/2014/chart" uri="{C3380CC4-5D6E-409C-BE32-E72D297353CC}">
              <c16:uniqueId val="{0000000E-8A03-45A8-A5B1-9AA7B29C4A05}"/>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03969300176999E-3"/>
          <c:y val="0.10983371177946057"/>
          <c:w val="0.94569308264629259"/>
          <c:h val="0.54547108454120496"/>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FY2010</c:v>
                </c:pt>
                <c:pt idx="1">
                  <c:v>FY2020</c:v>
                </c:pt>
              </c:strCache>
            </c:strRef>
          </c:cat>
          <c:val>
            <c:numRef>
              <c:f>Sheet1!$B$2:$B$3</c:f>
              <c:numCache>
                <c:formatCode>0.00</c:formatCode>
                <c:ptCount val="2"/>
                <c:pt idx="0">
                  <c:v>9</c:v>
                </c:pt>
                <c:pt idx="1">
                  <c:v>4</c:v>
                </c:pt>
              </c:numCache>
            </c:numRef>
          </c:val>
          <c:extLst>
            <c:ext xmlns:c16="http://schemas.microsoft.com/office/drawing/2014/chart" uri="{C3380CC4-5D6E-409C-BE32-E72D297353CC}">
              <c16:uniqueId val="{00000000-A02E-4AE7-9C69-7D9168224D51}"/>
            </c:ext>
          </c:extLst>
        </c:ser>
        <c:dLbls>
          <c:showLegendKey val="0"/>
          <c:showVal val="0"/>
          <c:showCatName val="0"/>
          <c:showSerName val="0"/>
          <c:showPercent val="0"/>
          <c:showBubbleSize val="0"/>
        </c:dLbls>
        <c:gapWidth val="150"/>
        <c:axId val="472011808"/>
        <c:axId val="472015088"/>
      </c:barChart>
      <c:catAx>
        <c:axId val="47201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72015088"/>
        <c:crosses val="autoZero"/>
        <c:auto val="1"/>
        <c:lblAlgn val="ctr"/>
        <c:lblOffset val="100"/>
        <c:noMultiLvlLbl val="0"/>
      </c:catAx>
      <c:valAx>
        <c:axId val="472015088"/>
        <c:scaling>
          <c:orientation val="minMax"/>
        </c:scaling>
        <c:delete val="1"/>
        <c:axPos val="l"/>
        <c:numFmt formatCode="0.00" sourceLinked="1"/>
        <c:majorTickMark val="none"/>
        <c:minorTickMark val="none"/>
        <c:tickLblPos val="nextTo"/>
        <c:crossAx val="472011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n>
            <a:noFill/>
          </a:ln>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8.9999999999999858E-2</c:v>
                </c:pt>
                <c:pt idx="1">
                  <c:v>8.8933333333333309E-2</c:v>
                </c:pt>
                <c:pt idx="2">
                  <c:v>8.7866666666666537E-2</c:v>
                </c:pt>
                <c:pt idx="3">
                  <c:v>8.6799999999999988E-2</c:v>
                </c:pt>
                <c:pt idx="4">
                  <c:v>8.5733333333333217E-2</c:v>
                </c:pt>
                <c:pt idx="5">
                  <c:v>8.4666666666666668E-2</c:v>
                </c:pt>
                <c:pt idx="6">
                  <c:v>8.3599999999999897E-2</c:v>
                </c:pt>
                <c:pt idx="7">
                  <c:v>8.2533333333333347E-2</c:v>
                </c:pt>
                <c:pt idx="8">
                  <c:v>8.1466666666666576E-2</c:v>
                </c:pt>
                <c:pt idx="9">
                  <c:v>8.0400000000000027E-2</c:v>
                </c:pt>
                <c:pt idx="10">
                  <c:v>7.9333333333333256E-2</c:v>
                </c:pt>
                <c:pt idx="11">
                  <c:v>7.8266666666666485E-2</c:v>
                </c:pt>
                <c:pt idx="12">
                  <c:v>7.7199999999999935E-2</c:v>
                </c:pt>
                <c:pt idx="13">
                  <c:v>7.6133333333333164E-2</c:v>
                </c:pt>
                <c:pt idx="14">
                  <c:v>7.5066666666666615E-2</c:v>
                </c:pt>
                <c:pt idx="15">
                  <c:v>7.3999999999999844E-2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0.91000000000000014</c:v>
                </c:pt>
                <c:pt idx="1">
                  <c:v>0.91106666666666669</c:v>
                </c:pt>
                <c:pt idx="2">
                  <c:v>0.91213333333333346</c:v>
                </c:pt>
                <c:pt idx="3">
                  <c:v>0.91320000000000001</c:v>
                </c:pt>
                <c:pt idx="4">
                  <c:v>0.91426666666666678</c:v>
                </c:pt>
                <c:pt idx="5">
                  <c:v>0.91533333333333333</c:v>
                </c:pt>
                <c:pt idx="6">
                  <c:v>0.9164000000000001</c:v>
                </c:pt>
                <c:pt idx="7">
                  <c:v>0.91746666666666665</c:v>
                </c:pt>
                <c:pt idx="8">
                  <c:v>0.91853333333333342</c:v>
                </c:pt>
                <c:pt idx="9">
                  <c:v>0.91959999999999997</c:v>
                </c:pt>
                <c:pt idx="10">
                  <c:v>0.92066666666666674</c:v>
                </c:pt>
                <c:pt idx="11">
                  <c:v>0.92173333333333352</c:v>
                </c:pt>
                <c:pt idx="12">
                  <c:v>0.92280000000000006</c:v>
                </c:pt>
                <c:pt idx="13">
                  <c:v>0.92386666666666684</c:v>
                </c:pt>
                <c:pt idx="14">
                  <c:v>0.92493333333333339</c:v>
                </c:pt>
                <c:pt idx="15">
                  <c:v>0.92600000000000016</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3"/>
          <c:order val="0"/>
          <c:tx>
            <c:strRef>
              <c:f>Sheet1!$D$1</c:f>
              <c:strCache>
                <c:ptCount val="1"/>
                <c:pt idx="0">
                  <c:v>Semi-Solid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6.6699999999999995E-2</c:v>
                </c:pt>
                <c:pt idx="1">
                  <c:v>6.6266666666666654E-2</c:v>
                </c:pt>
                <c:pt idx="2">
                  <c:v>6.5833333333333327E-2</c:v>
                </c:pt>
                <c:pt idx="3">
                  <c:v>6.54E-2</c:v>
                </c:pt>
                <c:pt idx="4">
                  <c:v>6.4966666666666659E-2</c:v>
                </c:pt>
                <c:pt idx="5">
                  <c:v>6.4533333333333331E-2</c:v>
                </c:pt>
                <c:pt idx="6">
                  <c:v>6.4100000000000004E-2</c:v>
                </c:pt>
                <c:pt idx="7">
                  <c:v>6.3666666666666663E-2</c:v>
                </c:pt>
                <c:pt idx="8">
                  <c:v>6.3233333333333336E-2</c:v>
                </c:pt>
                <c:pt idx="9">
                  <c:v>6.2799999999999995E-2</c:v>
                </c:pt>
                <c:pt idx="10">
                  <c:v>6.2366666666666667E-2</c:v>
                </c:pt>
                <c:pt idx="11">
                  <c:v>6.193333333333334E-2</c:v>
                </c:pt>
                <c:pt idx="12">
                  <c:v>6.1500000000000006E-2</c:v>
                </c:pt>
                <c:pt idx="13">
                  <c:v>6.1066666666666672E-2</c:v>
                </c:pt>
                <c:pt idx="14">
                  <c:v>6.0633333333333345E-2</c:v>
                </c:pt>
                <c:pt idx="15">
                  <c:v>6.020000000000001E-2</c:v>
                </c:pt>
              </c:numCache>
            </c:numRef>
          </c:val>
          <c:extLst>
            <c:ext xmlns:c16="http://schemas.microsoft.com/office/drawing/2014/chart" uri="{C3380CC4-5D6E-409C-BE32-E72D297353CC}">
              <c16:uniqueId val="{00000000-C3A0-41DF-823C-D7A6413EA8CE}"/>
            </c:ext>
          </c:extLst>
        </c:ser>
        <c:ser>
          <c:idx val="1"/>
          <c:order val="1"/>
          <c:tx>
            <c:strRef>
              <c:f>Sheet1!$C$1</c:f>
              <c:strCache>
                <c:ptCount val="1"/>
                <c:pt idx="0">
                  <c:v>Liquid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0.45330000000000004</c:v>
                </c:pt>
                <c:pt idx="1">
                  <c:v>0.45419333333333334</c:v>
                </c:pt>
                <c:pt idx="2">
                  <c:v>0.45508666666666669</c:v>
                </c:pt>
                <c:pt idx="3">
                  <c:v>0.45598</c:v>
                </c:pt>
                <c:pt idx="4">
                  <c:v>0.45687333333333335</c:v>
                </c:pt>
                <c:pt idx="5">
                  <c:v>0.45776666666666666</c:v>
                </c:pt>
                <c:pt idx="6">
                  <c:v>0.45866000000000001</c:v>
                </c:pt>
                <c:pt idx="7">
                  <c:v>0.45955333333333331</c:v>
                </c:pt>
                <c:pt idx="8">
                  <c:v>0.46044666666666667</c:v>
                </c:pt>
                <c:pt idx="9">
                  <c:v>0.46133999999999997</c:v>
                </c:pt>
                <c:pt idx="10">
                  <c:v>0.46223333333333333</c:v>
                </c:pt>
                <c:pt idx="11">
                  <c:v>0.46312666666666663</c:v>
                </c:pt>
                <c:pt idx="12">
                  <c:v>0.46401999999999999</c:v>
                </c:pt>
                <c:pt idx="13">
                  <c:v>0.46491333333333329</c:v>
                </c:pt>
                <c:pt idx="14">
                  <c:v>0.46580666666666665</c:v>
                </c:pt>
                <c:pt idx="15">
                  <c:v>0.4667</c:v>
                </c:pt>
              </c:numCache>
            </c:numRef>
          </c:val>
          <c:extLst>
            <c:ext xmlns:c16="http://schemas.microsoft.com/office/drawing/2014/chart" uri="{C3380CC4-5D6E-409C-BE32-E72D297353CC}">
              <c16:uniqueId val="{00000002-C3A0-41DF-823C-D7A6413EA8CE}"/>
            </c:ext>
          </c:extLst>
        </c:ser>
        <c:ser>
          <c:idx val="2"/>
          <c:order val="2"/>
          <c:tx>
            <c:strRef>
              <c:f>Sheet1!$B$1</c:f>
              <c:strCache>
                <c:ptCount val="1"/>
                <c:pt idx="0">
                  <c:v>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0.48</c:v>
                </c:pt>
                <c:pt idx="1">
                  <c:v>0.47953999999999997</c:v>
                </c:pt>
                <c:pt idx="2">
                  <c:v>0.47907999999999995</c:v>
                </c:pt>
                <c:pt idx="3">
                  <c:v>0.47862000000000005</c:v>
                </c:pt>
                <c:pt idx="4">
                  <c:v>0.47816000000000003</c:v>
                </c:pt>
                <c:pt idx="5">
                  <c:v>0.47770000000000001</c:v>
                </c:pt>
                <c:pt idx="6">
                  <c:v>0.47724</c:v>
                </c:pt>
                <c:pt idx="7">
                  <c:v>0.47677999999999998</c:v>
                </c:pt>
                <c:pt idx="8">
                  <c:v>0.47631999999999997</c:v>
                </c:pt>
                <c:pt idx="9">
                  <c:v>0.47586000000000006</c:v>
                </c:pt>
                <c:pt idx="10">
                  <c:v>0.47540000000000004</c:v>
                </c:pt>
                <c:pt idx="11">
                  <c:v>0.47494000000000003</c:v>
                </c:pt>
                <c:pt idx="12">
                  <c:v>0.47448000000000001</c:v>
                </c:pt>
                <c:pt idx="13">
                  <c:v>0.47402</c:v>
                </c:pt>
                <c:pt idx="14">
                  <c:v>0.47355999999999998</c:v>
                </c:pt>
                <c:pt idx="15">
                  <c:v>0.47309999999999997</c:v>
                </c:pt>
              </c:numCache>
            </c:numRef>
          </c:val>
          <c:extLst>
            <c:ext xmlns:c16="http://schemas.microsoft.com/office/drawing/2014/chart" uri="{C3380CC4-5D6E-409C-BE32-E72D297353CC}">
              <c16:uniqueId val="{00000001-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2015</c:v>
                </c:pt>
                <c:pt idx="1">
                  <c:v>2020</c:v>
                </c:pt>
                <c:pt idx="2">
                  <c:v>2021E</c:v>
                </c:pt>
                <c:pt idx="3">
                  <c:v>2030F</c:v>
                </c:pt>
              </c:strCache>
            </c:strRef>
          </c:cat>
          <c:val>
            <c:numRef>
              <c:f>Sheet1!$B$2:$B$5</c:f>
              <c:numCache>
                <c:formatCode>_(* #,##0.00_);_(* \(#,##0.00\);_(* "-"??_);_(@_)</c:formatCode>
                <c:ptCount val="4"/>
                <c:pt idx="0">
                  <c:v>3525.9015421734425</c:v>
                </c:pt>
                <c:pt idx="1">
                  <c:v>3651.8342981605774</c:v>
                </c:pt>
                <c:pt idx="2">
                  <c:v>3650.1211864346665</c:v>
                </c:pt>
                <c:pt idx="3">
                  <c:v>6001.1168964934222</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_(* #,##0.00_);_(* \(#,##0.00\);_(* &quot;-&quot;??_);_(@_)"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0.43769999999999998</c:v>
                </c:pt>
                <c:pt idx="1">
                  <c:v>0.4486</c:v>
                </c:pt>
                <c:pt idx="2">
                  <c:v>0.43689999999999996</c:v>
                </c:pt>
                <c:pt idx="3">
                  <c:v>0.43740000000000001</c:v>
                </c:pt>
                <c:pt idx="4">
                  <c:v>0.43779999999999997</c:v>
                </c:pt>
                <c:pt idx="5">
                  <c:v>0.43159999999999998</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0.56230000000000002</c:v>
                </c:pt>
                <c:pt idx="1">
                  <c:v>0.5514</c:v>
                </c:pt>
                <c:pt idx="2">
                  <c:v>0.56310000000000004</c:v>
                </c:pt>
                <c:pt idx="3">
                  <c:v>0.56259999999999999</c:v>
                </c:pt>
                <c:pt idx="4">
                  <c:v>0.56220000000000003</c:v>
                </c:pt>
                <c:pt idx="5">
                  <c:v>0.56840000000000002</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4.599999999999993E-2</c:v>
                </c:pt>
                <c:pt idx="1">
                  <c:v>4.4499999999999984E-2</c:v>
                </c:pt>
                <c:pt idx="2">
                  <c:v>4.599999999999993E-2</c:v>
                </c:pt>
                <c:pt idx="3">
                  <c:v>4.390000000000005E-2</c:v>
                </c:pt>
                <c:pt idx="4">
                  <c:v>4.2399999999999882E-2</c:v>
                </c:pt>
                <c:pt idx="5">
                  <c:v>4.3499999999999983E-2</c:v>
                </c:pt>
                <c:pt idx="6">
                  <c:v>3.4059999999999979E-2</c:v>
                </c:pt>
                <c:pt idx="7">
                  <c:v>4.0077142857142034E-2</c:v>
                </c:pt>
                <c:pt idx="8">
                  <c:v>3.8244285714286952E-2</c:v>
                </c:pt>
                <c:pt idx="9">
                  <c:v>3.8711428571428841E-2</c:v>
                </c:pt>
                <c:pt idx="10">
                  <c:v>3.7828571428570879E-2</c:v>
                </c:pt>
                <c:pt idx="11">
                  <c:v>3.6145714285713115E-2</c:v>
                </c:pt>
                <c:pt idx="12">
                  <c:v>3.465285714285804E-2</c:v>
                </c:pt>
                <c:pt idx="13">
                  <c:v>3.4270000000011902E-2</c:v>
                </c:pt>
                <c:pt idx="14">
                  <c:v>3.4201166666680938E-2</c:v>
                </c:pt>
                <c:pt idx="15">
                  <c:v>3.3533166666682934E-2</c:v>
                </c:pt>
              </c:numCache>
            </c:numRef>
          </c:val>
          <c:extLst>
            <c:ext xmlns:c16="http://schemas.microsoft.com/office/drawing/2014/chart" uri="{C3380CC4-5D6E-409C-BE32-E72D297353CC}">
              <c16:uniqueId val="{00000002-1053-4310-8C3A-3B1D2CAC2453}"/>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6.1100000000000002E-2</c:v>
                </c:pt>
                <c:pt idx="1">
                  <c:v>6.1600000000000002E-2</c:v>
                </c:pt>
                <c:pt idx="2">
                  <c:v>6.1100000000000002E-2</c:v>
                </c:pt>
                <c:pt idx="3">
                  <c:v>6.1800000000000008E-2</c:v>
                </c:pt>
                <c:pt idx="4">
                  <c:v>6.2300000000000008E-2</c:v>
                </c:pt>
                <c:pt idx="5">
                  <c:v>6.2600000000000003E-2</c:v>
                </c:pt>
                <c:pt idx="6">
                  <c:v>6.2780000000000016E-2</c:v>
                </c:pt>
                <c:pt idx="7">
                  <c:v>6.3074285714286013E-2</c:v>
                </c:pt>
                <c:pt idx="8">
                  <c:v>6.3368571428571011E-2</c:v>
                </c:pt>
                <c:pt idx="9">
                  <c:v>6.3662857142857007E-2</c:v>
                </c:pt>
                <c:pt idx="10">
                  <c:v>6.3957142857143004E-2</c:v>
                </c:pt>
                <c:pt idx="11">
                  <c:v>6.4251428571429001E-2</c:v>
                </c:pt>
                <c:pt idx="12">
                  <c:v>6.4545714285713998E-2</c:v>
                </c:pt>
                <c:pt idx="13">
                  <c:v>6.4839999999995998E-2</c:v>
                </c:pt>
                <c:pt idx="14">
                  <c:v>6.5134285714280996E-2</c:v>
                </c:pt>
                <c:pt idx="15">
                  <c:v>6.5428571428566021E-2</c:v>
                </c:pt>
              </c:numCache>
            </c:numRef>
          </c:val>
          <c:extLst>
            <c:ext xmlns:c16="http://schemas.microsoft.com/office/drawing/2014/chart" uri="{C3380CC4-5D6E-409C-BE32-E72D297353CC}">
              <c16:uniqueId val="{00000001-1053-4310-8C3A-3B1D2CAC2453}"/>
            </c:ext>
          </c:extLst>
        </c:ser>
        <c:ser>
          <c:idx val="0"/>
          <c:order val="2"/>
          <c:tx>
            <c:strRef>
              <c:f>Sheet1!$E$1</c:f>
              <c:strCache>
                <c:ptCount val="1"/>
                <c:pt idx="0">
                  <c:v>Composite Materials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8.3199999999999996E-2</c:v>
                </c:pt>
                <c:pt idx="1">
                  <c:v>8.3699999999999997E-2</c:v>
                </c:pt>
                <c:pt idx="2">
                  <c:v>8.3199999999999996E-2</c:v>
                </c:pt>
                <c:pt idx="3">
                  <c:v>8.3900000000000002E-2</c:v>
                </c:pt>
                <c:pt idx="4">
                  <c:v>8.4400000000000003E-2</c:v>
                </c:pt>
                <c:pt idx="5">
                  <c:v>8.4699999999999998E-2</c:v>
                </c:pt>
                <c:pt idx="6">
                  <c:v>8.4880000000000011E-2</c:v>
                </c:pt>
                <c:pt idx="7">
                  <c:v>8.5174285714286008E-2</c:v>
                </c:pt>
                <c:pt idx="8">
                  <c:v>8.5468571428571005E-2</c:v>
                </c:pt>
                <c:pt idx="9">
                  <c:v>8.5762857142857002E-2</c:v>
                </c:pt>
                <c:pt idx="10">
                  <c:v>8.6057142857142999E-2</c:v>
                </c:pt>
                <c:pt idx="11">
                  <c:v>8.6351428571428995E-2</c:v>
                </c:pt>
                <c:pt idx="12">
                  <c:v>8.6645714285713993E-2</c:v>
                </c:pt>
                <c:pt idx="13">
                  <c:v>8.6939999999995993E-2</c:v>
                </c:pt>
                <c:pt idx="14">
                  <c:v>8.723428571428099E-2</c:v>
                </c:pt>
                <c:pt idx="15">
                  <c:v>8.7528571428566015E-2</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Construction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0.1123</c:v>
                </c:pt>
                <c:pt idx="1">
                  <c:v>0.1128</c:v>
                </c:pt>
                <c:pt idx="2">
                  <c:v>0.1123</c:v>
                </c:pt>
                <c:pt idx="3">
                  <c:v>0.113</c:v>
                </c:pt>
                <c:pt idx="4">
                  <c:v>0.1135</c:v>
                </c:pt>
                <c:pt idx="5">
                  <c:v>0.1138</c:v>
                </c:pt>
                <c:pt idx="6">
                  <c:v>0.11398000000000001</c:v>
                </c:pt>
                <c:pt idx="7">
                  <c:v>0.11427428571428601</c:v>
                </c:pt>
                <c:pt idx="8">
                  <c:v>0.11456857142857101</c:v>
                </c:pt>
                <c:pt idx="9">
                  <c:v>0.114862857142857</c:v>
                </c:pt>
                <c:pt idx="10">
                  <c:v>0.115157142857143</c:v>
                </c:pt>
                <c:pt idx="11">
                  <c:v>0.115451428571429</c:v>
                </c:pt>
                <c:pt idx="12">
                  <c:v>0.11574571428571399</c:v>
                </c:pt>
                <c:pt idx="13">
                  <c:v>0.11603999999999599</c:v>
                </c:pt>
                <c:pt idx="14">
                  <c:v>0.11633428571428099</c:v>
                </c:pt>
                <c:pt idx="15">
                  <c:v>0.11662857142856602</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0.25669999999999998</c:v>
                </c:pt>
                <c:pt idx="1">
                  <c:v>0.25469999999999998</c:v>
                </c:pt>
                <c:pt idx="2">
                  <c:v>0.25590000000000002</c:v>
                </c:pt>
                <c:pt idx="3">
                  <c:v>0.25629999999999997</c:v>
                </c:pt>
                <c:pt idx="4">
                  <c:v>0.25890000000000002</c:v>
                </c:pt>
                <c:pt idx="5">
                  <c:v>0.25330000000000003</c:v>
                </c:pt>
                <c:pt idx="6">
                  <c:v>0.2586</c:v>
                </c:pt>
                <c:pt idx="7">
                  <c:v>0.25750000000000001</c:v>
                </c:pt>
                <c:pt idx="8">
                  <c:v>0.25659999999999999</c:v>
                </c:pt>
                <c:pt idx="9">
                  <c:v>0.25609999999999999</c:v>
                </c:pt>
                <c:pt idx="10">
                  <c:v>0.2571</c:v>
                </c:pt>
                <c:pt idx="11">
                  <c:v>0.25750000000000001</c:v>
                </c:pt>
                <c:pt idx="12">
                  <c:v>0.25711000000000001</c:v>
                </c:pt>
                <c:pt idx="13">
                  <c:v>0.25716</c:v>
                </c:pt>
                <c:pt idx="14">
                  <c:v>0.25755133333333302</c:v>
                </c:pt>
                <c:pt idx="15">
                  <c:v>0.25772933333333298</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0.44069999999999998</c:v>
                </c:pt>
                <c:pt idx="1">
                  <c:v>0.44270000000000004</c:v>
                </c:pt>
                <c:pt idx="2">
                  <c:v>0.44150000000000006</c:v>
                </c:pt>
                <c:pt idx="3">
                  <c:v>0.44109999999999999</c:v>
                </c:pt>
                <c:pt idx="4">
                  <c:v>0.43850000000000006</c:v>
                </c:pt>
                <c:pt idx="5">
                  <c:v>0.44209999999999999</c:v>
                </c:pt>
                <c:pt idx="6">
                  <c:v>0.44570000000000004</c:v>
                </c:pt>
                <c:pt idx="7">
                  <c:v>0.43990000000000001</c:v>
                </c:pt>
                <c:pt idx="8">
                  <c:v>0.44175000000000003</c:v>
                </c:pt>
                <c:pt idx="9">
                  <c:v>0.44090000000000001</c:v>
                </c:pt>
                <c:pt idx="10">
                  <c:v>0.43990000000000001</c:v>
                </c:pt>
                <c:pt idx="11">
                  <c:v>0.44029999999999997</c:v>
                </c:pt>
                <c:pt idx="12">
                  <c:v>0.44129999999999997</c:v>
                </c:pt>
                <c:pt idx="13">
                  <c:v>0.44075000000000003</c:v>
                </c:pt>
                <c:pt idx="14">
                  <c:v>0.43954464285714295</c:v>
                </c:pt>
                <c:pt idx="15">
                  <c:v>0.43915178571428598</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344.88468899999998</c:v>
                </c:pt>
                <c:pt idx="1">
                  <c:v>400.00998750000002</c:v>
                </c:pt>
                <c:pt idx="2">
                  <c:v>425.6154095</c:v>
                </c:pt>
                <c:pt idx="3">
                  <c:v>490.03310149999993</c:v>
                </c:pt>
                <c:pt idx="4">
                  <c:v>549.31306208490548</c:v>
                </c:pt>
                <c:pt idx="5">
                  <c:v>432.47626666666667</c:v>
                </c:pt>
                <c:pt idx="6">
                  <c:v>379.98585960000003</c:v>
                </c:pt>
                <c:pt idx="7">
                  <c:v>396.80260523720005</c:v>
                </c:pt>
                <c:pt idx="8">
                  <c:v>412.38606222345504</c:v>
                </c:pt>
                <c:pt idx="9">
                  <c:v>429.41209075098106</c:v>
                </c:pt>
                <c:pt idx="10">
                  <c:v>443.87638030618257</c:v>
                </c:pt>
                <c:pt idx="11">
                  <c:v>461.13517038877603</c:v>
                </c:pt>
                <c:pt idx="12">
                  <c:v>479.49878021820592</c:v>
                </c:pt>
                <c:pt idx="13">
                  <c:v>497.97242462531858</c:v>
                </c:pt>
                <c:pt idx="14">
                  <c:v>517.87587773918165</c:v>
                </c:pt>
                <c:pt idx="15">
                  <c:v>538.88918873827765</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800"/>
          <c:min val="0"/>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944770139967762E-2"/>
          <c:y val="0"/>
          <c:w val="0.88537107710337026"/>
          <c:h val="0.84804650446602259"/>
        </c:manualLayout>
      </c:layout>
      <c:barChart>
        <c:barDir val="col"/>
        <c:grouping val="clustered"/>
        <c:varyColors val="0"/>
        <c:ser>
          <c:idx val="0"/>
          <c:order val="0"/>
          <c:tx>
            <c:strRef>
              <c:f>Sheet1!$B$1</c:f>
              <c:strCache>
                <c:ptCount val="1"/>
                <c:pt idx="0">
                  <c:v>USD Billion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IN" sz="10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_ * #,##0_ ;_ * \-#,##0_ ;_ * "-"??_ ;_ @_ </c:formatCode>
                <c:ptCount val="5"/>
                <c:pt idx="0">
                  <c:v>1951</c:v>
                </c:pt>
                <c:pt idx="1">
                  <c:v>2037</c:v>
                </c:pt>
                <c:pt idx="2">
                  <c:v>2085</c:v>
                </c:pt>
                <c:pt idx="3">
                  <c:v>2096</c:v>
                </c:pt>
                <c:pt idx="4">
                  <c:v>2100</c:v>
                </c:pt>
              </c:numCache>
            </c:numRef>
          </c:val>
          <c:extLst>
            <c:ext xmlns:c16="http://schemas.microsoft.com/office/drawing/2014/chart" uri="{C3380CC4-5D6E-409C-BE32-E72D297353CC}">
              <c16:uniqueId val="{00000000-CC28-46AB-B4FE-72826D110A11}"/>
            </c:ext>
          </c:extLst>
        </c:ser>
        <c:dLbls>
          <c:showLegendKey val="0"/>
          <c:showVal val="0"/>
          <c:showCatName val="0"/>
          <c:showSerName val="0"/>
          <c:showPercent val="0"/>
          <c:showBubbleSize val="0"/>
        </c:dLbls>
        <c:gapWidth val="219"/>
        <c:overlap val="-27"/>
        <c:axId val="926508200"/>
        <c:axId val="926518040"/>
      </c:barChart>
      <c:catAx>
        <c:axId val="9265082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IN"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926518040"/>
        <c:crosses val="autoZero"/>
        <c:auto val="1"/>
        <c:lblAlgn val="ctr"/>
        <c:lblOffset val="100"/>
        <c:noMultiLvlLbl val="0"/>
      </c:catAx>
      <c:valAx>
        <c:axId val="926518040"/>
        <c:scaling>
          <c:orientation val="minMax"/>
        </c:scaling>
        <c:delete val="1"/>
        <c:axPos val="l"/>
        <c:numFmt formatCode="_ * #,##0_ ;_ * \-#,##0_ ;_ * &quot;-&quot;??_ ;_ @_ " sourceLinked="1"/>
        <c:majorTickMark val="none"/>
        <c:minorTickMark val="none"/>
        <c:tickLblPos val="nextTo"/>
        <c:crossAx val="92650820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736</c:v>
                </c:pt>
                <c:pt idx="1">
                  <c:v>736</c:v>
                </c:pt>
                <c:pt idx="2">
                  <c:v>746</c:v>
                </c:pt>
                <c:pt idx="3">
                  <c:v>858</c:v>
                </c:pt>
                <c:pt idx="4">
                  <c:v>888</c:v>
                </c:pt>
                <c:pt idx="5">
                  <c:v>913</c:v>
                </c:pt>
                <c:pt idx="6">
                  <c:v>913</c:v>
                </c:pt>
                <c:pt idx="7">
                  <c:v>913</c:v>
                </c:pt>
                <c:pt idx="8">
                  <c:v>913</c:v>
                </c:pt>
                <c:pt idx="9">
                  <c:v>913</c:v>
                </c:pt>
                <c:pt idx="10">
                  <c:v>913</c:v>
                </c:pt>
                <c:pt idx="11">
                  <c:v>913</c:v>
                </c:pt>
                <c:pt idx="12">
                  <c:v>913</c:v>
                </c:pt>
                <c:pt idx="13">
                  <c:v>913</c:v>
                </c:pt>
                <c:pt idx="14">
                  <c:v>913</c:v>
                </c:pt>
                <c:pt idx="15">
                  <c:v>913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516.30799999999999</c:v>
                </c:pt>
                <c:pt idx="1">
                  <c:v>543.32399999999996</c:v>
                </c:pt>
                <c:pt idx="2">
                  <c:v>566.03399999999988</c:v>
                </c:pt>
                <c:pt idx="3">
                  <c:v>650.57000000000005</c:v>
                </c:pt>
                <c:pt idx="4">
                  <c:v>691.43083018867924</c:v>
                </c:pt>
                <c:pt idx="5">
                  <c:v>575.10333333333324</c:v>
                </c:pt>
                <c:pt idx="6">
                  <c:v>631.21333333333337</c:v>
                </c:pt>
                <c:pt idx="7">
                  <c:v>669.78800000000012</c:v>
                </c:pt>
                <c:pt idx="8">
                  <c:v>680.79666666666685</c:v>
                </c:pt>
                <c:pt idx="9">
                  <c:v>691.15066666666667</c:v>
                </c:pt>
                <c:pt idx="10">
                  <c:v>716.58666666666659</c:v>
                </c:pt>
                <c:pt idx="11">
                  <c:v>737.50333333333333</c:v>
                </c:pt>
                <c:pt idx="12">
                  <c:v>760.14666666666653</c:v>
                </c:pt>
                <c:pt idx="13">
                  <c:v>805.59666666666658</c:v>
                </c:pt>
                <c:pt idx="14">
                  <c:v>826.28333333333319</c:v>
                </c:pt>
                <c:pt idx="15">
                  <c:v>845.64866666666649</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0.70150543478260874</c:v>
                </c:pt>
                <c:pt idx="1">
                  <c:v>0.7382119565217391</c:v>
                </c:pt>
                <c:pt idx="2">
                  <c:v>0.75875871313672905</c:v>
                </c:pt>
                <c:pt idx="3">
                  <c:v>0.75824009324009334</c:v>
                </c:pt>
                <c:pt idx="4">
                  <c:v>0.77863832228454866</c:v>
                </c:pt>
                <c:pt idx="5">
                  <c:v>0.62990507484483382</c:v>
                </c:pt>
                <c:pt idx="6">
                  <c:v>0.69136181087988324</c:v>
                </c:pt>
                <c:pt idx="7">
                  <c:v>0.73361226725082163</c:v>
                </c:pt>
                <c:pt idx="8">
                  <c:v>0.74566995253742263</c:v>
                </c:pt>
                <c:pt idx="9">
                  <c:v>0.75701058780576858</c:v>
                </c:pt>
                <c:pt idx="10">
                  <c:v>0.78487039065352304</c:v>
                </c:pt>
                <c:pt idx="11">
                  <c:v>0.80778021175611536</c:v>
                </c:pt>
                <c:pt idx="12">
                  <c:v>0.832581234027017</c:v>
                </c:pt>
                <c:pt idx="13">
                  <c:v>0.88236217597663369</c:v>
                </c:pt>
                <c:pt idx="14">
                  <c:v>0.905020080321285</c:v>
                </c:pt>
                <c:pt idx="15">
                  <c:v>0.92623074114640358</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5.024790512917162E-2</c:v>
                </c:pt>
                <c:pt idx="1">
                  <c:v>5.2424999999999999E-2</c:v>
                </c:pt>
                <c:pt idx="2">
                  <c:v>5.1972463053029778E-2</c:v>
                </c:pt>
                <c:pt idx="3">
                  <c:v>5.2180478746199223E-2</c:v>
                </c:pt>
                <c:pt idx="4">
                  <c:v>5.1575670410894066E-2</c:v>
                </c:pt>
                <c:pt idx="5">
                  <c:v>5.0778088653548228E-2</c:v>
                </c:pt>
                <c:pt idx="6">
                  <c:v>5.1265856097689348E-2</c:v>
                </c:pt>
                <c:pt idx="7">
                  <c:v>5.065396537385649E-2</c:v>
                </c:pt>
                <c:pt idx="8">
                  <c:v>5.0073959116370435E-2</c:v>
                </c:pt>
                <c:pt idx="9">
                  <c:v>4.94422320035399E-2</c:v>
                </c:pt>
                <c:pt idx="10">
                  <c:v>4.8889289415581495E-2</c:v>
                </c:pt>
                <c:pt idx="11">
                  <c:v>4.8337778934356902E-2</c:v>
                </c:pt>
                <c:pt idx="12">
                  <c:v>4.7716371220020863E-2</c:v>
                </c:pt>
                <c:pt idx="13">
                  <c:v>4.7133246309870473E-2</c:v>
                </c:pt>
                <c:pt idx="14">
                  <c:v>4.6592905829423242E-2</c:v>
                </c:pt>
                <c:pt idx="15">
                  <c:v>4.6020523669023365E-2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0.94975209487082846</c:v>
                </c:pt>
                <c:pt idx="1">
                  <c:v>0.94757500000000006</c:v>
                </c:pt>
                <c:pt idx="2">
                  <c:v>0.94802753694697017</c:v>
                </c:pt>
                <c:pt idx="3">
                  <c:v>0.94781952125380076</c:v>
                </c:pt>
                <c:pt idx="4">
                  <c:v>0.94842432958910583</c:v>
                </c:pt>
                <c:pt idx="5">
                  <c:v>0.94922191134645184</c:v>
                </c:pt>
                <c:pt idx="6">
                  <c:v>0.94873414390231059</c:v>
                </c:pt>
                <c:pt idx="7">
                  <c:v>0.94934603462614342</c:v>
                </c:pt>
                <c:pt idx="8">
                  <c:v>0.94992604088362964</c:v>
                </c:pt>
                <c:pt idx="9">
                  <c:v>0.95055776799646008</c:v>
                </c:pt>
                <c:pt idx="10">
                  <c:v>0.95111071058441854</c:v>
                </c:pt>
                <c:pt idx="11">
                  <c:v>0.95166222106564302</c:v>
                </c:pt>
                <c:pt idx="12">
                  <c:v>0.95228362877997919</c:v>
                </c:pt>
                <c:pt idx="13">
                  <c:v>0.95286675369012963</c:v>
                </c:pt>
                <c:pt idx="14">
                  <c:v>0.95340709417057679</c:v>
                </c:pt>
                <c:pt idx="15">
                  <c:v>0.95397947633097668</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Sheet1!$D$1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0.11587747366337749</c:v>
                </c:pt>
                <c:pt idx="1">
                  <c:v>0.11404442680448694</c:v>
                </c:pt>
                <c:pt idx="2">
                  <c:v>0.10949276172031554</c:v>
                </c:pt>
                <c:pt idx="3">
                  <c:v>0.10390406556737383</c:v>
                </c:pt>
                <c:pt idx="4">
                  <c:v>0.10056691183804199</c:v>
                </c:pt>
                <c:pt idx="5">
                  <c:v>0.10782950349533194</c:v>
                </c:pt>
                <c:pt idx="6">
                  <c:v>9.9203622902118885E-2</c:v>
                </c:pt>
                <c:pt idx="7">
                  <c:v>9.8953904405656073E-2</c:v>
                </c:pt>
                <c:pt idx="8">
                  <c:v>9.9236668642473949E-2</c:v>
                </c:pt>
                <c:pt idx="9">
                  <c:v>9.8668210941492696E-2</c:v>
                </c:pt>
                <c:pt idx="10">
                  <c:v>9.778789655698171E-2</c:v>
                </c:pt>
                <c:pt idx="11">
                  <c:v>9.7103964246434221E-2</c:v>
                </c:pt>
                <c:pt idx="12">
                  <c:v>9.6402464431986412E-2</c:v>
                </c:pt>
                <c:pt idx="13">
                  <c:v>9.5575533474019175E-2</c:v>
                </c:pt>
                <c:pt idx="14">
                  <c:v>9.4732818352733783E-2</c:v>
                </c:pt>
                <c:pt idx="15">
                  <c:v>9.3884926765278875E-2</c:v>
                </c:pt>
              </c:numCache>
            </c:numRef>
          </c:val>
          <c:extLst>
            <c:ext xmlns:c16="http://schemas.microsoft.com/office/drawing/2014/chart" uri="{C3380CC4-5D6E-409C-BE32-E72D297353CC}">
              <c16:uniqueId val="{00000001-C3A0-41DF-823C-D7A6413EA8CE}"/>
            </c:ext>
          </c:extLst>
        </c:ser>
        <c:ser>
          <c:idx val="1"/>
          <c:order val="1"/>
          <c:tx>
            <c:strRef>
              <c:f>Sheet1!$C$1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0.37890089885058098</c:v>
                </c:pt>
                <c:pt idx="1">
                  <c:v>0.37132583865454893</c:v>
                </c:pt>
                <c:pt idx="2">
                  <c:v>0.37299487361243649</c:v>
                </c:pt>
                <c:pt idx="3">
                  <c:v>0.36678368568840181</c:v>
                </c:pt>
                <c:pt idx="4">
                  <c:v>0.36718396569815326</c:v>
                </c:pt>
                <c:pt idx="5">
                  <c:v>0.36433565162214604</c:v>
                </c:pt>
                <c:pt idx="6">
                  <c:v>0.36020635655095723</c:v>
                </c:pt>
                <c:pt idx="7">
                  <c:v>0.36075506073787056</c:v>
                </c:pt>
                <c:pt idx="8">
                  <c:v>0.35780260335062403</c:v>
                </c:pt>
                <c:pt idx="9">
                  <c:v>0.35798277641389309</c:v>
                </c:pt>
                <c:pt idx="10">
                  <c:v>0.35796233353438867</c:v>
                </c:pt>
                <c:pt idx="11">
                  <c:v>0.35808076216200396</c:v>
                </c:pt>
                <c:pt idx="12">
                  <c:v>0.35776020522139351</c:v>
                </c:pt>
                <c:pt idx="13">
                  <c:v>0.3574651403818993</c:v>
                </c:pt>
                <c:pt idx="14">
                  <c:v>0.35736266803828282</c:v>
                </c:pt>
                <c:pt idx="15">
                  <c:v>0.35697063686903541</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0.50522162748604149</c:v>
                </c:pt>
                <c:pt idx="1">
                  <c:v>0.51462973454096417</c:v>
                </c:pt>
                <c:pt idx="2">
                  <c:v>0.51751236466724793</c:v>
                </c:pt>
                <c:pt idx="3">
                  <c:v>0.52931224874422433</c:v>
                </c:pt>
                <c:pt idx="4">
                  <c:v>0.53224912246380474</c:v>
                </c:pt>
                <c:pt idx="5">
                  <c:v>0.52783484488252197</c:v>
                </c:pt>
                <c:pt idx="6">
                  <c:v>0.54059002054692396</c:v>
                </c:pt>
                <c:pt idx="7">
                  <c:v>0.54029103485647334</c:v>
                </c:pt>
                <c:pt idx="8">
                  <c:v>0.54296072800690209</c:v>
                </c:pt>
                <c:pt idx="9">
                  <c:v>0.5433490126446141</c:v>
                </c:pt>
                <c:pt idx="10">
                  <c:v>0.54424976990862972</c:v>
                </c:pt>
                <c:pt idx="11">
                  <c:v>0.5448152735915619</c:v>
                </c:pt>
                <c:pt idx="12">
                  <c:v>0.54583733034662008</c:v>
                </c:pt>
                <c:pt idx="13">
                  <c:v>0.54695932614408149</c:v>
                </c:pt>
                <c:pt idx="14">
                  <c:v>0.5479045136089834</c:v>
                </c:pt>
                <c:pt idx="15">
                  <c:v>0.54914443636568566</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0.46235729754666743</c:v>
                </c:pt>
                <c:pt idx="1">
                  <c:v>0.46673149345581477</c:v>
                </c:pt>
                <c:pt idx="2">
                  <c:v>0.46325061046733118</c:v>
                </c:pt>
                <c:pt idx="3">
                  <c:v>0.47597583975388624</c:v>
                </c:pt>
                <c:pt idx="4">
                  <c:v>0.47402390200893985</c:v>
                </c:pt>
                <c:pt idx="5">
                  <c:v>0.4725898727841944</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0.53764270245333257</c:v>
                </c:pt>
                <c:pt idx="1">
                  <c:v>0.53326850654418523</c:v>
                </c:pt>
                <c:pt idx="2">
                  <c:v>0.53674938953266882</c:v>
                </c:pt>
                <c:pt idx="3">
                  <c:v>0.52402416024611376</c:v>
                </c:pt>
                <c:pt idx="4">
                  <c:v>0.52597609799106015</c:v>
                </c:pt>
                <c:pt idx="5">
                  <c:v>0.5274101272158056</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7.471553216849236E-2</c:v>
                </c:pt>
                <c:pt idx="1">
                  <c:v>6.4534828609123199E-2</c:v>
                </c:pt>
                <c:pt idx="2">
                  <c:v>6.2647101755722523E-2</c:v>
                </c:pt>
                <c:pt idx="3">
                  <c:v>6.113248458084005E-2</c:v>
                </c:pt>
                <c:pt idx="4">
                  <c:v>5.8702554946368612E-2</c:v>
                </c:pt>
                <c:pt idx="5">
                  <c:v>7.3542118565581419E-2</c:v>
                </c:pt>
                <c:pt idx="6">
                  <c:v>6.7072150386461499E-2</c:v>
                </c:pt>
                <c:pt idx="7">
                  <c:v>6.4943541762592927E-2</c:v>
                </c:pt>
                <c:pt idx="8">
                  <c:v>6.2781228753633594E-2</c:v>
                </c:pt>
                <c:pt idx="9">
                  <c:v>6.3168168183544593E-2</c:v>
                </c:pt>
                <c:pt idx="10">
                  <c:v>6.053045589577985E-2</c:v>
                </c:pt>
                <c:pt idx="11">
                  <c:v>5.9308079765893931E-2</c:v>
                </c:pt>
                <c:pt idx="12">
                  <c:v>5.8580384887387711E-2</c:v>
                </c:pt>
                <c:pt idx="13">
                  <c:v>5.7572870677933159E-2</c:v>
                </c:pt>
                <c:pt idx="14">
                  <c:v>5.6544139041063278E-2</c:v>
                </c:pt>
                <c:pt idx="15">
                  <c:v>5.5710134729360428E-2</c:v>
                </c:pt>
              </c:numCache>
            </c:numRef>
          </c:val>
          <c:extLst>
            <c:ext xmlns:c16="http://schemas.microsoft.com/office/drawing/2014/chart" uri="{C3380CC4-5D6E-409C-BE32-E72D297353CC}">
              <c16:uniqueId val="{00000002-9489-4E0F-8D48-E698D2139139}"/>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5.9121422677885248E-2</c:v>
                </c:pt>
                <c:pt idx="1">
                  <c:v>6.3767593656145885E-2</c:v>
                </c:pt>
                <c:pt idx="2">
                  <c:v>6.3975778917492412E-2</c:v>
                </c:pt>
                <c:pt idx="3">
                  <c:v>6.4344841219772173E-2</c:v>
                </c:pt>
                <c:pt idx="4">
                  <c:v>6.3996984319594649E-2</c:v>
                </c:pt>
                <c:pt idx="5">
                  <c:v>6.3866333582235868E-2</c:v>
                </c:pt>
                <c:pt idx="6">
                  <c:v>6.3765699207665977E-2</c:v>
                </c:pt>
                <c:pt idx="7">
                  <c:v>6.3864104991753906E-2</c:v>
                </c:pt>
                <c:pt idx="8">
                  <c:v>6.4059632696046379E-2</c:v>
                </c:pt>
                <c:pt idx="9">
                  <c:v>6.41567711223269E-2</c:v>
                </c:pt>
                <c:pt idx="10">
                  <c:v>6.4348968644138346E-2</c:v>
                </c:pt>
                <c:pt idx="11">
                  <c:v>6.4443094593215525E-2</c:v>
                </c:pt>
                <c:pt idx="12">
                  <c:v>6.4336359270788582E-2</c:v>
                </c:pt>
                <c:pt idx="13">
                  <c:v>6.45283864317793E-2</c:v>
                </c:pt>
                <c:pt idx="14">
                  <c:v>6.4621239151377519E-2</c:v>
                </c:pt>
                <c:pt idx="15">
                  <c:v>6.4714825711565532E-2</c:v>
                </c:pt>
              </c:numCache>
            </c:numRef>
          </c:val>
          <c:extLst>
            <c:ext xmlns:c16="http://schemas.microsoft.com/office/drawing/2014/chart" uri="{C3380CC4-5D6E-409C-BE32-E72D297353CC}">
              <c16:uniqueId val="{00000001-9489-4E0F-8D48-E698D2139139}"/>
            </c:ext>
          </c:extLst>
        </c:ser>
        <c:ser>
          <c:idx val="0"/>
          <c:order val="2"/>
          <c:tx>
            <c:strRef>
              <c:f>Sheet1!$E$1</c:f>
              <c:strCache>
                <c:ptCount val="1"/>
                <c:pt idx="0">
                  <c:v>Composite Materials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0.18866545458038589</c:v>
                </c:pt>
                <c:pt idx="1">
                  <c:v>0.19296606502256392</c:v>
                </c:pt>
                <c:pt idx="2">
                  <c:v>0.19228597690610635</c:v>
                </c:pt>
                <c:pt idx="3">
                  <c:v>0.19161907765785904</c:v>
                </c:pt>
                <c:pt idx="4">
                  <c:v>0.1912476860787479</c:v>
                </c:pt>
                <c:pt idx="5">
                  <c:v>0.1923479626011077</c:v>
                </c:pt>
                <c:pt idx="6">
                  <c:v>0.19246838886559453</c:v>
                </c:pt>
                <c:pt idx="7">
                  <c:v>0.1926645190657047</c:v>
                </c:pt>
                <c:pt idx="8">
                  <c:v>0.19288184270023953</c:v>
                </c:pt>
                <c:pt idx="9">
                  <c:v>0.19317174678950066</c:v>
                </c:pt>
                <c:pt idx="10">
                  <c:v>0.19302931306893997</c:v>
                </c:pt>
                <c:pt idx="11">
                  <c:v>0.19299665958840867</c:v>
                </c:pt>
                <c:pt idx="12">
                  <c:v>0.19316642710454177</c:v>
                </c:pt>
                <c:pt idx="13">
                  <c:v>0.19322572627591586</c:v>
                </c:pt>
                <c:pt idx="14">
                  <c:v>0.19337931994646326</c:v>
                </c:pt>
                <c:pt idx="15">
                  <c:v>0.19343263491784096</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Construction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7.2985820859098799E-2</c:v>
                </c:pt>
                <c:pt idx="1">
                  <c:v>7.1097017474719928E-2</c:v>
                </c:pt>
                <c:pt idx="2">
                  <c:v>7.1127461901259015E-2</c:v>
                </c:pt>
                <c:pt idx="3">
                  <c:v>7.0258289339256E-2</c:v>
                </c:pt>
                <c:pt idx="4">
                  <c:v>7.0767616877512318E-2</c:v>
                </c:pt>
                <c:pt idx="5">
                  <c:v>6.8863654868768123E-2</c:v>
                </c:pt>
                <c:pt idx="6">
                  <c:v>6.846966463069934E-2</c:v>
                </c:pt>
                <c:pt idx="7">
                  <c:v>6.8601099642311203E-2</c:v>
                </c:pt>
                <c:pt idx="8">
                  <c:v>6.8697119981448965E-2</c:v>
                </c:pt>
                <c:pt idx="9">
                  <c:v>6.8693386038414919E-2</c:v>
                </c:pt>
                <c:pt idx="10">
                  <c:v>6.8854797293027917E-2</c:v>
                </c:pt>
                <c:pt idx="11">
                  <c:v>6.8940210898472395E-2</c:v>
                </c:pt>
                <c:pt idx="12">
                  <c:v>6.912424818010221E-2</c:v>
                </c:pt>
                <c:pt idx="13">
                  <c:v>6.9093711574551325E-2</c:v>
                </c:pt>
                <c:pt idx="14">
                  <c:v>6.9256441909820318E-2</c:v>
                </c:pt>
                <c:pt idx="15">
                  <c:v>6.9320945291012001E-2</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0.2052917937331222</c:v>
                </c:pt>
                <c:pt idx="1">
                  <c:v>0.20664515964854493</c:v>
                </c:pt>
                <c:pt idx="2">
                  <c:v>0.20835525142411457</c:v>
                </c:pt>
                <c:pt idx="3">
                  <c:v>0.21146680398364887</c:v>
                </c:pt>
                <c:pt idx="4">
                  <c:v>0.21247651224208516</c:v>
                </c:pt>
                <c:pt idx="5">
                  <c:v>0.20815803979378286</c:v>
                </c:pt>
                <c:pt idx="6">
                  <c:v>0.21193936480877407</c:v>
                </c:pt>
                <c:pt idx="7">
                  <c:v>0.21208638712488484</c:v>
                </c:pt>
                <c:pt idx="8">
                  <c:v>0.21248231548567367</c:v>
                </c:pt>
                <c:pt idx="9">
                  <c:v>0.21264982345782124</c:v>
                </c:pt>
                <c:pt idx="10">
                  <c:v>0.21289005722952375</c:v>
                </c:pt>
                <c:pt idx="11">
                  <c:v>0.2129333739824722</c:v>
                </c:pt>
                <c:pt idx="12">
                  <c:v>0.21318286295070793</c:v>
                </c:pt>
                <c:pt idx="13">
                  <c:v>0.21319589496319435</c:v>
                </c:pt>
                <c:pt idx="14">
                  <c:v>0.21362651440626818</c:v>
                </c:pt>
                <c:pt idx="15">
                  <c:v>0.21375839660572246</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0.39921997598101544</c:v>
                </c:pt>
                <c:pt idx="1">
                  <c:v>0.40098933558890193</c:v>
                </c:pt>
                <c:pt idx="2">
                  <c:v>0.40160842909530514</c:v>
                </c:pt>
                <c:pt idx="3">
                  <c:v>0.40117850321862392</c:v>
                </c:pt>
                <c:pt idx="4">
                  <c:v>0.40280864553569135</c:v>
                </c:pt>
                <c:pt idx="5">
                  <c:v>0.39322189058852397</c:v>
                </c:pt>
                <c:pt idx="6">
                  <c:v>0.39628473210080473</c:v>
                </c:pt>
                <c:pt idx="7">
                  <c:v>0.39784034741275254</c:v>
                </c:pt>
                <c:pt idx="8">
                  <c:v>0.39909786038295791</c:v>
                </c:pt>
                <c:pt idx="9">
                  <c:v>0.39816010440839167</c:v>
                </c:pt>
                <c:pt idx="10">
                  <c:v>0.40034640786859021</c:v>
                </c:pt>
                <c:pt idx="11">
                  <c:v>0.4013785811715373</c:v>
                </c:pt>
                <c:pt idx="12">
                  <c:v>0.40160971760647163</c:v>
                </c:pt>
                <c:pt idx="13">
                  <c:v>0.40238341007662604</c:v>
                </c:pt>
                <c:pt idx="14">
                  <c:v>0.40257234554500759</c:v>
                </c:pt>
                <c:pt idx="15">
                  <c:v>0.40306306274449843</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B829-48B5-950F-2D7EAF37E67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B829-48B5-950F-2D7EAF37E67C}"/>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B829-48B5-950F-2D7EAF37E67C}"/>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B829-48B5-950F-2D7EAF37E67C}"/>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B829-48B5-950F-2D7EAF37E67C}"/>
              </c:ext>
            </c:extLst>
          </c:dPt>
          <c:dLbls>
            <c:dLbl>
              <c:idx val="0"/>
              <c:layout>
                <c:manualLayout>
                  <c:x val="0.15046595796128981"/>
                  <c:y val="-6.187226446641760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804917582127767"/>
                      <c:h val="0.25494490932546565"/>
                    </c:manualLayout>
                  </c15:layout>
                </c:ext>
                <c:ext xmlns:c16="http://schemas.microsoft.com/office/drawing/2014/chart" uri="{C3380CC4-5D6E-409C-BE32-E72D297353CC}">
                  <c16:uniqueId val="{00000001-B829-48B5-950F-2D7EAF37E67C}"/>
                </c:ext>
              </c:extLst>
            </c:dLbl>
            <c:dLbl>
              <c:idx val="1"/>
              <c:layout>
                <c:manualLayout>
                  <c:x val="0.11493109142324182"/>
                  <c:y val="2.4359159238747043E-7"/>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251866138209336"/>
                      <c:h val="0.24417913530830895"/>
                    </c:manualLayout>
                  </c15:layout>
                </c:ext>
                <c:ext xmlns:c16="http://schemas.microsoft.com/office/drawing/2014/chart" uri="{C3380CC4-5D6E-409C-BE32-E72D297353CC}">
                  <c16:uniqueId val="{00000003-B829-48B5-950F-2D7EAF37E67C}"/>
                </c:ext>
              </c:extLst>
            </c:dLbl>
            <c:dLbl>
              <c:idx val="4"/>
              <c:layout>
                <c:manualLayout>
                  <c:x val="0.10715892419939825"/>
                  <c:y val="-2.100100554609337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829-48B5-950F-2D7EAF37E67C}"/>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Standard Epoxy Resin</c:v>
                </c:pt>
                <c:pt idx="1">
                  <c:v>Specialized Epoxy Resin</c:v>
                </c:pt>
              </c:strCache>
            </c:strRef>
          </c:cat>
          <c:val>
            <c:numRef>
              <c:f>Sheet1!$B$2:$B$3</c:f>
              <c:numCache>
                <c:formatCode>0.00%</c:formatCode>
                <c:ptCount val="2"/>
                <c:pt idx="0">
                  <c:v>0.94480947007827898</c:v>
                </c:pt>
                <c:pt idx="1">
                  <c:v>5.5190529921721007E-2</c:v>
                </c:pt>
              </c:numCache>
            </c:numRef>
          </c:val>
          <c:extLst>
            <c:ext xmlns:c16="http://schemas.microsoft.com/office/drawing/2014/chart" uri="{C3380CC4-5D6E-409C-BE32-E72D297353CC}">
              <c16:uniqueId val="{0000000A-B829-48B5-950F-2D7EAF37E67C}"/>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61313862512577"/>
          <c:y val="0"/>
          <c:w val="0.82407901715397691"/>
          <c:h val="0.59058710750809984"/>
        </c:manualLayout>
      </c:layout>
      <c:barChart>
        <c:barDir val="col"/>
        <c:grouping val="stacked"/>
        <c:varyColors val="0"/>
        <c:ser>
          <c:idx val="9"/>
          <c:order val="0"/>
          <c:tx>
            <c:strRef>
              <c:f>Sheet1!$B$1</c:f>
              <c:strCache>
                <c:ptCount val="1"/>
                <c:pt idx="0">
                  <c:v>Germany</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0.24703977540181585</c:v>
                </c:pt>
                <c:pt idx="1">
                  <c:v>0.25515468732472218</c:v>
                </c:pt>
                <c:pt idx="2">
                  <c:v>0.25827015968932437</c:v>
                </c:pt>
                <c:pt idx="3">
                  <c:v>0.24043325979566454</c:v>
                </c:pt>
                <c:pt idx="4">
                  <c:v>0.23730579821820949</c:v>
                </c:pt>
                <c:pt idx="5">
                  <c:v>0.14440397794788415</c:v>
                </c:pt>
                <c:pt idx="6">
                  <c:v>0.18467318723076687</c:v>
                </c:pt>
                <c:pt idx="7">
                  <c:v>0.1813004222310608</c:v>
                </c:pt>
                <c:pt idx="8">
                  <c:v>0.18017733161506788</c:v>
                </c:pt>
                <c:pt idx="9">
                  <c:v>0.18018591261427264</c:v>
                </c:pt>
                <c:pt idx="10">
                  <c:v>0.18003263590626975</c:v>
                </c:pt>
                <c:pt idx="11">
                  <c:v>0.17934971485959569</c:v>
                </c:pt>
                <c:pt idx="12">
                  <c:v>0.17840969315594954</c:v>
                </c:pt>
                <c:pt idx="13">
                  <c:v>0.17771744920402774</c:v>
                </c:pt>
                <c:pt idx="14">
                  <c:v>0.17698791719702167</c:v>
                </c:pt>
                <c:pt idx="15">
                  <c:v>0.1762382916000387</c:v>
                </c:pt>
              </c:numCache>
            </c:numRef>
          </c:val>
          <c:extLst>
            <c:ext xmlns:c16="http://schemas.microsoft.com/office/drawing/2014/chart" uri="{C3380CC4-5D6E-409C-BE32-E72D297353CC}">
              <c16:uniqueId val="{00000003-F000-4B89-8095-2ECFC76D9039}"/>
            </c:ext>
          </c:extLst>
        </c:ser>
        <c:ser>
          <c:idx val="8"/>
          <c:order val="1"/>
          <c:tx>
            <c:strRef>
              <c:f>Sheet1!$C$1</c:f>
              <c:strCache>
                <c:ptCount val="1"/>
                <c:pt idx="0">
                  <c:v>Spain</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2.1463868601845491E-2</c:v>
                </c:pt>
                <c:pt idx="1">
                  <c:v>2.749492632322114E-2</c:v>
                </c:pt>
                <c:pt idx="2">
                  <c:v>2.9805532221176795E-2</c:v>
                </c:pt>
                <c:pt idx="3">
                  <c:v>4.3387025428733052E-2</c:v>
                </c:pt>
                <c:pt idx="4">
                  <c:v>4.1803041220807899E-2</c:v>
                </c:pt>
                <c:pt idx="5">
                  <c:v>4.9422207825594471E-2</c:v>
                </c:pt>
                <c:pt idx="6">
                  <c:v>6.3204329747950774E-2</c:v>
                </c:pt>
                <c:pt idx="7">
                  <c:v>6.2069100364066994E-2</c:v>
                </c:pt>
                <c:pt idx="8">
                  <c:v>6.1349232103329064E-2</c:v>
                </c:pt>
                <c:pt idx="9">
                  <c:v>6.0915088121549853E-2</c:v>
                </c:pt>
                <c:pt idx="10">
                  <c:v>6.1039770715796027E-2</c:v>
                </c:pt>
                <c:pt idx="11">
                  <c:v>6.099610649791621E-2</c:v>
                </c:pt>
                <c:pt idx="12">
                  <c:v>6.0940092041199247E-2</c:v>
                </c:pt>
                <c:pt idx="13">
                  <c:v>6.1049245561665147E-2</c:v>
                </c:pt>
                <c:pt idx="14">
                  <c:v>6.1120819580339505E-2</c:v>
                </c:pt>
                <c:pt idx="15">
                  <c:v>6.1231053500734489E-2</c:v>
                </c:pt>
              </c:numCache>
            </c:numRef>
          </c:val>
          <c:extLst>
            <c:ext xmlns:c16="http://schemas.microsoft.com/office/drawing/2014/chart" uri="{C3380CC4-5D6E-409C-BE32-E72D297353CC}">
              <c16:uniqueId val="{00000002-F000-4B89-8095-2ECFC76D9039}"/>
            </c:ext>
          </c:extLst>
        </c:ser>
        <c:ser>
          <c:idx val="7"/>
          <c:order val="2"/>
          <c:tx>
            <c:strRef>
              <c:f>Sheet1!$D$1</c:f>
              <c:strCache>
                <c:ptCount val="1"/>
                <c:pt idx="0">
                  <c:v>Italy</c:v>
                </c:pt>
              </c:strCache>
            </c:strRef>
          </c:tx>
          <c:spPr>
            <a:solidFill>
              <a:schemeClr val="accent2">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7.6175902884475927E-2</c:v>
                </c:pt>
                <c:pt idx="1">
                  <c:v>7.064913476191724E-2</c:v>
                </c:pt>
                <c:pt idx="2">
                  <c:v>7.017879205650851E-2</c:v>
                </c:pt>
                <c:pt idx="3">
                  <c:v>6.0932921495754667E-2</c:v>
                </c:pt>
                <c:pt idx="4">
                  <c:v>6.3412470442894553E-2</c:v>
                </c:pt>
                <c:pt idx="5">
                  <c:v>5.9665726266821047E-2</c:v>
                </c:pt>
                <c:pt idx="6">
                  <c:v>7.1067829612872904E-2</c:v>
                </c:pt>
                <c:pt idx="7">
                  <c:v>6.936187656158968E-2</c:v>
                </c:pt>
                <c:pt idx="8">
                  <c:v>6.8356654347358409E-2</c:v>
                </c:pt>
                <c:pt idx="9">
                  <c:v>6.7646678568520316E-2</c:v>
                </c:pt>
                <c:pt idx="10">
                  <c:v>6.7556466798053605E-2</c:v>
                </c:pt>
                <c:pt idx="11">
                  <c:v>6.7384678157625513E-2</c:v>
                </c:pt>
                <c:pt idx="12">
                  <c:v>6.7387530352687811E-2</c:v>
                </c:pt>
                <c:pt idx="13">
                  <c:v>6.7560052064311774E-2</c:v>
                </c:pt>
                <c:pt idx="14">
                  <c:v>6.7684637413233717E-2</c:v>
                </c:pt>
                <c:pt idx="15">
                  <c:v>6.7839149747276395E-2</c:v>
                </c:pt>
              </c:numCache>
            </c:numRef>
          </c:val>
          <c:extLst>
            <c:ext xmlns:c16="http://schemas.microsoft.com/office/drawing/2014/chart" uri="{C3380CC4-5D6E-409C-BE32-E72D297353CC}">
              <c16:uniqueId val="{00000001-F000-4B89-8095-2ECFC76D9039}"/>
            </c:ext>
          </c:extLst>
        </c:ser>
        <c:ser>
          <c:idx val="0"/>
          <c:order val="3"/>
          <c:tx>
            <c:strRef>
              <c:f>Sheet1!$E$1</c:f>
              <c:strCache>
                <c:ptCount val="1"/>
                <c:pt idx="0">
                  <c:v>Netherlands</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0.19094829704275629</c:v>
                </c:pt>
                <c:pt idx="1">
                  <c:v>0.19717519009177464</c:v>
                </c:pt>
                <c:pt idx="2">
                  <c:v>0.20502874056731862</c:v>
                </c:pt>
                <c:pt idx="3">
                  <c:v>0.21062822737528519</c:v>
                </c:pt>
                <c:pt idx="4">
                  <c:v>0.20780025398868396</c:v>
                </c:pt>
                <c:pt idx="5">
                  <c:v>0.21354797685439086</c:v>
                </c:pt>
                <c:pt idx="6">
                  <c:v>0.27845390733965786</c:v>
                </c:pt>
                <c:pt idx="7">
                  <c:v>0.28002940817326072</c:v>
                </c:pt>
                <c:pt idx="8">
                  <c:v>0.28261775204578776</c:v>
                </c:pt>
                <c:pt idx="9">
                  <c:v>0.28509363281337963</c:v>
                </c:pt>
                <c:pt idx="10">
                  <c:v>0.28732927884573045</c:v>
                </c:pt>
                <c:pt idx="11">
                  <c:v>0.28897543859556807</c:v>
                </c:pt>
                <c:pt idx="12">
                  <c:v>0.29087538972603788</c:v>
                </c:pt>
                <c:pt idx="13">
                  <c:v>0.29299009949348476</c:v>
                </c:pt>
                <c:pt idx="14">
                  <c:v>0.29518907470936057</c:v>
                </c:pt>
                <c:pt idx="15">
                  <c:v>0.29741922018275402</c:v>
                </c:pt>
              </c:numCache>
            </c:numRef>
          </c:val>
          <c:extLst>
            <c:ext xmlns:c16="http://schemas.microsoft.com/office/drawing/2014/chart" uri="{C3380CC4-5D6E-409C-BE32-E72D297353CC}">
              <c16:uniqueId val="{00000006-9E9A-42F1-9401-10F10D15C174}"/>
            </c:ext>
          </c:extLst>
        </c:ser>
        <c:ser>
          <c:idx val="4"/>
          <c:order val="4"/>
          <c:tx>
            <c:strRef>
              <c:f>Sheet1!$F$1</c:f>
              <c:strCache>
                <c:ptCount val="1"/>
                <c:pt idx="0">
                  <c:v>Poland</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2.5322345948429074E-2</c:v>
                </c:pt>
                <c:pt idx="1">
                  <c:v>3.2540799111684074E-2</c:v>
                </c:pt>
                <c:pt idx="2">
                  <c:v>4.008431303485166E-2</c:v>
                </c:pt>
                <c:pt idx="3">
                  <c:v>4.0557452334083394E-2</c:v>
                </c:pt>
                <c:pt idx="4">
                  <c:v>3.2801731356986739E-2</c:v>
                </c:pt>
                <c:pt idx="5">
                  <c:v>3.443606106934205E-2</c:v>
                </c:pt>
                <c:pt idx="6">
                  <c:v>4.4039071802051473E-2</c:v>
                </c:pt>
                <c:pt idx="7">
                  <c:v>4.3028285661358259E-2</c:v>
                </c:pt>
                <c:pt idx="8">
                  <c:v>4.2487733704550647E-2</c:v>
                </c:pt>
                <c:pt idx="9">
                  <c:v>4.2185377521546857E-2</c:v>
                </c:pt>
                <c:pt idx="10">
                  <c:v>4.1876508503400557E-2</c:v>
                </c:pt>
                <c:pt idx="11">
                  <c:v>4.148806345044475E-2</c:v>
                </c:pt>
                <c:pt idx="12">
                  <c:v>4.1095247747407179E-2</c:v>
                </c:pt>
                <c:pt idx="13">
                  <c:v>4.0781737563123019E-2</c:v>
                </c:pt>
                <c:pt idx="14">
                  <c:v>4.0461716210471663E-2</c:v>
                </c:pt>
                <c:pt idx="15">
                  <c:v>4.0142957378131977E-2</c:v>
                </c:pt>
              </c:numCache>
            </c:numRef>
          </c:val>
          <c:extLst>
            <c:ext xmlns:c16="http://schemas.microsoft.com/office/drawing/2014/chart" uri="{C3380CC4-5D6E-409C-BE32-E72D297353CC}">
              <c16:uniqueId val="{00000002-9E9A-42F1-9401-10F10D15C174}"/>
            </c:ext>
          </c:extLst>
        </c:ser>
        <c:ser>
          <c:idx val="1"/>
          <c:order val="5"/>
          <c:tx>
            <c:strRef>
              <c:f>Sheet1!$G$1</c:f>
              <c:strCache>
                <c:ptCount val="1"/>
                <c:pt idx="0">
                  <c:v>United Kingdom</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0.12978656227850702</c:v>
                </c:pt>
                <c:pt idx="1">
                  <c:v>0.12667516866098114</c:v>
                </c:pt>
                <c:pt idx="2">
                  <c:v>0.12665710440633171</c:v>
                </c:pt>
                <c:pt idx="3">
                  <c:v>0.11604672189350414</c:v>
                </c:pt>
                <c:pt idx="4">
                  <c:v>0.11522755806461565</c:v>
                </c:pt>
                <c:pt idx="5">
                  <c:v>0.11963908068071957</c:v>
                </c:pt>
                <c:pt idx="6">
                  <c:v>0.15741229213744762</c:v>
                </c:pt>
                <c:pt idx="7">
                  <c:v>0.15768538862978826</c:v>
                </c:pt>
                <c:pt idx="8">
                  <c:v>0.1588994619148566</c:v>
                </c:pt>
                <c:pt idx="9">
                  <c:v>0.1598453963257864</c:v>
                </c:pt>
                <c:pt idx="10">
                  <c:v>0.15978661405522204</c:v>
                </c:pt>
                <c:pt idx="11">
                  <c:v>0.1594110330536232</c:v>
                </c:pt>
                <c:pt idx="12">
                  <c:v>0.15912681620471891</c:v>
                </c:pt>
                <c:pt idx="13">
                  <c:v>0.15891472754918357</c:v>
                </c:pt>
                <c:pt idx="14">
                  <c:v>0.15849110581101314</c:v>
                </c:pt>
                <c:pt idx="15">
                  <c:v>0.15806290296017236</c:v>
                </c:pt>
              </c:numCache>
            </c:numRef>
          </c:val>
          <c:extLst>
            <c:ext xmlns:c16="http://schemas.microsoft.com/office/drawing/2014/chart" uri="{C3380CC4-5D6E-409C-BE32-E72D297353CC}">
              <c16:uniqueId val="{00000005-9E9A-42F1-9401-10F10D15C174}"/>
            </c:ext>
          </c:extLst>
        </c:ser>
        <c:ser>
          <c:idx val="2"/>
          <c:order val="6"/>
          <c:tx>
            <c:strRef>
              <c:f>Sheet1!$H$1</c:f>
              <c:strCache>
                <c:ptCount val="1"/>
                <c:pt idx="0">
                  <c:v>Rest of Europe</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0.3092632478421703</c:v>
                </c:pt>
                <c:pt idx="1">
                  <c:v>0.29031009372569949</c:v>
                </c:pt>
                <c:pt idx="2">
                  <c:v>0.26997535802448824</c:v>
                </c:pt>
                <c:pt idx="3">
                  <c:v>0.28801439167697496</c:v>
                </c:pt>
                <c:pt idx="4">
                  <c:v>0.30164914670780174</c:v>
                </c:pt>
                <c:pt idx="5">
                  <c:v>0.37888496935524774</c:v>
                </c:pt>
                <c:pt idx="6">
                  <c:v>0.20114938212925249</c:v>
                </c:pt>
                <c:pt idx="7">
                  <c:v>0.20652551837887523</c:v>
                </c:pt>
                <c:pt idx="8">
                  <c:v>0.20611183426904967</c:v>
                </c:pt>
                <c:pt idx="9">
                  <c:v>0.20412791403494435</c:v>
                </c:pt>
                <c:pt idx="10">
                  <c:v>0.20237872517552757</c:v>
                </c:pt>
                <c:pt idx="11">
                  <c:v>0.20239496538522661</c:v>
                </c:pt>
                <c:pt idx="12">
                  <c:v>0.20216523077199955</c:v>
                </c:pt>
                <c:pt idx="13">
                  <c:v>0.20098668856420399</c:v>
                </c:pt>
                <c:pt idx="14">
                  <c:v>0.20006472907855977</c:v>
                </c:pt>
                <c:pt idx="15">
                  <c:v>0.19906642463089208</c:v>
                </c:pt>
              </c:numCache>
            </c:numRef>
          </c:val>
          <c:extLst>
            <c:ext xmlns:c16="http://schemas.microsoft.com/office/drawing/2014/chart" uri="{C3380CC4-5D6E-409C-BE32-E72D297353CC}">
              <c16:uniqueId val="{00000004-9E9A-42F1-9401-10F10D15C174}"/>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348.18059776470585</c:v>
                </c:pt>
                <c:pt idx="1">
                  <c:v>328.14338747058821</c:v>
                </c:pt>
                <c:pt idx="2">
                  <c:v>325.71111599999995</c:v>
                </c:pt>
                <c:pt idx="3">
                  <c:v>370.58112088235293</c:v>
                </c:pt>
                <c:pt idx="4">
                  <c:v>310.36442299999999</c:v>
                </c:pt>
                <c:pt idx="5">
                  <c:v>273.45240000000001</c:v>
                </c:pt>
                <c:pt idx="6">
                  <c:v>285.05762428000003</c:v>
                </c:pt>
                <c:pt idx="7">
                  <c:v>298.64447709796804</c:v>
                </c:pt>
                <c:pt idx="8">
                  <c:v>312.55393658705486</c:v>
                </c:pt>
                <c:pt idx="9">
                  <c:v>325.7624677799779</c:v>
                </c:pt>
                <c:pt idx="10">
                  <c:v>338.54553341702751</c:v>
                </c:pt>
                <c:pt idx="11">
                  <c:v>351.5182258245319</c:v>
                </c:pt>
                <c:pt idx="12">
                  <c:v>363.50572553545277</c:v>
                </c:pt>
                <c:pt idx="13">
                  <c:v>374.83558933949871</c:v>
                </c:pt>
                <c:pt idx="14">
                  <c:v>385.6108999605263</c:v>
                </c:pt>
                <c:pt idx="15">
                  <c:v>396.91779957260883</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700"/>
          <c:min val="0"/>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427</c:v>
                </c:pt>
                <c:pt idx="1">
                  <c:v>427</c:v>
                </c:pt>
                <c:pt idx="2">
                  <c:v>427</c:v>
                </c:pt>
                <c:pt idx="3">
                  <c:v>427</c:v>
                </c:pt>
                <c:pt idx="4">
                  <c:v>427</c:v>
                </c:pt>
                <c:pt idx="5">
                  <c:v>427</c:v>
                </c:pt>
                <c:pt idx="6">
                  <c:v>427</c:v>
                </c:pt>
                <c:pt idx="7">
                  <c:v>427</c:v>
                </c:pt>
                <c:pt idx="8">
                  <c:v>427</c:v>
                </c:pt>
                <c:pt idx="9">
                  <c:v>427</c:v>
                </c:pt>
                <c:pt idx="10">
                  <c:v>427</c:v>
                </c:pt>
                <c:pt idx="11">
                  <c:v>427</c:v>
                </c:pt>
                <c:pt idx="12">
                  <c:v>427</c:v>
                </c:pt>
                <c:pt idx="13">
                  <c:v>427</c:v>
                </c:pt>
                <c:pt idx="14">
                  <c:v>427</c:v>
                </c:pt>
                <c:pt idx="15">
                  <c:v>427</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321.43470588235294</c:v>
                </c:pt>
                <c:pt idx="1">
                  <c:v>330.45058823529411</c:v>
                </c:pt>
                <c:pt idx="2">
                  <c:v>328.65</c:v>
                </c:pt>
                <c:pt idx="3">
                  <c:v>333.7583529411765</c:v>
                </c:pt>
                <c:pt idx="4">
                  <c:v>329.07</c:v>
                </c:pt>
                <c:pt idx="5">
                  <c:v>306.88</c:v>
                </c:pt>
                <c:pt idx="6">
                  <c:v>299.04000000000002</c:v>
                </c:pt>
                <c:pt idx="7">
                  <c:v>360.19336898395727</c:v>
                </c:pt>
                <c:pt idx="8">
                  <c:v>366.20210000000009</c:v>
                </c:pt>
                <c:pt idx="9">
                  <c:v>375.4418</c:v>
                </c:pt>
                <c:pt idx="10">
                  <c:v>381.02120000000002</c:v>
                </c:pt>
                <c:pt idx="11">
                  <c:v>386.02279999999996</c:v>
                </c:pt>
                <c:pt idx="12">
                  <c:v>390.48920000000004</c:v>
                </c:pt>
                <c:pt idx="13">
                  <c:v>395.10559999999992</c:v>
                </c:pt>
                <c:pt idx="14">
                  <c:v>403.91660000000002</c:v>
                </c:pt>
                <c:pt idx="15">
                  <c:v>410.73249999999996</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64012901153407675"/>
          <c:h val="8.7833813554154372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0.7527744868439179</c:v>
                </c:pt>
                <c:pt idx="1">
                  <c:v>0.7738889654222344</c:v>
                </c:pt>
                <c:pt idx="2">
                  <c:v>0.76967213114754096</c:v>
                </c:pt>
                <c:pt idx="3">
                  <c:v>0.78163548698167795</c:v>
                </c:pt>
                <c:pt idx="4">
                  <c:v>0.77065573770491802</c:v>
                </c:pt>
                <c:pt idx="5">
                  <c:v>0.71868852459016397</c:v>
                </c:pt>
                <c:pt idx="6">
                  <c:v>0.70032786885245901</c:v>
                </c:pt>
                <c:pt idx="7">
                  <c:v>0.8435441896579795</c:v>
                </c:pt>
                <c:pt idx="8">
                  <c:v>0.85761615925058565</c:v>
                </c:pt>
                <c:pt idx="9">
                  <c:v>0.87925480093676811</c:v>
                </c:pt>
                <c:pt idx="10">
                  <c:v>0.89232131147540994</c:v>
                </c:pt>
                <c:pt idx="11">
                  <c:v>0.90403466042154557</c:v>
                </c:pt>
                <c:pt idx="12">
                  <c:v>0.91449461358313822</c:v>
                </c:pt>
                <c:pt idx="13">
                  <c:v>0.92530585480093663</c:v>
                </c:pt>
                <c:pt idx="14">
                  <c:v>0.94594051522248246</c:v>
                </c:pt>
                <c:pt idx="15">
                  <c:v>0.96190281030444957</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75226127282519573"/>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4.4660807628238264E-2</c:v>
                </c:pt>
                <c:pt idx="1">
                  <c:v>4.449184824013408E-2</c:v>
                </c:pt>
                <c:pt idx="2">
                  <c:v>4.4026895090724882E-2</c:v>
                </c:pt>
                <c:pt idx="3">
                  <c:v>4.3742241891089648E-2</c:v>
                </c:pt>
                <c:pt idx="4">
                  <c:v>4.156329542159358E-2</c:v>
                </c:pt>
                <c:pt idx="5">
                  <c:v>4.1470104223806911E-2</c:v>
                </c:pt>
                <c:pt idx="6">
                  <c:v>4.0517785729320147E-2</c:v>
                </c:pt>
                <c:pt idx="7">
                  <c:v>3.954594160192873E-2</c:v>
                </c:pt>
                <c:pt idx="8">
                  <c:v>3.8615350161563811E-2</c:v>
                </c:pt>
                <c:pt idx="9">
                  <c:v>3.7635068762278984E-2</c:v>
                </c:pt>
                <c:pt idx="10">
                  <c:v>3.6597252990695613E-2</c:v>
                </c:pt>
                <c:pt idx="11">
                  <c:v>3.5590327169274537E-2</c:v>
                </c:pt>
                <c:pt idx="12">
                  <c:v>3.4608930094362986E-2</c:v>
                </c:pt>
                <c:pt idx="13">
                  <c:v>3.3615238908305096E-2</c:v>
                </c:pt>
                <c:pt idx="14">
                  <c:v>3.262278927441524E-2</c:v>
                </c:pt>
                <c:pt idx="15">
                  <c:v>3.1668850146125166E-2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0.95533919237176168</c:v>
                </c:pt>
                <c:pt idx="1">
                  <c:v>0.95550815175986581</c:v>
                </c:pt>
                <c:pt idx="2">
                  <c:v>0.95597310490927523</c:v>
                </c:pt>
                <c:pt idx="3">
                  <c:v>0.95625775810891045</c:v>
                </c:pt>
                <c:pt idx="4">
                  <c:v>0.95843670457840646</c:v>
                </c:pt>
                <c:pt idx="5">
                  <c:v>0.95852989577619319</c:v>
                </c:pt>
                <c:pt idx="6">
                  <c:v>0.95948221427067981</c:v>
                </c:pt>
                <c:pt idx="7">
                  <c:v>0.9604540583980713</c:v>
                </c:pt>
                <c:pt idx="8">
                  <c:v>0.96138464983843619</c:v>
                </c:pt>
                <c:pt idx="9">
                  <c:v>0.96236493123772104</c:v>
                </c:pt>
                <c:pt idx="10">
                  <c:v>0.96340274700930439</c:v>
                </c:pt>
                <c:pt idx="11">
                  <c:v>0.96440967283072554</c:v>
                </c:pt>
                <c:pt idx="12">
                  <c:v>0.96539106990563706</c:v>
                </c:pt>
                <c:pt idx="13">
                  <c:v>0.9663847610916948</c:v>
                </c:pt>
                <c:pt idx="14">
                  <c:v>0.9673772107255848</c:v>
                </c:pt>
                <c:pt idx="15">
                  <c:v>0.96833114985387481</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Sheet1!$D$1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0.10337026643030357</c:v>
                </c:pt>
                <c:pt idx="1">
                  <c:v>0.10300626251812899</c:v>
                </c:pt>
                <c:pt idx="2">
                  <c:v>0.10258970145900702</c:v>
                </c:pt>
                <c:pt idx="3">
                  <c:v>0.10140057818275051</c:v>
                </c:pt>
                <c:pt idx="4">
                  <c:v>0.10110848801395425</c:v>
                </c:pt>
                <c:pt idx="5">
                  <c:v>0.10068701263303349</c:v>
                </c:pt>
                <c:pt idx="6">
                  <c:v>9.9779366735459035E-2</c:v>
                </c:pt>
                <c:pt idx="7">
                  <c:v>9.9166816644242928E-2</c:v>
                </c:pt>
                <c:pt idx="8">
                  <c:v>9.8562482207398092E-2</c:v>
                </c:pt>
                <c:pt idx="9">
                  <c:v>9.780548547356091E-2</c:v>
                </c:pt>
                <c:pt idx="10">
                  <c:v>9.7107412683950692E-2</c:v>
                </c:pt>
                <c:pt idx="11">
                  <c:v>9.6409092276950048E-2</c:v>
                </c:pt>
                <c:pt idx="12">
                  <c:v>9.5712552320415784E-2</c:v>
                </c:pt>
                <c:pt idx="13">
                  <c:v>9.5017710227033689E-2</c:v>
                </c:pt>
                <c:pt idx="14">
                  <c:v>9.4324026517070503E-2</c:v>
                </c:pt>
                <c:pt idx="15">
                  <c:v>9.3630568821211665E-2</c:v>
                </c:pt>
              </c:numCache>
            </c:numRef>
          </c:val>
          <c:extLst>
            <c:ext xmlns:c16="http://schemas.microsoft.com/office/drawing/2014/chart" uri="{C3380CC4-5D6E-409C-BE32-E72D297353CC}">
              <c16:uniqueId val="{00000001-C3A0-41DF-823C-D7A6413EA8CE}"/>
            </c:ext>
          </c:extLst>
        </c:ser>
        <c:ser>
          <c:idx val="1"/>
          <c:order val="1"/>
          <c:tx>
            <c:strRef>
              <c:f>Sheet1!$C$1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0.34016146734251307</c:v>
                </c:pt>
                <c:pt idx="1">
                  <c:v>0.33807577328178273</c:v>
                </c:pt>
                <c:pt idx="2">
                  <c:v>0.33776453125313144</c:v>
                </c:pt>
                <c:pt idx="3">
                  <c:v>0.3376623236343379</c:v>
                </c:pt>
                <c:pt idx="4">
                  <c:v>0.33752364471188318</c:v>
                </c:pt>
                <c:pt idx="5">
                  <c:v>0.33753581990501713</c:v>
                </c:pt>
                <c:pt idx="6">
                  <c:v>0.33726491063614134</c:v>
                </c:pt>
                <c:pt idx="7">
                  <c:v>0.33691381262621989</c:v>
                </c:pt>
                <c:pt idx="8">
                  <c:v>0.33654906034795345</c:v>
                </c:pt>
                <c:pt idx="9">
                  <c:v>0.33619526060922517</c:v>
                </c:pt>
                <c:pt idx="10">
                  <c:v>0.3358996711409899</c:v>
                </c:pt>
                <c:pt idx="11">
                  <c:v>0.33557110965099374</c:v>
                </c:pt>
                <c:pt idx="12">
                  <c:v>0.33523997448670373</c:v>
                </c:pt>
                <c:pt idx="13">
                  <c:v>0.33490795934866296</c:v>
                </c:pt>
                <c:pt idx="14">
                  <c:v>0.33457570471228482</c:v>
                </c:pt>
                <c:pt idx="15">
                  <c:v>0.33424424644820921</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0.55646826622718348</c:v>
                </c:pt>
                <c:pt idx="1">
                  <c:v>0.55891796420008821</c:v>
                </c:pt>
                <c:pt idx="2">
                  <c:v>0.55964576728786153</c:v>
                </c:pt>
                <c:pt idx="3">
                  <c:v>0.56093709818291149</c:v>
                </c:pt>
                <c:pt idx="4">
                  <c:v>0.56136786727416255</c:v>
                </c:pt>
                <c:pt idx="5">
                  <c:v>0.56177716746194939</c:v>
                </c:pt>
                <c:pt idx="6">
                  <c:v>0.56295572262839966</c:v>
                </c:pt>
                <c:pt idx="7">
                  <c:v>0.56391937072953724</c:v>
                </c:pt>
                <c:pt idx="8">
                  <c:v>0.56488845744464855</c:v>
                </c:pt>
                <c:pt idx="9">
                  <c:v>0.56599925391721395</c:v>
                </c:pt>
                <c:pt idx="10">
                  <c:v>0.56699291617505931</c:v>
                </c:pt>
                <c:pt idx="11">
                  <c:v>0.56801979807205627</c:v>
                </c:pt>
                <c:pt idx="12">
                  <c:v>0.5690474731928804</c:v>
                </c:pt>
                <c:pt idx="13">
                  <c:v>0.57007433042430344</c:v>
                </c:pt>
                <c:pt idx="14">
                  <c:v>0.57110026877064479</c:v>
                </c:pt>
                <c:pt idx="15">
                  <c:v>0.57212518473057916</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5"/>
          <c:order val="0"/>
          <c:tx>
            <c:strRef>
              <c:f>Sheet1!$C$1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0.49830000000000002</c:v>
                </c:pt>
                <c:pt idx="1">
                  <c:v>0.49504000000000004</c:v>
                </c:pt>
                <c:pt idx="2">
                  <c:v>0.49880000000000002</c:v>
                </c:pt>
                <c:pt idx="3">
                  <c:v>0.49562</c:v>
                </c:pt>
                <c:pt idx="4">
                  <c:v>0.50060000000000004</c:v>
                </c:pt>
                <c:pt idx="5">
                  <c:v>0.49800000000000005</c:v>
                </c:pt>
              </c:numCache>
            </c:numRef>
          </c:val>
          <c:extLst>
            <c:ext xmlns:c16="http://schemas.microsoft.com/office/drawing/2014/chart" uri="{C3380CC4-5D6E-409C-BE32-E72D297353CC}">
              <c16:uniqueId val="{00000001-AD35-4B54-A9C7-C3794136F1E9}"/>
            </c:ext>
          </c:extLst>
        </c:ser>
        <c:ser>
          <c:idx val="6"/>
          <c:order val="1"/>
          <c:tx>
            <c:strRef>
              <c:f>Sheet1!$B$1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0.50170000000000003</c:v>
                </c:pt>
                <c:pt idx="1">
                  <c:v>0.50495999999999996</c:v>
                </c:pt>
                <c:pt idx="2">
                  <c:v>0.50119999999999998</c:v>
                </c:pt>
                <c:pt idx="3">
                  <c:v>0.50438000000000005</c:v>
                </c:pt>
                <c:pt idx="4">
                  <c:v>0.49939999999999996</c:v>
                </c:pt>
                <c:pt idx="5">
                  <c:v>0.502</c:v>
                </c:pt>
              </c:numCache>
            </c:numRef>
          </c:val>
          <c:extLst>
            <c:ext xmlns:c16="http://schemas.microsoft.com/office/drawing/2014/chart" uri="{C3380CC4-5D6E-409C-BE32-E72D297353CC}">
              <c16:uniqueId val="{00000000-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4.426642459591671E-2</c:v>
                </c:pt>
                <c:pt idx="1">
                  <c:v>3.2774175777308213E-2</c:v>
                </c:pt>
                <c:pt idx="2">
                  <c:v>3.2588039950167666E-2</c:v>
                </c:pt>
                <c:pt idx="3">
                  <c:v>3.297407281035733E-2</c:v>
                </c:pt>
                <c:pt idx="4">
                  <c:v>3.2280495347217004E-2</c:v>
                </c:pt>
                <c:pt idx="5">
                  <c:v>4.5526435016887988E-2</c:v>
                </c:pt>
                <c:pt idx="6">
                  <c:v>4.0646045190948284E-2</c:v>
                </c:pt>
                <c:pt idx="7">
                  <c:v>3.8168505690252194E-2</c:v>
                </c:pt>
                <c:pt idx="8">
                  <c:v>3.5720340124552122E-2</c:v>
                </c:pt>
                <c:pt idx="9">
                  <c:v>3.5785759975869455E-2</c:v>
                </c:pt>
                <c:pt idx="10">
                  <c:v>3.3225369726501169E-2</c:v>
                </c:pt>
                <c:pt idx="11">
                  <c:v>3.2043673159477065E-2</c:v>
                </c:pt>
                <c:pt idx="12">
                  <c:v>3.1316034247155906E-2</c:v>
                </c:pt>
                <c:pt idx="13">
                  <c:v>3.0370891223278431E-2</c:v>
                </c:pt>
                <c:pt idx="14">
                  <c:v>2.9398634278723475E-2</c:v>
                </c:pt>
                <c:pt idx="15">
                  <c:v>2.861390206918318E-2</c:v>
                </c:pt>
              </c:numCache>
            </c:numRef>
          </c:val>
          <c:extLst>
            <c:ext xmlns:c16="http://schemas.microsoft.com/office/drawing/2014/chart" uri="{C3380CC4-5D6E-409C-BE32-E72D297353CC}">
              <c16:uniqueId val="{00000002-1053-4708-A38C-1CB477E0227C}"/>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6.3507835547522359E-2</c:v>
                </c:pt>
                <c:pt idx="1">
                  <c:v>6.7969846424004957E-2</c:v>
                </c:pt>
                <c:pt idx="2">
                  <c:v>6.8116229891068095E-2</c:v>
                </c:pt>
                <c:pt idx="3">
                  <c:v>6.8285064944022159E-2</c:v>
                </c:pt>
                <c:pt idx="4">
                  <c:v>6.7833706758438625E-2</c:v>
                </c:pt>
                <c:pt idx="5">
                  <c:v>6.7721358686556613E-2</c:v>
                </c:pt>
                <c:pt idx="6">
                  <c:v>6.781331117049505E-2</c:v>
                </c:pt>
                <c:pt idx="7">
                  <c:v>6.7940945421397031E-2</c:v>
                </c:pt>
                <c:pt idx="8">
                  <c:v>6.817461730538156E-2</c:v>
                </c:pt>
                <c:pt idx="9">
                  <c:v>6.8248604763657572E-2</c:v>
                </c:pt>
                <c:pt idx="10">
                  <c:v>6.8463336610607772E-2</c:v>
                </c:pt>
                <c:pt idx="11">
                  <c:v>6.8577604195921793E-2</c:v>
                </c:pt>
                <c:pt idx="12">
                  <c:v>6.8478684820794361E-2</c:v>
                </c:pt>
                <c:pt idx="13">
                  <c:v>6.8660595512305647E-2</c:v>
                </c:pt>
                <c:pt idx="14">
                  <c:v>6.8760092529389472E-2</c:v>
                </c:pt>
                <c:pt idx="15">
                  <c:v>6.8883014275309407E-2</c:v>
                </c:pt>
              </c:numCache>
            </c:numRef>
          </c:val>
          <c:extLst>
            <c:ext xmlns:c16="http://schemas.microsoft.com/office/drawing/2014/chart" uri="{C3380CC4-5D6E-409C-BE32-E72D297353CC}">
              <c16:uniqueId val="{00000001-1053-4708-A38C-1CB477E0227C}"/>
            </c:ext>
          </c:extLst>
        </c:ser>
        <c:ser>
          <c:idx val="0"/>
          <c:order val="2"/>
          <c:tx>
            <c:strRef>
              <c:f>Sheet1!$E$1</c:f>
              <c:strCache>
                <c:ptCount val="1"/>
                <c:pt idx="0">
                  <c:v>Construction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8.2421747736487819E-2</c:v>
                </c:pt>
                <c:pt idx="1">
                  <c:v>8.11909402671563E-2</c:v>
                </c:pt>
                <c:pt idx="2">
                  <c:v>8.1222321580124768E-2</c:v>
                </c:pt>
                <c:pt idx="3">
                  <c:v>8.1379471667180597E-2</c:v>
                </c:pt>
                <c:pt idx="4">
                  <c:v>8.172415278981815E-2</c:v>
                </c:pt>
                <c:pt idx="5">
                  <c:v>7.995981998149336E-2</c:v>
                </c:pt>
                <c:pt idx="6">
                  <c:v>7.9638638085395272E-2</c:v>
                </c:pt>
                <c:pt idx="7">
                  <c:v>7.9706250420357394E-2</c:v>
                </c:pt>
                <c:pt idx="8">
                  <c:v>7.9747932651822964E-2</c:v>
                </c:pt>
                <c:pt idx="9">
                  <c:v>7.9660939392702773E-2</c:v>
                </c:pt>
                <c:pt idx="10">
                  <c:v>7.985588509101077E-2</c:v>
                </c:pt>
                <c:pt idx="11">
                  <c:v>7.99229333772489E-2</c:v>
                </c:pt>
                <c:pt idx="12">
                  <c:v>8.0104069145377099E-2</c:v>
                </c:pt>
                <c:pt idx="13">
                  <c:v>8.008208015062282E-2</c:v>
                </c:pt>
                <c:pt idx="14">
                  <c:v>8.0256015903133568E-2</c:v>
                </c:pt>
                <c:pt idx="15">
                  <c:v>8.0324232145587288E-2</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Composite Materials </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0.19044708490313345</c:v>
                </c:pt>
                <c:pt idx="1">
                  <c:v>0.19378859850071001</c:v>
                </c:pt>
                <c:pt idx="2">
                  <c:v>0.1938844683088719</c:v>
                </c:pt>
                <c:pt idx="3">
                  <c:v>0.1937921697757167</c:v>
                </c:pt>
                <c:pt idx="4">
                  <c:v>0.19368492196377068</c:v>
                </c:pt>
                <c:pt idx="5">
                  <c:v>0.19484083991229068</c:v>
                </c:pt>
                <c:pt idx="6">
                  <c:v>0.19530009647967014</c:v>
                </c:pt>
                <c:pt idx="7">
                  <c:v>0.19549197723961814</c:v>
                </c:pt>
                <c:pt idx="8">
                  <c:v>0.19575242184272221</c:v>
                </c:pt>
                <c:pt idx="9">
                  <c:v>0.19606332443325741</c:v>
                </c:pt>
                <c:pt idx="10">
                  <c:v>0.19594392566300187</c:v>
                </c:pt>
                <c:pt idx="11">
                  <c:v>0.19594924481975534</c:v>
                </c:pt>
                <c:pt idx="12">
                  <c:v>0.19618034965439005</c:v>
                </c:pt>
                <c:pt idx="13">
                  <c:v>0.1962586573597056</c:v>
                </c:pt>
                <c:pt idx="14">
                  <c:v>0.19647107712287668</c:v>
                </c:pt>
                <c:pt idx="15">
                  <c:v>0.19655954454304461</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0.1942818110140353</c:v>
                </c:pt>
                <c:pt idx="1">
                  <c:v>0.19537495744450856</c:v>
                </c:pt>
                <c:pt idx="2">
                  <c:v>0.1962061212820958</c:v>
                </c:pt>
                <c:pt idx="3">
                  <c:v>0.19719136901350462</c:v>
                </c:pt>
                <c:pt idx="4">
                  <c:v>0.19733753527028081</c:v>
                </c:pt>
                <c:pt idx="5">
                  <c:v>0.19393712074420483</c:v>
                </c:pt>
                <c:pt idx="6">
                  <c:v>0.19651296289316766</c:v>
                </c:pt>
                <c:pt idx="7">
                  <c:v>0.19697038484733684</c:v>
                </c:pt>
                <c:pt idx="8">
                  <c:v>0.19753600792733783</c:v>
                </c:pt>
                <c:pt idx="9">
                  <c:v>0.19797543623561462</c:v>
                </c:pt>
                <c:pt idx="10">
                  <c:v>0.19816340216119724</c:v>
                </c:pt>
                <c:pt idx="11">
                  <c:v>0.19817176330438158</c:v>
                </c:pt>
                <c:pt idx="12">
                  <c:v>0.19841351003527141</c:v>
                </c:pt>
                <c:pt idx="13">
                  <c:v>0.19839855730964503</c:v>
                </c:pt>
                <c:pt idx="14">
                  <c:v>0.19876342275165432</c:v>
                </c:pt>
                <c:pt idx="15">
                  <c:v>0.19887585381484088</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0.42507509620290423</c:v>
                </c:pt>
                <c:pt idx="1">
                  <c:v>0.42890148158631214</c:v>
                </c:pt>
                <c:pt idx="2">
                  <c:v>0.42798281898767182</c:v>
                </c:pt>
                <c:pt idx="3">
                  <c:v>0.4263778517892185</c:v>
                </c:pt>
                <c:pt idx="4">
                  <c:v>0.42713918787047467</c:v>
                </c:pt>
                <c:pt idx="5">
                  <c:v>0.4180144256585665</c:v>
                </c:pt>
                <c:pt idx="6">
                  <c:v>0.4200889461803235</c:v>
                </c:pt>
                <c:pt idx="7">
                  <c:v>0.42172193638103844</c:v>
                </c:pt>
                <c:pt idx="8">
                  <c:v>0.42306868014818322</c:v>
                </c:pt>
                <c:pt idx="9">
                  <c:v>0.42226593519889816</c:v>
                </c:pt>
                <c:pt idx="10">
                  <c:v>0.42434808074768116</c:v>
                </c:pt>
                <c:pt idx="11">
                  <c:v>0.42533478114321549</c:v>
                </c:pt>
                <c:pt idx="12">
                  <c:v>0.42550735209701107</c:v>
                </c:pt>
                <c:pt idx="13">
                  <c:v>0.42622921844444239</c:v>
                </c:pt>
                <c:pt idx="14">
                  <c:v>0.42635075741422246</c:v>
                </c:pt>
                <c:pt idx="15">
                  <c:v>0.42674345315203449</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35967528666284"/>
          <c:y val="0"/>
          <c:w val="0.83512369559279642"/>
          <c:h val="0.59188488035205089"/>
        </c:manualLayout>
      </c:layout>
      <c:barChart>
        <c:barDir val="col"/>
        <c:grouping val="stacked"/>
        <c:varyColors val="0"/>
        <c:ser>
          <c:idx val="7"/>
          <c:order val="0"/>
          <c:tx>
            <c:strRef>
              <c:f>Sheet1!$C$1</c:f>
              <c:strCache>
                <c:ptCount val="1"/>
                <c:pt idx="0">
                  <c:v>Rest of NA</c:v>
                </c:pt>
              </c:strCache>
            </c:strRef>
          </c:tx>
          <c:spPr>
            <a:solidFill>
              <a:schemeClr val="accent2">
                <a:lumMod val="50000"/>
              </a:schemeClr>
            </a:solidFill>
            <a:ln>
              <a:noFill/>
            </a:ln>
            <a:effectLst/>
          </c:spPr>
          <c:invertIfNegative val="0"/>
          <c:dPt>
            <c:idx val="0"/>
            <c:invertIfNegative val="0"/>
            <c:bubble3D val="0"/>
            <c:spPr>
              <a:solidFill>
                <a:schemeClr val="accent2">
                  <a:lumMod val="50000"/>
                </a:schemeClr>
              </a:solidFill>
              <a:ln>
                <a:solidFill>
                  <a:schemeClr val="accent6">
                    <a:lumMod val="40000"/>
                    <a:lumOff val="60000"/>
                  </a:schemeClr>
                </a:solidFill>
              </a:ln>
              <a:effectLst/>
            </c:spPr>
            <c:extLst>
              <c:ext xmlns:c16="http://schemas.microsoft.com/office/drawing/2014/chart" uri="{C3380CC4-5D6E-409C-BE32-E72D297353CC}">
                <c16:uniqueId val="{00000001-6809-4E1D-8F04-AE2F03D58A09}"/>
              </c:ext>
            </c:extLst>
          </c:dPt>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0.15133597965483636</c:v>
                </c:pt>
                <c:pt idx="1">
                  <c:v>0.16917698202232523</c:v>
                </c:pt>
                <c:pt idx="2">
                  <c:v>0.17196439173720157</c:v>
                </c:pt>
                <c:pt idx="3">
                  <c:v>0.16237651295971278</c:v>
                </c:pt>
                <c:pt idx="4">
                  <c:v>0.17832936214373185</c:v>
                </c:pt>
                <c:pt idx="5">
                  <c:v>0.15949093534043224</c:v>
                </c:pt>
                <c:pt idx="6">
                  <c:v>0.16119245521539782</c:v>
                </c:pt>
                <c:pt idx="7">
                  <c:v>0.16097604977887892</c:v>
                </c:pt>
                <c:pt idx="8">
                  <c:v>0.16168126518136217</c:v>
                </c:pt>
                <c:pt idx="9">
                  <c:v>0.16162359951745808</c:v>
                </c:pt>
                <c:pt idx="10">
                  <c:v>0.1615015863610012</c:v>
                </c:pt>
                <c:pt idx="11">
                  <c:v>0.16100924899966085</c:v>
                </c:pt>
                <c:pt idx="12">
                  <c:v>0.16080799928713141</c:v>
                </c:pt>
                <c:pt idx="13">
                  <c:v>0.16088495038195716</c:v>
                </c:pt>
                <c:pt idx="14">
                  <c:v>0.1610940241584673</c:v>
                </c:pt>
                <c:pt idx="15">
                  <c:v>0.16101713911978088</c:v>
                </c:pt>
              </c:numCache>
            </c:numRef>
          </c:val>
          <c:extLst>
            <c:ext xmlns:c16="http://schemas.microsoft.com/office/drawing/2014/chart" uri="{C3380CC4-5D6E-409C-BE32-E72D297353CC}">
              <c16:uniqueId val="{00000001-F000-4B89-8095-2ECFC76D9039}"/>
            </c:ext>
          </c:extLst>
        </c:ser>
        <c:ser>
          <c:idx val="8"/>
          <c:order val="1"/>
          <c:tx>
            <c:strRef>
              <c:f>Sheet1!$B$1</c:f>
              <c:strCache>
                <c:ptCount val="1"/>
                <c:pt idx="0">
                  <c:v>USA</c:v>
                </c:pt>
              </c:strCache>
            </c:strRef>
          </c:tx>
          <c:spPr>
            <a:solidFill>
              <a:srgbClr val="00B0F0"/>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0.84866402034516364</c:v>
                </c:pt>
                <c:pt idx="1">
                  <c:v>0.83082301797767477</c:v>
                </c:pt>
                <c:pt idx="2">
                  <c:v>0.82803560826279843</c:v>
                </c:pt>
                <c:pt idx="3">
                  <c:v>0.83762348704028722</c:v>
                </c:pt>
                <c:pt idx="4">
                  <c:v>0.82167063785626815</c:v>
                </c:pt>
                <c:pt idx="5">
                  <c:v>0.84050906465956776</c:v>
                </c:pt>
                <c:pt idx="6">
                  <c:v>0.83880754478460218</c:v>
                </c:pt>
                <c:pt idx="7">
                  <c:v>0.83902395022112108</c:v>
                </c:pt>
                <c:pt idx="8">
                  <c:v>0.83831873481863783</c:v>
                </c:pt>
                <c:pt idx="9">
                  <c:v>0.83837640048254192</c:v>
                </c:pt>
                <c:pt idx="10">
                  <c:v>0.8384984136389988</c:v>
                </c:pt>
                <c:pt idx="11">
                  <c:v>0.83899075100033915</c:v>
                </c:pt>
                <c:pt idx="12">
                  <c:v>0.83919200071286859</c:v>
                </c:pt>
                <c:pt idx="13">
                  <c:v>0.83911504961804284</c:v>
                </c:pt>
                <c:pt idx="14">
                  <c:v>0.8389059758415327</c:v>
                </c:pt>
                <c:pt idx="15">
                  <c:v>0.83898286088021912</c:v>
                </c:pt>
              </c:numCache>
            </c:numRef>
          </c:val>
          <c:extLst>
            <c:ext xmlns:c16="http://schemas.microsoft.com/office/drawing/2014/chart" uri="{C3380CC4-5D6E-409C-BE32-E72D297353CC}">
              <c16:uniqueId val="{00000002-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352.05434199999996</c:v>
                </c:pt>
                <c:pt idx="1">
                  <c:v>375.95761599999997</c:v>
                </c:pt>
                <c:pt idx="2">
                  <c:v>411.72922899999998</c:v>
                </c:pt>
                <c:pt idx="3">
                  <c:v>385.12177699999995</c:v>
                </c:pt>
                <c:pt idx="4">
                  <c:v>397.081796</c:v>
                </c:pt>
                <c:pt idx="5">
                  <c:v>337.46704</c:v>
                </c:pt>
                <c:pt idx="6">
                  <c:v>348.40097209599998</c:v>
                </c:pt>
                <c:pt idx="7">
                  <c:v>362.33701097983999</c:v>
                </c:pt>
                <c:pt idx="8">
                  <c:v>375.01880636413438</c:v>
                </c:pt>
                <c:pt idx="9">
                  <c:v>388.89450219960736</c:v>
                </c:pt>
                <c:pt idx="10">
                  <c:v>404.06138778539207</c:v>
                </c:pt>
                <c:pt idx="11">
                  <c:v>420.22384329680773</c:v>
                </c:pt>
                <c:pt idx="12">
                  <c:v>437.49504325630653</c:v>
                </c:pt>
                <c:pt idx="13">
                  <c:v>454.0323558913949</c:v>
                </c:pt>
                <c:pt idx="14">
                  <c:v>470.37752070348512</c:v>
                </c:pt>
                <c:pt idx="15">
                  <c:v>487.54630020916233</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810450438515303"/>
          <c:w val="1"/>
          <c:h val="0.54717472309361381"/>
        </c:manualLayout>
      </c:layout>
      <c:barChart>
        <c:barDir val="col"/>
        <c:grouping val="clustered"/>
        <c:varyColors val="0"/>
        <c:ser>
          <c:idx val="0"/>
          <c:order val="0"/>
          <c:tx>
            <c:strRef>
              <c:f>Sheet1!$B$1</c:f>
              <c:strCache>
                <c:ptCount val="1"/>
                <c:pt idx="0">
                  <c:v>Capacity</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6.00692</c:v>
                </c:pt>
                <c:pt idx="1">
                  <c:v>6.1793700000000005</c:v>
                </c:pt>
                <c:pt idx="2">
                  <c:v>6.3860919999999997</c:v>
                </c:pt>
                <c:pt idx="3">
                  <c:v>6.6019310000000004</c:v>
                </c:pt>
                <c:pt idx="4">
                  <c:v>6.6</c:v>
                </c:pt>
                <c:pt idx="5">
                  <c:v>6.6</c:v>
                </c:pt>
              </c:numCache>
            </c:numRef>
          </c:val>
          <c:extLst>
            <c:ext xmlns:c16="http://schemas.microsoft.com/office/drawing/2014/chart" uri="{C3380CC4-5D6E-409C-BE32-E72D297353CC}">
              <c16:uniqueId val="{00000000-FDEA-437C-B6EA-B8A12CE3B2EB}"/>
            </c:ext>
          </c:extLst>
        </c:ser>
        <c:ser>
          <c:idx val="1"/>
          <c:order val="1"/>
          <c:tx>
            <c:strRef>
              <c:f>Sheet1!$C$1</c:f>
              <c:strCache>
                <c:ptCount val="1"/>
                <c:pt idx="0">
                  <c:v>Production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5.71</c:v>
                </c:pt>
                <c:pt idx="1">
                  <c:v>5.86</c:v>
                </c:pt>
                <c:pt idx="2">
                  <c:v>5.95</c:v>
                </c:pt>
                <c:pt idx="3">
                  <c:v>5.85</c:v>
                </c:pt>
                <c:pt idx="4">
                  <c:v>5.8</c:v>
                </c:pt>
                <c:pt idx="5">
                  <c:v>5.63</c:v>
                </c:pt>
              </c:numCache>
            </c:numRef>
          </c:val>
          <c:extLst>
            <c:ext xmlns:c16="http://schemas.microsoft.com/office/drawing/2014/chart" uri="{C3380CC4-5D6E-409C-BE32-E72D297353CC}">
              <c16:uniqueId val="{00000001-FDEA-437C-B6EA-B8A12CE3B2EB}"/>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legend>
      <c:legendPos val="r"/>
      <c:layout>
        <c:manualLayout>
          <c:xMode val="edge"/>
          <c:yMode val="edge"/>
          <c:x val="7.0629077401937732E-2"/>
          <c:y val="0.87290571128623884"/>
          <c:w val="0.84084481262353949"/>
          <c:h val="0.12709428871376113"/>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220</c:v>
                </c:pt>
                <c:pt idx="1">
                  <c:v>220</c:v>
                </c:pt>
                <c:pt idx="2">
                  <c:v>220</c:v>
                </c:pt>
                <c:pt idx="3">
                  <c:v>220</c:v>
                </c:pt>
                <c:pt idx="4">
                  <c:v>220</c:v>
                </c:pt>
                <c:pt idx="5">
                  <c:v>220</c:v>
                </c:pt>
                <c:pt idx="6">
                  <c:v>220</c:v>
                </c:pt>
                <c:pt idx="7">
                  <c:v>220</c:v>
                </c:pt>
                <c:pt idx="8">
                  <c:v>220</c:v>
                </c:pt>
                <c:pt idx="9">
                  <c:v>220</c:v>
                </c:pt>
                <c:pt idx="10">
                  <c:v>220</c:v>
                </c:pt>
                <c:pt idx="11">
                  <c:v>220</c:v>
                </c:pt>
                <c:pt idx="12">
                  <c:v>220</c:v>
                </c:pt>
                <c:pt idx="13">
                  <c:v>220</c:v>
                </c:pt>
                <c:pt idx="14">
                  <c:v>220</c:v>
                </c:pt>
                <c:pt idx="15">
                  <c:v>220</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166.572</c:v>
                </c:pt>
                <c:pt idx="1">
                  <c:v>175.45400000000001</c:v>
                </c:pt>
                <c:pt idx="2">
                  <c:v>172.05399999999997</c:v>
                </c:pt>
                <c:pt idx="3">
                  <c:v>173.84800000000001</c:v>
                </c:pt>
                <c:pt idx="4">
                  <c:v>170.768</c:v>
                </c:pt>
                <c:pt idx="5">
                  <c:v>171.34800000000001</c:v>
                </c:pt>
                <c:pt idx="6">
                  <c:v>177.21600000000001</c:v>
                </c:pt>
                <c:pt idx="7">
                  <c:v>187.60000000000002</c:v>
                </c:pt>
                <c:pt idx="8">
                  <c:v>183.60000000000002</c:v>
                </c:pt>
                <c:pt idx="9">
                  <c:v>181.60000000000002</c:v>
                </c:pt>
                <c:pt idx="10">
                  <c:v>185.20000000000002</c:v>
                </c:pt>
                <c:pt idx="11">
                  <c:v>192.6</c:v>
                </c:pt>
                <c:pt idx="12">
                  <c:v>195</c:v>
                </c:pt>
                <c:pt idx="13">
                  <c:v>200.39999999999998</c:v>
                </c:pt>
                <c:pt idx="14">
                  <c:v>205.2</c:v>
                </c:pt>
                <c:pt idx="15">
                  <c:v>210</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0.75714545454545457</c:v>
                </c:pt>
                <c:pt idx="1">
                  <c:v>0.7975181818181819</c:v>
                </c:pt>
                <c:pt idx="2">
                  <c:v>0.78206363636363629</c:v>
                </c:pt>
                <c:pt idx="3">
                  <c:v>0.79021818181818193</c:v>
                </c:pt>
                <c:pt idx="4">
                  <c:v>0.77621818181818181</c:v>
                </c:pt>
                <c:pt idx="5">
                  <c:v>0.77885454545454547</c:v>
                </c:pt>
                <c:pt idx="6">
                  <c:v>0.80552727272727276</c:v>
                </c:pt>
                <c:pt idx="7">
                  <c:v>0.85272727272727278</c:v>
                </c:pt>
                <c:pt idx="8">
                  <c:v>0.8345454545454547</c:v>
                </c:pt>
                <c:pt idx="9">
                  <c:v>0.82545454545454555</c:v>
                </c:pt>
                <c:pt idx="10">
                  <c:v>0.84181818181818191</c:v>
                </c:pt>
                <c:pt idx="11">
                  <c:v>0.87545454545454537</c:v>
                </c:pt>
                <c:pt idx="12">
                  <c:v>0.88636363636363635</c:v>
                </c:pt>
                <c:pt idx="13">
                  <c:v>0.91090909090909078</c:v>
                </c:pt>
                <c:pt idx="14">
                  <c:v>0.93272727272727263</c:v>
                </c:pt>
                <c:pt idx="15">
                  <c:v>0.95454545454545459</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73630420503726091"/>
        </c:manualLayout>
      </c:layout>
      <c:barChart>
        <c:barDir val="col"/>
        <c:grouping val="stacked"/>
        <c:varyColors val="0"/>
        <c:ser>
          <c:idx val="6"/>
          <c:order val="0"/>
          <c:tx>
            <c:strRef>
              <c:f>Sheet1!$C$1</c:f>
              <c:strCache>
                <c:ptCount val="1"/>
                <c:pt idx="0">
                  <c:v>Specialized</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6.535817758336647E-2</c:v>
                </c:pt>
                <c:pt idx="1">
                  <c:v>6.5459091392701341E-2</c:v>
                </c:pt>
                <c:pt idx="2">
                  <c:v>6.6014135477133071E-2</c:v>
                </c:pt>
                <c:pt idx="3">
                  <c:v>6.3876194432904029E-2</c:v>
                </c:pt>
                <c:pt idx="4">
                  <c:v>6.197743527752593E-2</c:v>
                </c:pt>
                <c:pt idx="5">
                  <c:v>6.0212759652709877E-2</c:v>
                </c:pt>
                <c:pt idx="6">
                  <c:v>5.920356765101055E-2</c:v>
                </c:pt>
                <c:pt idx="7">
                  <c:v>5.8215601121433674E-2</c:v>
                </c:pt>
                <c:pt idx="8">
                  <c:v>5.7260469166424785E-2</c:v>
                </c:pt>
                <c:pt idx="9">
                  <c:v>5.6332693667306338E-2</c:v>
                </c:pt>
                <c:pt idx="10">
                  <c:v>5.5440289505428217E-2</c:v>
                </c:pt>
                <c:pt idx="11">
                  <c:v>5.4594182473488434E-2</c:v>
                </c:pt>
                <c:pt idx="12">
                  <c:v>5.3807690605779022E-2</c:v>
                </c:pt>
                <c:pt idx="13">
                  <c:v>5.3047475796029905E-2</c:v>
                </c:pt>
                <c:pt idx="14">
                  <c:v>5.2291159772911593E-2</c:v>
                </c:pt>
                <c:pt idx="15">
                  <c:v>5.1547591342797301E-2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 </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0.93464182241663352</c:v>
                </c:pt>
                <c:pt idx="1">
                  <c:v>0.93454090860729866</c:v>
                </c:pt>
                <c:pt idx="2">
                  <c:v>0.93398586452286692</c:v>
                </c:pt>
                <c:pt idx="3">
                  <c:v>0.93612380556709596</c:v>
                </c:pt>
                <c:pt idx="4">
                  <c:v>0.93802256472247403</c:v>
                </c:pt>
                <c:pt idx="5">
                  <c:v>0.93978724034729011</c:v>
                </c:pt>
                <c:pt idx="6">
                  <c:v>0.94079643234898946</c:v>
                </c:pt>
                <c:pt idx="7">
                  <c:v>0.94178439887856635</c:v>
                </c:pt>
                <c:pt idx="8">
                  <c:v>0.9427395308335752</c:v>
                </c:pt>
                <c:pt idx="9">
                  <c:v>0.94366730633269369</c:v>
                </c:pt>
                <c:pt idx="10">
                  <c:v>0.94455971049457177</c:v>
                </c:pt>
                <c:pt idx="11">
                  <c:v>0.94540581752651154</c:v>
                </c:pt>
                <c:pt idx="12">
                  <c:v>0.94619230939422094</c:v>
                </c:pt>
                <c:pt idx="13">
                  <c:v>0.94695252420397003</c:v>
                </c:pt>
                <c:pt idx="14">
                  <c:v>0.94770884022708834</c:v>
                </c:pt>
                <c:pt idx="15">
                  <c:v>0.94845240865720271</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Sheet1!$D$1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5.1609936194957115E-2</c:v>
                </c:pt>
                <c:pt idx="1">
                  <c:v>4.8855209845354991E-2</c:v>
                </c:pt>
                <c:pt idx="2">
                  <c:v>4.9697942299908711E-2</c:v>
                </c:pt>
                <c:pt idx="3">
                  <c:v>4.9618028784643484E-2</c:v>
                </c:pt>
                <c:pt idx="4">
                  <c:v>5.0027760795312438E-2</c:v>
                </c:pt>
                <c:pt idx="5">
                  <c:v>5.2045735532177208E-2</c:v>
                </c:pt>
                <c:pt idx="6">
                  <c:v>4.8731964574192169E-2</c:v>
                </c:pt>
                <c:pt idx="7">
                  <c:v>4.7385280872745322E-2</c:v>
                </c:pt>
                <c:pt idx="8">
                  <c:v>4.782549970083888E-2</c:v>
                </c:pt>
                <c:pt idx="9">
                  <c:v>5.1552261576427012E-2</c:v>
                </c:pt>
                <c:pt idx="10">
                  <c:v>5.0400251299871544E-2</c:v>
                </c:pt>
                <c:pt idx="11">
                  <c:v>4.9192097788684844E-2</c:v>
                </c:pt>
                <c:pt idx="12">
                  <c:v>4.796093388785929E-2</c:v>
                </c:pt>
                <c:pt idx="13">
                  <c:v>4.6716404569934825E-2</c:v>
                </c:pt>
                <c:pt idx="14">
                  <c:v>4.5464379339209354E-2</c:v>
                </c:pt>
                <c:pt idx="15">
                  <c:v>4.4768036690948254E-2</c:v>
                </c:pt>
              </c:numCache>
            </c:numRef>
          </c:val>
          <c:extLst>
            <c:ext xmlns:c16="http://schemas.microsoft.com/office/drawing/2014/chart" uri="{C3380CC4-5D6E-409C-BE32-E72D297353CC}">
              <c16:uniqueId val="{00000001-C3A0-41DF-823C-D7A6413EA8CE}"/>
            </c:ext>
          </c:extLst>
        </c:ser>
        <c:ser>
          <c:idx val="1"/>
          <c:order val="1"/>
          <c:tx>
            <c:strRef>
              <c:f>Sheet1!$C$1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0.39496218394750665</c:v>
                </c:pt>
                <c:pt idx="1">
                  <c:v>0.3977537771520871</c:v>
                </c:pt>
                <c:pt idx="2">
                  <c:v>0.39835720312486922</c:v>
                </c:pt>
                <c:pt idx="3">
                  <c:v>0.39662792895443294</c:v>
                </c:pt>
                <c:pt idx="4">
                  <c:v>0.39213854610101279</c:v>
                </c:pt>
                <c:pt idx="5">
                  <c:v>0.38671863531719519</c:v>
                </c:pt>
                <c:pt idx="6">
                  <c:v>0.38925101299731407</c:v>
                </c:pt>
                <c:pt idx="7">
                  <c:v>0.38921137062852251</c:v>
                </c:pt>
                <c:pt idx="8">
                  <c:v>0.38761727722218337</c:v>
                </c:pt>
                <c:pt idx="9">
                  <c:v>0.38275940735885555</c:v>
                </c:pt>
                <c:pt idx="10">
                  <c:v>0.38277536717767568</c:v>
                </c:pt>
                <c:pt idx="11">
                  <c:v>0.38287399042063225</c:v>
                </c:pt>
                <c:pt idx="12">
                  <c:v>0.3829900184548502</c:v>
                </c:pt>
                <c:pt idx="13">
                  <c:v>0.38311316260094042</c:v>
                </c:pt>
                <c:pt idx="14">
                  <c:v>0.38319141615649105</c:v>
                </c:pt>
                <c:pt idx="15">
                  <c:v>0.38262366335153558</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0.55342787985753628</c:v>
                </c:pt>
                <c:pt idx="1">
                  <c:v>0.553391013002558</c:v>
                </c:pt>
                <c:pt idx="2">
                  <c:v>0.55194485457522202</c:v>
                </c:pt>
                <c:pt idx="3">
                  <c:v>0.55375404226092362</c:v>
                </c:pt>
                <c:pt idx="4">
                  <c:v>0.5578336931036747</c:v>
                </c:pt>
                <c:pt idx="5">
                  <c:v>0.56123562915062764</c:v>
                </c:pt>
                <c:pt idx="6">
                  <c:v>0.56201702242849372</c:v>
                </c:pt>
                <c:pt idx="7">
                  <c:v>0.56340334849873208</c:v>
                </c:pt>
                <c:pt idx="8">
                  <c:v>0.56455722307697787</c:v>
                </c:pt>
                <c:pt idx="9">
                  <c:v>0.56568833106471739</c:v>
                </c:pt>
                <c:pt idx="10">
                  <c:v>0.56682438152245274</c:v>
                </c:pt>
                <c:pt idx="11">
                  <c:v>0.56793391179068298</c:v>
                </c:pt>
                <c:pt idx="12">
                  <c:v>0.56904904765729059</c:v>
                </c:pt>
                <c:pt idx="13">
                  <c:v>0.57017043282912483</c:v>
                </c:pt>
                <c:pt idx="14">
                  <c:v>0.57134420450429957</c:v>
                </c:pt>
                <c:pt idx="15">
                  <c:v>0.57260829995751628</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5"/>
          <c:order val="0"/>
          <c:tx>
            <c:strRef>
              <c:f>Sheet1!$C$1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0.47302937447168214</c:v>
                </c:pt>
                <c:pt idx="1">
                  <c:v>0.47548080511531859</c:v>
                </c:pt>
                <c:pt idx="2">
                  <c:v>0.4790303698092418</c:v>
                </c:pt>
                <c:pt idx="3">
                  <c:v>0.47682442152488236</c:v>
                </c:pt>
                <c:pt idx="4">
                  <c:v>0.47112796386021577</c:v>
                </c:pt>
                <c:pt idx="5">
                  <c:v>0.47091911965485217</c:v>
                </c:pt>
              </c:numCache>
            </c:numRef>
          </c:val>
          <c:extLst>
            <c:ext xmlns:c16="http://schemas.microsoft.com/office/drawing/2014/chart" uri="{C3380CC4-5D6E-409C-BE32-E72D297353CC}">
              <c16:uniqueId val="{00000001-AD35-4B54-A9C7-C3794136F1E9}"/>
            </c:ext>
          </c:extLst>
        </c:ser>
        <c:ser>
          <c:idx val="6"/>
          <c:order val="1"/>
          <c:tx>
            <c:strRef>
              <c:f>Sheet1!$B$1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0.52697062552831786</c:v>
                </c:pt>
                <c:pt idx="1">
                  <c:v>0.52451919488468146</c:v>
                </c:pt>
                <c:pt idx="2">
                  <c:v>0.52096963019075826</c:v>
                </c:pt>
                <c:pt idx="3">
                  <c:v>0.52317557847511764</c:v>
                </c:pt>
                <c:pt idx="4">
                  <c:v>0.52887203613978429</c:v>
                </c:pt>
                <c:pt idx="5">
                  <c:v>0.52908088034514789</c:v>
                </c:pt>
              </c:numCache>
            </c:numRef>
          </c:val>
          <c:extLst>
            <c:ext xmlns:c16="http://schemas.microsoft.com/office/drawing/2014/chart" uri="{C3380CC4-5D6E-409C-BE32-E72D297353CC}">
              <c16:uniqueId val="{00000000-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1104840207679889"/>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4.5958587550384511E-2</c:v>
                </c:pt>
                <c:pt idx="1">
                  <c:v>4.0534217617232644E-2</c:v>
                </c:pt>
                <c:pt idx="2">
                  <c:v>3.8213204523548649E-2</c:v>
                </c:pt>
                <c:pt idx="3">
                  <c:v>4.0781207309915371E-2</c:v>
                </c:pt>
                <c:pt idx="4">
                  <c:v>4.141069057242798E-2</c:v>
                </c:pt>
                <c:pt idx="5">
                  <c:v>4.9791802079397117E-2</c:v>
                </c:pt>
                <c:pt idx="6">
                  <c:v>4.8033927147522942E-2</c:v>
                </c:pt>
                <c:pt idx="7">
                  <c:v>4.59837345164993E-2</c:v>
                </c:pt>
                <c:pt idx="8">
                  <c:v>4.396752809667516E-2</c:v>
                </c:pt>
                <c:pt idx="9">
                  <c:v>4.4450084231809107E-2</c:v>
                </c:pt>
                <c:pt idx="10">
                  <c:v>4.2093959894385989E-2</c:v>
                </c:pt>
                <c:pt idx="11">
                  <c:v>4.0866228869446332E-2</c:v>
                </c:pt>
                <c:pt idx="12">
                  <c:v>4.0072357862244501E-2</c:v>
                </c:pt>
                <c:pt idx="13">
                  <c:v>3.903959981450169E-2</c:v>
                </c:pt>
                <c:pt idx="14">
                  <c:v>3.7984144612092485E-2</c:v>
                </c:pt>
                <c:pt idx="15">
                  <c:v>3.71160016386856E-2</c:v>
                </c:pt>
              </c:numCache>
            </c:numRef>
          </c:val>
          <c:extLst>
            <c:ext xmlns:c16="http://schemas.microsoft.com/office/drawing/2014/chart" uri="{C3380CC4-5D6E-409C-BE32-E72D297353CC}">
              <c16:uniqueId val="{00000002-DD9A-47E0-AD1E-E9AE7ADB9124}"/>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6.3805137352346594E-2</c:v>
                </c:pt>
                <c:pt idx="1">
                  <c:v>6.3378067281392711E-2</c:v>
                </c:pt>
                <c:pt idx="2">
                  <c:v>6.3067515171967542E-2</c:v>
                </c:pt>
                <c:pt idx="3">
                  <c:v>6.3318972396879031E-2</c:v>
                </c:pt>
                <c:pt idx="4">
                  <c:v>6.3454364763928892E-2</c:v>
                </c:pt>
                <c:pt idx="5">
                  <c:v>6.4136257028241939E-2</c:v>
                </c:pt>
                <c:pt idx="6">
                  <c:v>6.4147778624958934E-2</c:v>
                </c:pt>
                <c:pt idx="7">
                  <c:v>6.4257510927648642E-2</c:v>
                </c:pt>
                <c:pt idx="8">
                  <c:v>6.4492824180983246E-2</c:v>
                </c:pt>
                <c:pt idx="9">
                  <c:v>6.462250740703683E-2</c:v>
                </c:pt>
                <c:pt idx="10">
                  <c:v>6.4856574556983237E-2</c:v>
                </c:pt>
                <c:pt idx="11">
                  <c:v>6.4998760994359375E-2</c:v>
                </c:pt>
                <c:pt idx="12">
                  <c:v>6.4949425021815541E-2</c:v>
                </c:pt>
                <c:pt idx="13">
                  <c:v>6.5206941733301216E-2</c:v>
                </c:pt>
                <c:pt idx="14">
                  <c:v>6.5371122034473025E-2</c:v>
                </c:pt>
                <c:pt idx="15">
                  <c:v>6.5539529231161478E-2</c:v>
                </c:pt>
              </c:numCache>
            </c:numRef>
          </c:val>
          <c:extLst>
            <c:ext xmlns:c16="http://schemas.microsoft.com/office/drawing/2014/chart" uri="{C3380CC4-5D6E-409C-BE32-E72D297353CC}">
              <c16:uniqueId val="{00000001-DD9A-47E0-AD1E-E9AE7ADB9124}"/>
            </c:ext>
          </c:extLst>
        </c:ser>
        <c:ser>
          <c:idx val="0"/>
          <c:order val="2"/>
          <c:tx>
            <c:strRef>
              <c:f>Sheet1!$E$1</c:f>
              <c:strCache>
                <c:ptCount val="1"/>
                <c:pt idx="0">
                  <c:v>Composite Materials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9.4654999753702784E-2</c:v>
                </c:pt>
                <c:pt idx="1">
                  <c:v>9.5040367965840075E-2</c:v>
                </c:pt>
                <c:pt idx="2">
                  <c:v>9.5218308674412833E-2</c:v>
                </c:pt>
                <c:pt idx="3">
                  <c:v>9.49433371143798E-2</c:v>
                </c:pt>
                <c:pt idx="4">
                  <c:v>9.5495737625050953E-2</c:v>
                </c:pt>
                <c:pt idx="5">
                  <c:v>9.4875286048676052E-2</c:v>
                </c:pt>
                <c:pt idx="6">
                  <c:v>9.5185154270059094E-2</c:v>
                </c:pt>
                <c:pt idx="7">
                  <c:v>9.529148966999948E-2</c:v>
                </c:pt>
                <c:pt idx="8">
                  <c:v>9.5499470723865817E-2</c:v>
                </c:pt>
                <c:pt idx="9">
                  <c:v>9.5801013165660837E-2</c:v>
                </c:pt>
                <c:pt idx="10">
                  <c:v>9.571486680830707E-2</c:v>
                </c:pt>
                <c:pt idx="11">
                  <c:v>9.5769923624318465E-2</c:v>
                </c:pt>
                <c:pt idx="12">
                  <c:v>9.6047193603428102E-2</c:v>
                </c:pt>
                <c:pt idx="13">
                  <c:v>9.623973601686131E-2</c:v>
                </c:pt>
                <c:pt idx="14">
                  <c:v>9.6544346734115216E-2</c:v>
                </c:pt>
                <c:pt idx="15">
                  <c:v>9.6756297991965487E-2</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Construction</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0.12754320634795638</c:v>
                </c:pt>
                <c:pt idx="1">
                  <c:v>0.12856270720846363</c:v>
                </c:pt>
                <c:pt idx="2">
                  <c:v>0.12993424340101928</c:v>
                </c:pt>
                <c:pt idx="3">
                  <c:v>0.12973772778785242</c:v>
                </c:pt>
                <c:pt idx="4">
                  <c:v>0.12929678590126054</c:v>
                </c:pt>
                <c:pt idx="5">
                  <c:v>0.12636645593596343</c:v>
                </c:pt>
                <c:pt idx="6">
                  <c:v>0.12654045929120897</c:v>
                </c:pt>
                <c:pt idx="7">
                  <c:v>0.12651238790675057</c:v>
                </c:pt>
                <c:pt idx="8">
                  <c:v>0.12651650058972946</c:v>
                </c:pt>
                <c:pt idx="9">
                  <c:v>0.12642445130126503</c:v>
                </c:pt>
                <c:pt idx="10">
                  <c:v>0.12654558664865345</c:v>
                </c:pt>
                <c:pt idx="11">
                  <c:v>0.1266319237531176</c:v>
                </c:pt>
                <c:pt idx="12">
                  <c:v>0.12684022426716365</c:v>
                </c:pt>
                <c:pt idx="13">
                  <c:v>0.12686033208431849</c:v>
                </c:pt>
                <c:pt idx="14">
                  <c:v>0.12708575432689617</c:v>
                </c:pt>
                <c:pt idx="15">
                  <c:v>0.12721385018467443</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0.2663948626476535</c:v>
                </c:pt>
                <c:pt idx="1">
                  <c:v>0.26702193271860736</c:v>
                </c:pt>
                <c:pt idx="2">
                  <c:v>0.26803248482803249</c:v>
                </c:pt>
                <c:pt idx="3">
                  <c:v>0.26768102760312101</c:v>
                </c:pt>
                <c:pt idx="4">
                  <c:v>0.26744563523607118</c:v>
                </c:pt>
                <c:pt idx="5">
                  <c:v>0.26616374297175815</c:v>
                </c:pt>
                <c:pt idx="6">
                  <c:v>0.26645222137504104</c:v>
                </c:pt>
                <c:pt idx="7">
                  <c:v>0.26674248907235137</c:v>
                </c:pt>
                <c:pt idx="8">
                  <c:v>0.26710717581901677</c:v>
                </c:pt>
                <c:pt idx="9">
                  <c:v>0.26727749259296329</c:v>
                </c:pt>
                <c:pt idx="10">
                  <c:v>0.26734342544301681</c:v>
                </c:pt>
                <c:pt idx="11">
                  <c:v>0.26730123900564073</c:v>
                </c:pt>
                <c:pt idx="12">
                  <c:v>0.26745057497818447</c:v>
                </c:pt>
                <c:pt idx="13">
                  <c:v>0.26729305826669886</c:v>
                </c:pt>
                <c:pt idx="14">
                  <c:v>0.26752887796552699</c:v>
                </c:pt>
                <c:pt idx="15">
                  <c:v>0.26746047076883861</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0.40164320634795636</c:v>
                </c:pt>
                <c:pt idx="1">
                  <c:v>0.40546270720846367</c:v>
                </c:pt>
                <c:pt idx="2">
                  <c:v>0.40553424340101918</c:v>
                </c:pt>
                <c:pt idx="3">
                  <c:v>0.40353772778785241</c:v>
                </c:pt>
                <c:pt idx="4">
                  <c:v>0.40289678590126066</c:v>
                </c:pt>
                <c:pt idx="5">
                  <c:v>0.39866645593596334</c:v>
                </c:pt>
                <c:pt idx="6">
                  <c:v>0.39964045929120889</c:v>
                </c:pt>
                <c:pt idx="7">
                  <c:v>0.40121238790675051</c:v>
                </c:pt>
                <c:pt idx="8">
                  <c:v>0.40241650058972939</c:v>
                </c:pt>
                <c:pt idx="9">
                  <c:v>0.40142445130126497</c:v>
                </c:pt>
                <c:pt idx="10">
                  <c:v>0.40344558664865354</c:v>
                </c:pt>
                <c:pt idx="11">
                  <c:v>0.40443192375311765</c:v>
                </c:pt>
                <c:pt idx="12">
                  <c:v>0.40464022426716367</c:v>
                </c:pt>
                <c:pt idx="13">
                  <c:v>0.40536033208431843</c:v>
                </c:pt>
                <c:pt idx="14">
                  <c:v>0.4054857543268961</c:v>
                </c:pt>
                <c:pt idx="15">
                  <c:v>0.40591385018467446</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22237660882741"/>
          <c:y val="0"/>
          <c:w val="0.81153620824408224"/>
          <c:h val="0.64754306554461094"/>
        </c:manualLayout>
      </c:layout>
      <c:barChart>
        <c:barDir val="col"/>
        <c:grouping val="stacked"/>
        <c:varyColors val="0"/>
        <c:ser>
          <c:idx val="1"/>
          <c:order val="0"/>
          <c:tx>
            <c:strRef>
              <c:f>Sheet1!$D$1</c:f>
              <c:strCache>
                <c:ptCount val="1"/>
                <c:pt idx="0">
                  <c:v>Rest of MEA</c:v>
                </c:pt>
              </c:strCache>
            </c:strRef>
          </c:tx>
          <c:spPr>
            <a:solidFill>
              <a:schemeClr val="tx2">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0.429067243354186</c:v>
                </c:pt>
                <c:pt idx="1">
                  <c:v>0.48630924749198051</c:v>
                </c:pt>
                <c:pt idx="2">
                  <c:v>0.53111039334766807</c:v>
                </c:pt>
                <c:pt idx="3">
                  <c:v>0.47725926537270252</c:v>
                </c:pt>
                <c:pt idx="4">
                  <c:v>0.40401842627914869</c:v>
                </c:pt>
                <c:pt idx="5">
                  <c:v>0.37223097865023641</c:v>
                </c:pt>
                <c:pt idx="6">
                  <c:v>0.32478977548893179</c:v>
                </c:pt>
                <c:pt idx="7">
                  <c:v>0.32166679687846128</c:v>
                </c:pt>
                <c:pt idx="8">
                  <c:v>0.32073442935127733</c:v>
                </c:pt>
                <c:pt idx="9">
                  <c:v>0.32042513867687877</c:v>
                </c:pt>
                <c:pt idx="10">
                  <c:v>0.32014758080891997</c:v>
                </c:pt>
                <c:pt idx="11">
                  <c:v>0.32014758080892003</c:v>
                </c:pt>
                <c:pt idx="12">
                  <c:v>0.32011682991267476</c:v>
                </c:pt>
                <c:pt idx="13">
                  <c:v>0.32125812136640081</c:v>
                </c:pt>
                <c:pt idx="14">
                  <c:v>0.32308768016568817</c:v>
                </c:pt>
                <c:pt idx="15">
                  <c:v>0.3249267706750732</c:v>
                </c:pt>
              </c:numCache>
            </c:numRef>
          </c:val>
          <c:extLst>
            <c:ext xmlns:c16="http://schemas.microsoft.com/office/drawing/2014/chart" uri="{C3380CC4-5D6E-409C-BE32-E72D297353CC}">
              <c16:uniqueId val="{00000001-41D8-49E2-8A79-3E6E3373D638}"/>
            </c:ext>
          </c:extLst>
        </c:ser>
        <c:ser>
          <c:idx val="0"/>
          <c:order val="1"/>
          <c:tx>
            <c:strRef>
              <c:f>Sheet1!$C$1</c:f>
              <c:strCache>
                <c:ptCount val="1"/>
                <c:pt idx="0">
                  <c:v>Turkey</c:v>
                </c:pt>
              </c:strCache>
            </c:strRef>
          </c:tx>
          <c:spPr>
            <a:solidFill>
              <a:schemeClr val="accent4">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0.18720201512379434</c:v>
                </c:pt>
                <c:pt idx="1">
                  <c:v>0.19362966103426435</c:v>
                </c:pt>
                <c:pt idx="2">
                  <c:v>0.15306911555479844</c:v>
                </c:pt>
                <c:pt idx="3">
                  <c:v>0.13943220281383806</c:v>
                </c:pt>
                <c:pt idx="4">
                  <c:v>0.2115603856415062</c:v>
                </c:pt>
                <c:pt idx="5">
                  <c:v>0.2603811434302909</c:v>
                </c:pt>
                <c:pt idx="6">
                  <c:v>0.26446555352331508</c:v>
                </c:pt>
                <c:pt idx="7">
                  <c:v>0.26471984732477977</c:v>
                </c:pt>
                <c:pt idx="8">
                  <c:v>0.26906790278808534</c:v>
                </c:pt>
                <c:pt idx="9">
                  <c:v>0.27334911821335384</c:v>
                </c:pt>
                <c:pt idx="10">
                  <c:v>0.2780057875034177</c:v>
                </c:pt>
                <c:pt idx="11">
                  <c:v>0.28284415745900604</c:v>
                </c:pt>
                <c:pt idx="12">
                  <c:v>0.28827772114086192</c:v>
                </c:pt>
                <c:pt idx="13">
                  <c:v>0.29538883085487816</c:v>
                </c:pt>
                <c:pt idx="14">
                  <c:v>0.30388553660726747</c:v>
                </c:pt>
                <c:pt idx="15">
                  <c:v>0.31294493176516863</c:v>
                </c:pt>
              </c:numCache>
            </c:numRef>
          </c:val>
          <c:extLst>
            <c:ext xmlns:c16="http://schemas.microsoft.com/office/drawing/2014/chart" uri="{C3380CC4-5D6E-409C-BE32-E72D297353CC}">
              <c16:uniqueId val="{00000000-41D8-49E2-8A79-3E6E3373D638}"/>
            </c:ext>
          </c:extLst>
        </c:ser>
        <c:ser>
          <c:idx val="9"/>
          <c:order val="2"/>
          <c:tx>
            <c:strRef>
              <c:f>Sheet1!$B$1</c:f>
              <c:strCache>
                <c:ptCount val="1"/>
                <c:pt idx="0">
                  <c:v>Saudi Arabia</c:v>
                </c:pt>
              </c:strCache>
            </c:strRef>
          </c:tx>
          <c:spPr>
            <a:solidFill>
              <a:schemeClr val="accent6">
                <a:lumMod val="75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0.38373074152201969</c:v>
                </c:pt>
                <c:pt idx="1">
                  <c:v>0.32006109147375517</c:v>
                </c:pt>
                <c:pt idx="2">
                  <c:v>0.31582049109753346</c:v>
                </c:pt>
                <c:pt idx="3">
                  <c:v>0.38330853181345936</c:v>
                </c:pt>
                <c:pt idx="4">
                  <c:v>0.38442118807934511</c:v>
                </c:pt>
                <c:pt idx="5">
                  <c:v>0.36738787791947269</c:v>
                </c:pt>
                <c:pt idx="6">
                  <c:v>0.41727338879383252</c:v>
                </c:pt>
                <c:pt idx="7">
                  <c:v>0.42549848924601863</c:v>
                </c:pt>
                <c:pt idx="8">
                  <c:v>0.43246599697506138</c:v>
                </c:pt>
                <c:pt idx="9">
                  <c:v>0.44022286056593518</c:v>
                </c:pt>
                <c:pt idx="10">
                  <c:v>0.44662070964634487</c:v>
                </c:pt>
                <c:pt idx="11">
                  <c:v>0.4464059881513226</c:v>
                </c:pt>
                <c:pt idx="12">
                  <c:v>0.44353314200723087</c:v>
                </c:pt>
                <c:pt idx="13">
                  <c:v>0.44075518341882558</c:v>
                </c:pt>
                <c:pt idx="14">
                  <c:v>0.43803237147492552</c:v>
                </c:pt>
                <c:pt idx="15">
                  <c:v>0.43477829597048084</c:v>
                </c:pt>
              </c:numCache>
            </c:numRef>
          </c:val>
          <c:extLst>
            <c:ext xmlns:c16="http://schemas.microsoft.com/office/drawing/2014/chart" uri="{C3380CC4-5D6E-409C-BE32-E72D297353CC}">
              <c16:uniqueId val="{00000003-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7465992225"/>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160.28928200000001</c:v>
                </c:pt>
                <c:pt idx="1">
                  <c:v>153.10863599999999</c:v>
                </c:pt>
                <c:pt idx="2">
                  <c:v>154.53507999999999</c:v>
                </c:pt>
                <c:pt idx="3">
                  <c:v>174.45925599999998</c:v>
                </c:pt>
                <c:pt idx="4">
                  <c:v>163.22147200000001</c:v>
                </c:pt>
                <c:pt idx="5">
                  <c:v>137.15499999999997</c:v>
                </c:pt>
                <c:pt idx="6">
                  <c:v>143.42710199999999</c:v>
                </c:pt>
                <c:pt idx="7">
                  <c:v>150.65928984799999</c:v>
                </c:pt>
                <c:pt idx="8">
                  <c:v>157.55065215331288</c:v>
                </c:pt>
                <c:pt idx="9">
                  <c:v>164.37187530403884</c:v>
                </c:pt>
                <c:pt idx="10">
                  <c:v>170.6375597204439</c:v>
                </c:pt>
                <c:pt idx="11">
                  <c:v>176.89996488289205</c:v>
                </c:pt>
                <c:pt idx="12">
                  <c:v>182.87615525776349</c:v>
                </c:pt>
                <c:pt idx="13">
                  <c:v>188.71232886702245</c:v>
                </c:pt>
                <c:pt idx="14">
                  <c:v>194.81358154934634</c:v>
                </c:pt>
                <c:pt idx="15">
                  <c:v>201.31047938137044</c:v>
                </c:pt>
              </c:numCache>
            </c:numRef>
          </c:val>
          <c:extLst>
            <c:ext xmlns:c16="http://schemas.microsoft.com/office/drawing/2014/chart" uri="{C3380CC4-5D6E-409C-BE32-E72D297353CC}">
              <c16:uniqueId val="{0000000C-E538-492E-8E4C-92F4425464DD}"/>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out"/>
        <c:minorTickMark val="none"/>
        <c:tickLblPos val="nextTo"/>
        <c:crossAx val="513292144"/>
        <c:crosses val="autoZero"/>
        <c:crossBetween val="between"/>
      </c:valAx>
      <c:spPr>
        <a:noFill/>
        <a:ln>
          <a:noFill/>
        </a:ln>
        <a:effectLst/>
      </c:spPr>
    </c:plotArea>
    <c:legend>
      <c:legendPos val="r"/>
      <c:layout>
        <c:manualLayout>
          <c:xMode val="edge"/>
          <c:yMode val="edge"/>
          <c:x val="0.37455125747341933"/>
          <c:y val="0.83706087773578441"/>
          <c:w val="0.23549955382129997"/>
          <c:h val="0.145807123223666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4757309410242903"/>
          <c:w val="1"/>
          <c:h val="0.61522782663067921"/>
        </c:manualLayout>
      </c:layout>
      <c:barChart>
        <c:barDir val="col"/>
        <c:grouping val="clustered"/>
        <c:varyColors val="0"/>
        <c:ser>
          <c:idx val="0"/>
          <c:order val="0"/>
          <c:tx>
            <c:strRef>
              <c:f>Sheet1!$B$1</c:f>
              <c:strCache>
                <c:ptCount val="1"/>
                <c:pt idx="0">
                  <c:v>Capacity (Thousand Tonnes)</c:v>
                </c:pt>
              </c:strCache>
            </c:strRef>
          </c:tx>
          <c:spPr>
            <a:solidFill>
              <a:schemeClr val="accent1"/>
            </a:solidFill>
            <a:ln>
              <a:noFill/>
            </a:ln>
            <a:effectLst/>
          </c:spPr>
          <c:invertIfNegative val="0"/>
          <c:dPt>
            <c:idx val="4"/>
            <c:invertIfNegative val="0"/>
            <c:bubble3D val="0"/>
            <c:extLst>
              <c:ext xmlns:c16="http://schemas.microsoft.com/office/drawing/2014/chart" uri="{C3380CC4-5D6E-409C-BE32-E72D297353CC}">
                <c16:uniqueId val="{00000000-3E18-4F10-89A6-16A181285758}"/>
              </c:ext>
            </c:extLst>
          </c:dPt>
          <c:dPt>
            <c:idx val="5"/>
            <c:invertIfNegative val="0"/>
            <c:bubble3D val="0"/>
            <c:extLst>
              <c:ext xmlns:c16="http://schemas.microsoft.com/office/drawing/2014/chart" uri="{C3380CC4-5D6E-409C-BE32-E72D297353CC}">
                <c16:uniqueId val="{00000001-3E18-4F10-89A6-16A181285758}"/>
              </c:ext>
            </c:extLst>
          </c:dPt>
          <c:dPt>
            <c:idx val="6"/>
            <c:invertIfNegative val="0"/>
            <c:bubble3D val="0"/>
            <c:extLst>
              <c:ext xmlns:c16="http://schemas.microsoft.com/office/drawing/2014/chart" uri="{C3380CC4-5D6E-409C-BE32-E72D297353CC}">
                <c16:uniqueId val="{00000002-3E18-4F10-89A6-16A181285758}"/>
              </c:ext>
            </c:extLst>
          </c:dPt>
          <c:dPt>
            <c:idx val="7"/>
            <c:invertIfNegative val="0"/>
            <c:bubble3D val="0"/>
            <c:extLst>
              <c:ext xmlns:c16="http://schemas.microsoft.com/office/drawing/2014/chart" uri="{C3380CC4-5D6E-409C-BE32-E72D297353CC}">
                <c16:uniqueId val="{00000003-3E18-4F10-89A6-16A181285758}"/>
              </c:ext>
            </c:extLst>
          </c:dPt>
          <c:dPt>
            <c:idx val="8"/>
            <c:invertIfNegative val="0"/>
            <c:bubble3D val="0"/>
            <c:extLst>
              <c:ext xmlns:c16="http://schemas.microsoft.com/office/drawing/2014/chart" uri="{C3380CC4-5D6E-409C-BE32-E72D297353CC}">
                <c16:uniqueId val="{00000004-3E18-4F10-89A6-16A181285758}"/>
              </c:ext>
            </c:extLst>
          </c:dPt>
          <c:dPt>
            <c:idx val="9"/>
            <c:invertIfNegative val="0"/>
            <c:bubble3D val="0"/>
            <c:extLst>
              <c:ext xmlns:c16="http://schemas.microsoft.com/office/drawing/2014/chart" uri="{C3380CC4-5D6E-409C-BE32-E72D297353CC}">
                <c16:uniqueId val="{00000005-3E18-4F10-89A6-16A181285758}"/>
              </c:ext>
            </c:extLst>
          </c:dPt>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43</c:v>
                </c:pt>
                <c:pt idx="1">
                  <c:v>43</c:v>
                </c:pt>
                <c:pt idx="2">
                  <c:v>43</c:v>
                </c:pt>
                <c:pt idx="3">
                  <c:v>43</c:v>
                </c:pt>
                <c:pt idx="4">
                  <c:v>43</c:v>
                </c:pt>
                <c:pt idx="5">
                  <c:v>43</c:v>
                </c:pt>
                <c:pt idx="6">
                  <c:v>43</c:v>
                </c:pt>
                <c:pt idx="7">
                  <c:v>43</c:v>
                </c:pt>
                <c:pt idx="8">
                  <c:v>43</c:v>
                </c:pt>
                <c:pt idx="9">
                  <c:v>43</c:v>
                </c:pt>
                <c:pt idx="10">
                  <c:v>43</c:v>
                </c:pt>
                <c:pt idx="11">
                  <c:v>43</c:v>
                </c:pt>
                <c:pt idx="12">
                  <c:v>43</c:v>
                </c:pt>
                <c:pt idx="13">
                  <c:v>43</c:v>
                </c:pt>
                <c:pt idx="14">
                  <c:v>43</c:v>
                </c:pt>
                <c:pt idx="15">
                  <c:v>43</c:v>
                </c:pt>
              </c:numCache>
            </c:numRef>
          </c:val>
          <c:extLst>
            <c:ext xmlns:c16="http://schemas.microsoft.com/office/drawing/2014/chart" uri="{C3380CC4-5D6E-409C-BE32-E72D297353CC}">
              <c16:uniqueId val="{00000006-3E18-4F10-89A6-16A181285758}"/>
            </c:ext>
          </c:extLst>
        </c:ser>
        <c:ser>
          <c:idx val="1"/>
          <c:order val="1"/>
          <c:tx>
            <c:strRef>
              <c:f>Sheet1!$C$1</c:f>
              <c:strCache>
                <c:ptCount val="1"/>
                <c:pt idx="0">
                  <c:v>Production (Thousand Tonnes)</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0">
                <a:spAutoFit/>
              </a:bodyPr>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32.799999999999997</c:v>
                </c:pt>
                <c:pt idx="1">
                  <c:v>35.82</c:v>
                </c:pt>
                <c:pt idx="2">
                  <c:v>35.15</c:v>
                </c:pt>
                <c:pt idx="3">
                  <c:v>36.4</c:v>
                </c:pt>
                <c:pt idx="4">
                  <c:v>34.21</c:v>
                </c:pt>
                <c:pt idx="5">
                  <c:v>31.75</c:v>
                </c:pt>
                <c:pt idx="6">
                  <c:v>32.97</c:v>
                </c:pt>
                <c:pt idx="7">
                  <c:v>35.32</c:v>
                </c:pt>
                <c:pt idx="8">
                  <c:v>36.550000000000004</c:v>
                </c:pt>
                <c:pt idx="9">
                  <c:v>36.650000000000006</c:v>
                </c:pt>
                <c:pt idx="10">
                  <c:v>37.18</c:v>
                </c:pt>
                <c:pt idx="11">
                  <c:v>38.369999999999997</c:v>
                </c:pt>
                <c:pt idx="12">
                  <c:v>39.099999999999994</c:v>
                </c:pt>
                <c:pt idx="13">
                  <c:v>40.619999999999997</c:v>
                </c:pt>
                <c:pt idx="14">
                  <c:v>41.480000000000004</c:v>
                </c:pt>
                <c:pt idx="15">
                  <c:v>42.239999999999995</c:v>
                </c:pt>
              </c:numCache>
            </c:numRef>
          </c:val>
          <c:extLst>
            <c:ext xmlns:c16="http://schemas.microsoft.com/office/drawing/2014/chart" uri="{C3380CC4-5D6E-409C-BE32-E72D297353CC}">
              <c16:uniqueId val="{00000007-3E18-4F10-89A6-16A181285758}"/>
            </c:ext>
          </c:extLst>
        </c:ser>
        <c:dLbls>
          <c:dLblPos val="outEnd"/>
          <c:showLegendKey val="0"/>
          <c:showVal val="1"/>
          <c:showCatName val="0"/>
          <c:showSerName val="0"/>
          <c:showPercent val="0"/>
          <c:showBubbleSize val="0"/>
        </c:dLbls>
        <c:gapWidth val="50"/>
        <c:overlap val="-8"/>
        <c:axId val="513292144"/>
        <c:axId val="646582368"/>
      </c:barChart>
      <c:catAx>
        <c:axId val="51329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900" b="1" i="0" u="none" strike="noStrike" kern="1200" cap="all" spc="120" normalizeH="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scaling>
        <c:delete val="1"/>
        <c:axPos val="l"/>
        <c:numFmt formatCode="0.00" sourceLinked="1"/>
        <c:majorTickMark val="none"/>
        <c:minorTickMark val="none"/>
        <c:tickLblPos val="nextTo"/>
        <c:crossAx val="513292144"/>
        <c:crosses val="autoZero"/>
        <c:crossBetween val="between"/>
      </c:valAx>
      <c:spPr>
        <a:noFill/>
        <a:ln>
          <a:noFill/>
        </a:ln>
        <a:effectLst/>
      </c:spPr>
    </c:plotArea>
    <c:legend>
      <c:legendPos val="t"/>
      <c:layout>
        <c:manualLayout>
          <c:xMode val="edge"/>
          <c:yMode val="edge"/>
          <c:x val="0.23437558506996817"/>
          <c:y val="0.87669746779992874"/>
          <c:w val="0.56860644919081715"/>
          <c:h val="8.7935899218770888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477586239586875E-2"/>
          <c:y val="0.32662996528122706"/>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5400000" spcFirstLastPara="1" vertOverflow="ellipsis" wrap="square" anchor="ctr" anchorCtr="1"/>
              <a:lstStyle/>
              <a:p>
                <a:pPr algn="ct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0.76279069767441854</c:v>
                </c:pt>
                <c:pt idx="1">
                  <c:v>0.83302325581395353</c:v>
                </c:pt>
                <c:pt idx="2">
                  <c:v>0.81744186046511624</c:v>
                </c:pt>
                <c:pt idx="3">
                  <c:v>0.84651162790697676</c:v>
                </c:pt>
                <c:pt idx="4">
                  <c:v>0.79558139534883721</c:v>
                </c:pt>
                <c:pt idx="5">
                  <c:v>0.73837209302325579</c:v>
                </c:pt>
                <c:pt idx="6">
                  <c:v>0.76674418604651162</c:v>
                </c:pt>
                <c:pt idx="7">
                  <c:v>0.82139534883720933</c:v>
                </c:pt>
                <c:pt idx="8">
                  <c:v>0.85000000000000009</c:v>
                </c:pt>
                <c:pt idx="9">
                  <c:v>0.85232558139534897</c:v>
                </c:pt>
                <c:pt idx="10">
                  <c:v>0.86465116279069765</c:v>
                </c:pt>
                <c:pt idx="11">
                  <c:v>0.89232558139534879</c:v>
                </c:pt>
                <c:pt idx="12">
                  <c:v>0.90930232558139523</c:v>
                </c:pt>
                <c:pt idx="13">
                  <c:v>0.94465116279069761</c:v>
                </c:pt>
                <c:pt idx="14">
                  <c:v>0.96465116279069774</c:v>
                </c:pt>
                <c:pt idx="15">
                  <c:v>0.98232558139534876</c:v>
                </c:pt>
              </c:numCache>
            </c:numRef>
          </c:val>
          <c:extLst>
            <c:ext xmlns:c16="http://schemas.microsoft.com/office/drawing/2014/chart" uri="{C3380CC4-5D6E-409C-BE32-E72D297353CC}">
              <c16:uniqueId val="{00000000-D600-480D-BC80-B2EA866BE575}"/>
            </c:ext>
          </c:extLst>
        </c:ser>
        <c:dLbls>
          <c:showLegendKey val="0"/>
          <c:showVal val="0"/>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57923736709489781"/>
        </c:manualLayout>
      </c:layout>
      <c:barChart>
        <c:barDir val="col"/>
        <c:grouping val="clustered"/>
        <c:varyColors val="0"/>
        <c:ser>
          <c:idx val="0"/>
          <c:order val="0"/>
          <c:tx>
            <c:strRef>
              <c:f>Sheet1!$B$1</c:f>
              <c:strCache>
                <c:ptCount val="1"/>
                <c:pt idx="0">
                  <c:v>By Volume (Thousand Tonnes)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6"/>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04F-4278-B8FC-8AA32161614A}"/>
              </c:ext>
            </c:extLst>
          </c:dPt>
          <c:dPt>
            <c:idx val="7"/>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3-004F-4278-B8FC-8AA32161614A}"/>
              </c:ext>
            </c:extLst>
          </c:dPt>
          <c:dPt>
            <c:idx val="8"/>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5-004F-4278-B8FC-8AA32161614A}"/>
              </c:ext>
            </c:extLst>
          </c:dPt>
          <c:dPt>
            <c:idx val="9"/>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7-004F-4278-B8FC-8AA32161614A}"/>
              </c:ext>
            </c:extLst>
          </c:dPt>
          <c:dPt>
            <c:idx val="14"/>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9-004F-4278-B8FC-8AA32161614A}"/>
              </c:ext>
            </c:extLst>
          </c:dPt>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04F-4278-B8FC-8AA32161614A}"/>
                </c:ext>
              </c:extLst>
            </c:dLbl>
            <c:dLbl>
              <c:idx val="1"/>
              <c:layout>
                <c:manualLayout>
                  <c:x val="3.061301723344137E-3"/>
                  <c:y val="4.665016891401669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04F-4278-B8FC-8AA32161614A}"/>
                </c:ext>
              </c:extLst>
            </c:dLbl>
            <c:dLbl>
              <c:idx val="2"/>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04F-4278-B8FC-8AA32161614A}"/>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2566.09</c:v>
                </c:pt>
                <c:pt idx="1">
                  <c:v>2655.83</c:v>
                </c:pt>
                <c:pt idx="2">
                  <c:v>2795.41</c:v>
                </c:pt>
                <c:pt idx="3">
                  <c:v>2975.82</c:v>
                </c:pt>
                <c:pt idx="4">
                  <c:v>3108.38</c:v>
                </c:pt>
                <c:pt idx="5">
                  <c:v>2781.63</c:v>
                </c:pt>
                <c:pt idx="6">
                  <c:v>2871.58</c:v>
                </c:pt>
                <c:pt idx="7">
                  <c:v>3060.36</c:v>
                </c:pt>
                <c:pt idx="8">
                  <c:v>3235.54</c:v>
                </c:pt>
                <c:pt idx="9">
                  <c:v>3422.01</c:v>
                </c:pt>
                <c:pt idx="10">
                  <c:v>3605.54</c:v>
                </c:pt>
                <c:pt idx="11">
                  <c:v>3798.56</c:v>
                </c:pt>
                <c:pt idx="12">
                  <c:v>3996.38</c:v>
                </c:pt>
                <c:pt idx="13">
                  <c:v>4200.51</c:v>
                </c:pt>
                <c:pt idx="14">
                  <c:v>4411.84</c:v>
                </c:pt>
                <c:pt idx="15">
                  <c:v>4629.5200000000004</c:v>
                </c:pt>
              </c:numCache>
            </c:numRef>
          </c:val>
          <c:extLst>
            <c:ext xmlns:c16="http://schemas.microsoft.com/office/drawing/2014/chart" uri="{C3380CC4-5D6E-409C-BE32-E72D297353CC}">
              <c16:uniqueId val="{0000000C-004F-4278-B8FC-8AA32161614A}"/>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800" b="1"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46582368"/>
        <c:crosses val="autoZero"/>
        <c:auto val="1"/>
        <c:lblAlgn val="ctr"/>
        <c:lblOffset val="100"/>
        <c:noMultiLvlLbl val="0"/>
      </c:catAx>
      <c:valAx>
        <c:axId val="646582368"/>
        <c:scaling>
          <c:orientation val="minMax"/>
          <c:max val="6500"/>
          <c:min val="200"/>
        </c:scaling>
        <c:delete val="1"/>
        <c:axPos val="l"/>
        <c:numFmt formatCode="0.00" sourceLinked="1"/>
        <c:majorTickMark val="out"/>
        <c:minorTickMark val="none"/>
        <c:tickLblPos val="nextTo"/>
        <c:crossAx val="51329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8790291308763"/>
          <c:y val="0"/>
          <c:w val="0.81690632467111535"/>
          <c:h val="0.65852586244640188"/>
        </c:manualLayout>
      </c:layout>
      <c:barChart>
        <c:barDir val="col"/>
        <c:grouping val="stacked"/>
        <c:varyColors val="0"/>
        <c:ser>
          <c:idx val="6"/>
          <c:order val="0"/>
          <c:tx>
            <c:strRef>
              <c:f>Sheet1!$C$1</c:f>
              <c:strCache>
                <c:ptCount val="1"/>
                <c:pt idx="0">
                  <c:v>Specialized Epoxy Resin</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5.7080474111041807E-2</c:v>
                </c:pt>
                <c:pt idx="1">
                  <c:v>5.6038142511919534E-2</c:v>
                </c:pt>
                <c:pt idx="2">
                  <c:v>5.1964019931404912E-2</c:v>
                </c:pt>
                <c:pt idx="3">
                  <c:v>5.130115785853491E-2</c:v>
                </c:pt>
                <c:pt idx="4">
                  <c:v>5.1889971206273353E-2</c:v>
                </c:pt>
                <c:pt idx="5">
                  <c:v>5.1472732575094778E-2</c:v>
                </c:pt>
                <c:pt idx="6">
                  <c:v>5.0271928601310842E-2</c:v>
                </c:pt>
                <c:pt idx="7">
                  <c:v>4.9313068294949219E-2</c:v>
                </c:pt>
                <c:pt idx="8">
                  <c:v>4.824171638948839E-2</c:v>
                </c:pt>
                <c:pt idx="9">
                  <c:v>4.7213433925529326E-2</c:v>
                </c:pt>
                <c:pt idx="10">
                  <c:v>4.6176384412540288E-2</c:v>
                </c:pt>
                <c:pt idx="11">
                  <c:v>4.5164207789271375E-2</c:v>
                </c:pt>
                <c:pt idx="12">
                  <c:v>4.4129709629791652E-2</c:v>
                </c:pt>
                <c:pt idx="13">
                  <c:v>4.3031266560678322E-2</c:v>
                </c:pt>
                <c:pt idx="14">
                  <c:v>4.203664733357286E-2</c:v>
                </c:pt>
                <c:pt idx="15">
                  <c:v>4.0931896080671604E-2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 Epoxy Resin</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0.94291952588895811</c:v>
                </c:pt>
                <c:pt idx="1">
                  <c:v>0.94396185748808037</c:v>
                </c:pt>
                <c:pt idx="2">
                  <c:v>0.94803598006859513</c:v>
                </c:pt>
                <c:pt idx="3">
                  <c:v>0.94869884214146516</c:v>
                </c:pt>
                <c:pt idx="4">
                  <c:v>0.94811002879372663</c:v>
                </c:pt>
                <c:pt idx="5">
                  <c:v>0.94852726742490523</c:v>
                </c:pt>
                <c:pt idx="6">
                  <c:v>0.94972807139868909</c:v>
                </c:pt>
                <c:pt idx="7">
                  <c:v>0.9506869317050507</c:v>
                </c:pt>
                <c:pt idx="8">
                  <c:v>0.95175828361051162</c:v>
                </c:pt>
                <c:pt idx="9">
                  <c:v>0.95278656607447076</c:v>
                </c:pt>
                <c:pt idx="10">
                  <c:v>0.95382361558745976</c:v>
                </c:pt>
                <c:pt idx="11">
                  <c:v>0.95483579221072856</c:v>
                </c:pt>
                <c:pt idx="12">
                  <c:v>0.95587029037020843</c:v>
                </c:pt>
                <c:pt idx="13">
                  <c:v>0.95696873343932165</c:v>
                </c:pt>
                <c:pt idx="14">
                  <c:v>0.95796335266642718</c:v>
                </c:pt>
                <c:pt idx="15">
                  <c:v>0.9590681039193284</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Sheet1!$D$1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8.6589559448423545E-2</c:v>
                </c:pt>
                <c:pt idx="1">
                  <c:v>8.5143195740312996E-2</c:v>
                </c:pt>
                <c:pt idx="2">
                  <c:v>7.8820179553295816E-2</c:v>
                </c:pt>
                <c:pt idx="3">
                  <c:v>7.7682113307931691E-2</c:v>
                </c:pt>
                <c:pt idx="4">
                  <c:v>7.9368560507491026E-2</c:v>
                </c:pt>
                <c:pt idx="5">
                  <c:v>8.3075952162420946E-2</c:v>
                </c:pt>
                <c:pt idx="6">
                  <c:v>8.1432315807745417E-2</c:v>
                </c:pt>
                <c:pt idx="7">
                  <c:v>8.1540217508220159E-2</c:v>
                </c:pt>
                <c:pt idx="8">
                  <c:v>8.1028851264802804E-2</c:v>
                </c:pt>
                <c:pt idx="9">
                  <c:v>8.0464147101115435E-2</c:v>
                </c:pt>
                <c:pt idx="10">
                  <c:v>7.9916882009755247E-2</c:v>
                </c:pt>
                <c:pt idx="11">
                  <c:v>7.9391956899624597E-2</c:v>
                </c:pt>
                <c:pt idx="12">
                  <c:v>7.8855098125270348E-2</c:v>
                </c:pt>
                <c:pt idx="13">
                  <c:v>7.8309262477298858E-2</c:v>
                </c:pt>
                <c:pt idx="14">
                  <c:v>7.7727746376967818E-2</c:v>
                </c:pt>
                <c:pt idx="15">
                  <c:v>7.7033237476635916E-2</c:v>
                </c:pt>
              </c:numCache>
            </c:numRef>
          </c:val>
          <c:extLst>
            <c:ext xmlns:c16="http://schemas.microsoft.com/office/drawing/2014/chart" uri="{C3380CC4-5D6E-409C-BE32-E72D297353CC}">
              <c16:uniqueId val="{00000001-C3A0-41DF-823C-D7A6413EA8CE}"/>
            </c:ext>
          </c:extLst>
        </c:ser>
        <c:ser>
          <c:idx val="1"/>
          <c:order val="1"/>
          <c:tx>
            <c:strRef>
              <c:f>Sheet1!$C$1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0.34127924334708343</c:v>
                </c:pt>
                <c:pt idx="1">
                  <c:v>0.34140455502131661</c:v>
                </c:pt>
                <c:pt idx="2">
                  <c:v>0.33525487320967534</c:v>
                </c:pt>
                <c:pt idx="3">
                  <c:v>0.33523600499626716</c:v>
                </c:pt>
                <c:pt idx="4">
                  <c:v>0.33680903947309532</c:v>
                </c:pt>
                <c:pt idx="5">
                  <c:v>0.33886838057538099</c:v>
                </c:pt>
                <c:pt idx="6">
                  <c:v>0.33932708334103523</c:v>
                </c:pt>
                <c:pt idx="7">
                  <c:v>0.33792343859637392</c:v>
                </c:pt>
                <c:pt idx="8">
                  <c:v>0.33762367195605109</c:v>
                </c:pt>
                <c:pt idx="9">
                  <c:v>0.33728836288416181</c:v>
                </c:pt>
                <c:pt idx="10">
                  <c:v>0.3369633119057468</c:v>
                </c:pt>
                <c:pt idx="11">
                  <c:v>0.33665934815447435</c:v>
                </c:pt>
                <c:pt idx="12">
                  <c:v>0.33634886178663465</c:v>
                </c:pt>
                <c:pt idx="13">
                  <c:v>0.3360324453162653</c:v>
                </c:pt>
                <c:pt idx="14">
                  <c:v>0.3356913125677658</c:v>
                </c:pt>
                <c:pt idx="15">
                  <c:v>0.33543242475810936</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0.5721311972044929</c:v>
                </c:pt>
                <c:pt idx="1">
                  <c:v>0.57345224923837046</c:v>
                </c:pt>
                <c:pt idx="2">
                  <c:v>0.58592494723702881</c:v>
                </c:pt>
                <c:pt idx="3">
                  <c:v>0.58708188169580122</c:v>
                </c:pt>
                <c:pt idx="4">
                  <c:v>0.58382240001941355</c:v>
                </c:pt>
                <c:pt idx="5">
                  <c:v>0.57805566726219804</c:v>
                </c:pt>
                <c:pt idx="6">
                  <c:v>0.57924060085121931</c:v>
                </c:pt>
                <c:pt idx="7">
                  <c:v>0.58053634389540598</c:v>
                </c:pt>
                <c:pt idx="8">
                  <c:v>0.58134747677914611</c:v>
                </c:pt>
                <c:pt idx="9">
                  <c:v>0.58224749001472276</c:v>
                </c:pt>
                <c:pt idx="10">
                  <c:v>0.58311980608449776</c:v>
                </c:pt>
                <c:pt idx="11">
                  <c:v>0.58394869494590107</c:v>
                </c:pt>
                <c:pt idx="12">
                  <c:v>0.58479604008809505</c:v>
                </c:pt>
                <c:pt idx="13">
                  <c:v>0.58565829220643584</c:v>
                </c:pt>
                <c:pt idx="14">
                  <c:v>0.58658094105526637</c:v>
                </c:pt>
                <c:pt idx="15">
                  <c:v>0.58753433776525466</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65852586244640188"/>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0.4347501435956348</c:v>
                </c:pt>
                <c:pt idx="1">
                  <c:v>0.43436855513769268</c:v>
                </c:pt>
                <c:pt idx="2">
                  <c:v>0.43043557059143356</c:v>
                </c:pt>
                <c:pt idx="3">
                  <c:v>0.43143902701539116</c:v>
                </c:pt>
                <c:pt idx="4">
                  <c:v>0.42849785407725316</c:v>
                </c:pt>
                <c:pt idx="5">
                  <c:v>0.43467758169496074</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0.5652498564043652</c:v>
                </c:pt>
                <c:pt idx="1">
                  <c:v>0.56563144486230732</c:v>
                </c:pt>
                <c:pt idx="2">
                  <c:v>0.56956442940856644</c:v>
                </c:pt>
                <c:pt idx="3">
                  <c:v>0.56856097298460884</c:v>
                </c:pt>
                <c:pt idx="4">
                  <c:v>0.57150214592274684</c:v>
                </c:pt>
                <c:pt idx="5">
                  <c:v>0.56532241830503926</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91335016772411"/>
          <c:y val="0"/>
          <c:w val="0.77698085195005662"/>
          <c:h val="0.67980588508031203"/>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8.8677163825231872E-2</c:v>
                </c:pt>
                <c:pt idx="1">
                  <c:v>7.9829996759262431E-2</c:v>
                </c:pt>
                <c:pt idx="2">
                  <c:v>7.9848481680431668E-2</c:v>
                </c:pt>
                <c:pt idx="3">
                  <c:v>8.0043468133520895E-2</c:v>
                </c:pt>
                <c:pt idx="4">
                  <c:v>7.8219688678484528E-2</c:v>
                </c:pt>
                <c:pt idx="5">
                  <c:v>8.6995221580576834E-2</c:v>
                </c:pt>
                <c:pt idx="6">
                  <c:v>8.4647995439754237E-2</c:v>
                </c:pt>
                <c:pt idx="7">
                  <c:v>8.2301080688388858E-2</c:v>
                </c:pt>
                <c:pt idx="8">
                  <c:v>8.0069386574055892E-2</c:v>
                </c:pt>
                <c:pt idx="9">
                  <c:v>8.0354678103808308E-2</c:v>
                </c:pt>
                <c:pt idx="10">
                  <c:v>7.7861934102838218E-2</c:v>
                </c:pt>
                <c:pt idx="11">
                  <c:v>7.668196540629843E-2</c:v>
                </c:pt>
                <c:pt idx="12">
                  <c:v>7.599521650902244E-2</c:v>
                </c:pt>
                <c:pt idx="13">
                  <c:v>7.5102404377094006E-2</c:v>
                </c:pt>
                <c:pt idx="14">
                  <c:v>7.4203400173748102E-2</c:v>
                </c:pt>
                <c:pt idx="15">
                  <c:v>7.3506629555887729E-2</c:v>
                </c:pt>
              </c:numCache>
            </c:numRef>
          </c:val>
          <c:extLst>
            <c:ext xmlns:c16="http://schemas.microsoft.com/office/drawing/2014/chart" uri="{C3380CC4-5D6E-409C-BE32-E72D297353CC}">
              <c16:uniqueId val="{00000002-7AAB-44D3-B7D5-16FC67774787}"/>
            </c:ext>
          </c:extLst>
        </c:ser>
        <c:ser>
          <c:idx val="4"/>
          <c:order val="1"/>
          <c:tx>
            <c:strRef>
              <c:f>Sheet1!$F$1</c:f>
              <c:strCache>
                <c:ptCount val="1"/>
                <c:pt idx="0">
                  <c:v>Adhesives</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7.1354316860046021E-2</c:v>
                </c:pt>
                <c:pt idx="1">
                  <c:v>7.5680679828852696E-2</c:v>
                </c:pt>
                <c:pt idx="2">
                  <c:v>7.5761576108816231E-2</c:v>
                </c:pt>
                <c:pt idx="3">
                  <c:v>7.5953840275984244E-2</c:v>
                </c:pt>
                <c:pt idx="4">
                  <c:v>7.5302096287840875E-2</c:v>
                </c:pt>
                <c:pt idx="5">
                  <c:v>7.5700004788335815E-2</c:v>
                </c:pt>
                <c:pt idx="6">
                  <c:v>7.5712267469757497E-2</c:v>
                </c:pt>
                <c:pt idx="7">
                  <c:v>7.5818792359407375E-2</c:v>
                </c:pt>
                <c:pt idx="8">
                  <c:v>7.6021363692495972E-2</c:v>
                </c:pt>
                <c:pt idx="9">
                  <c:v>7.6120472069459377E-2</c:v>
                </c:pt>
                <c:pt idx="10">
                  <c:v>7.6324664213370003E-2</c:v>
                </c:pt>
                <c:pt idx="11">
                  <c:v>7.6429745384372777E-2</c:v>
                </c:pt>
                <c:pt idx="12">
                  <c:v>7.6332979535699258E-2</c:v>
                </c:pt>
                <c:pt idx="13">
                  <c:v>7.6533428854846736E-2</c:v>
                </c:pt>
                <c:pt idx="14">
                  <c:v>7.6635021607124862E-2</c:v>
                </c:pt>
                <c:pt idx="15">
                  <c:v>7.6739780429149654E-2</c:v>
                </c:pt>
              </c:numCache>
            </c:numRef>
          </c:val>
          <c:extLst>
            <c:ext xmlns:c16="http://schemas.microsoft.com/office/drawing/2014/chart" uri="{C3380CC4-5D6E-409C-BE32-E72D297353CC}">
              <c16:uniqueId val="{00000001-7AAB-44D3-B7D5-16FC67774787}"/>
            </c:ext>
          </c:extLst>
        </c:ser>
        <c:ser>
          <c:idx val="0"/>
          <c:order val="2"/>
          <c:tx>
            <c:strRef>
              <c:f>Sheet1!$E$1</c:f>
              <c:strCache>
                <c:ptCount val="1"/>
                <c:pt idx="0">
                  <c:v>Construction</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Sheet1!$E$2:$E$17</c:f>
              <c:numCache>
                <c:formatCode>0.00%</c:formatCode>
                <c:ptCount val="16"/>
                <c:pt idx="0">
                  <c:v>0.11422652303892923</c:v>
                </c:pt>
                <c:pt idx="1">
                  <c:v>0.11093108819870225</c:v>
                </c:pt>
                <c:pt idx="2">
                  <c:v>0.11100231437432709</c:v>
                </c:pt>
                <c:pt idx="3">
                  <c:v>0.11171422833471904</c:v>
                </c:pt>
                <c:pt idx="4">
                  <c:v>0.11213019040360359</c:v>
                </c:pt>
                <c:pt idx="5">
                  <c:v>0.11038620803172733</c:v>
                </c:pt>
                <c:pt idx="6">
                  <c:v>0.1106211540215653</c:v>
                </c:pt>
                <c:pt idx="7">
                  <c:v>0.11072138086453108</c:v>
                </c:pt>
                <c:pt idx="8">
                  <c:v>0.11081418383507265</c:v>
                </c:pt>
                <c:pt idx="9">
                  <c:v>0.11080737944806816</c:v>
                </c:pt>
                <c:pt idx="10">
                  <c:v>0.11101008090605557</c:v>
                </c:pt>
                <c:pt idx="11">
                  <c:v>0.11111062679449128</c:v>
                </c:pt>
                <c:pt idx="12">
                  <c:v>0.11131238418551266</c:v>
                </c:pt>
                <c:pt idx="13">
                  <c:v>0.11131282618469393</c:v>
                </c:pt>
                <c:pt idx="14">
                  <c:v>0.11151216043560942</c:v>
                </c:pt>
                <c:pt idx="15">
                  <c:v>0.11161166797700614</c:v>
                </c:pt>
              </c:numCache>
            </c:numRef>
          </c:val>
          <c:extLst>
            <c:ext xmlns:c16="http://schemas.microsoft.com/office/drawing/2014/chart" uri="{C3380CC4-5D6E-409C-BE32-E72D297353CC}">
              <c16:uniqueId val="{00000003-4014-490E-8B6B-2316558DAE43}"/>
            </c:ext>
          </c:extLst>
        </c:ser>
        <c:ser>
          <c:idx val="1"/>
          <c:order val="3"/>
          <c:tx>
            <c:strRef>
              <c:f>Sheet1!$D$1</c:f>
              <c:strCache>
                <c:ptCount val="1"/>
                <c:pt idx="0">
                  <c:v>Composite Materials </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0.11670319268833428</c:v>
                </c:pt>
                <c:pt idx="1">
                  <c:v>0.1206217197714898</c:v>
                </c:pt>
                <c:pt idx="2">
                  <c:v>0.12091201868604159</c:v>
                </c:pt>
                <c:pt idx="3">
                  <c:v>0.120987557771544</c:v>
                </c:pt>
                <c:pt idx="4">
                  <c:v>0.12171116216352686</c:v>
                </c:pt>
                <c:pt idx="5">
                  <c:v>0.12009184902255615</c:v>
                </c:pt>
                <c:pt idx="6">
                  <c:v>0.12044424764106737</c:v>
                </c:pt>
                <c:pt idx="7">
                  <c:v>0.12058493701728595</c:v>
                </c:pt>
                <c:pt idx="8">
                  <c:v>0.12079587669497248</c:v>
                </c:pt>
                <c:pt idx="9">
                  <c:v>0.12108685087740555</c:v>
                </c:pt>
                <c:pt idx="10">
                  <c:v>0.12097240719988181</c:v>
                </c:pt>
                <c:pt idx="11">
                  <c:v>0.12095724580213377</c:v>
                </c:pt>
                <c:pt idx="12">
                  <c:v>0.12114640844369147</c:v>
                </c:pt>
                <c:pt idx="13">
                  <c:v>0.12123437249192351</c:v>
                </c:pt>
                <c:pt idx="14">
                  <c:v>0.12142844288509486</c:v>
                </c:pt>
                <c:pt idx="15">
                  <c:v>0.12151669405752542</c:v>
                </c:pt>
              </c:numCache>
            </c:numRef>
          </c:val>
          <c:extLst>
            <c:ext xmlns:c16="http://schemas.microsoft.com/office/drawing/2014/chart" uri="{C3380CC4-5D6E-409C-BE32-E72D297353CC}">
              <c16:uniqueId val="{00000002-4014-490E-8B6B-2316558DAE43}"/>
            </c:ext>
          </c:extLst>
        </c:ser>
        <c:ser>
          <c:idx val="2"/>
          <c:order val="4"/>
          <c:tx>
            <c:strRef>
              <c:f>Sheet1!$C$1</c:f>
              <c:strCache>
                <c:ptCount val="1"/>
                <c:pt idx="0">
                  <c:v>Electrical &amp; Electronics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0.21809698699257674</c:v>
                </c:pt>
                <c:pt idx="1">
                  <c:v>0.2183010741526451</c:v>
                </c:pt>
                <c:pt idx="2">
                  <c:v>0.2188197315073534</c:v>
                </c:pt>
                <c:pt idx="3">
                  <c:v>0.21866498871255999</c:v>
                </c:pt>
                <c:pt idx="4">
                  <c:v>0.21838145026349415</c:v>
                </c:pt>
                <c:pt idx="5">
                  <c:v>0.21826730417948939</c:v>
                </c:pt>
                <c:pt idx="6">
                  <c:v>0.21882450159514133</c:v>
                </c:pt>
                <c:pt idx="7">
                  <c:v>0.219156481263273</c:v>
                </c:pt>
                <c:pt idx="8">
                  <c:v>0.21956958322351236</c:v>
                </c:pt>
                <c:pt idx="9">
                  <c:v>0.2198029673681908</c:v>
                </c:pt>
                <c:pt idx="10">
                  <c:v>0.21992285838432937</c:v>
                </c:pt>
                <c:pt idx="11">
                  <c:v>0.21993836030684202</c:v>
                </c:pt>
                <c:pt idx="12">
                  <c:v>0.22015548587517814</c:v>
                </c:pt>
                <c:pt idx="13">
                  <c:v>0.22007425983039564</c:v>
                </c:pt>
                <c:pt idx="14">
                  <c:v>0.22038767449661431</c:v>
                </c:pt>
                <c:pt idx="15">
                  <c:v>0.22040895126562632</c:v>
                </c:pt>
              </c:numCache>
            </c:numRef>
          </c:val>
          <c:extLst>
            <c:ext xmlns:c16="http://schemas.microsoft.com/office/drawing/2014/chart" uri="{C3380CC4-5D6E-409C-BE32-E72D297353CC}">
              <c16:uniqueId val="{00000001-4014-490E-8B6B-2316558DAE43}"/>
            </c:ext>
          </c:extLst>
        </c:ser>
        <c:ser>
          <c:idx val="3"/>
          <c:order val="5"/>
          <c:tx>
            <c:strRef>
              <c:f>Sheet1!$B$1</c:f>
              <c:strCache>
                <c:ptCount val="1"/>
                <c:pt idx="0">
                  <c:v>Paints &amp; Coatings</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0.39094181659488181</c:v>
                </c:pt>
                <c:pt idx="1">
                  <c:v>0.39463544128904787</c:v>
                </c:pt>
                <c:pt idx="2">
                  <c:v>0.39365587764302978</c:v>
                </c:pt>
                <c:pt idx="3">
                  <c:v>0.39263591677167176</c:v>
                </c:pt>
                <c:pt idx="4">
                  <c:v>0.39425541220305005</c:v>
                </c:pt>
                <c:pt idx="5">
                  <c:v>0.38855941239731462</c:v>
                </c:pt>
                <c:pt idx="6">
                  <c:v>0.38974983383271405</c:v>
                </c:pt>
                <c:pt idx="7">
                  <c:v>0.39141732780711375</c:v>
                </c:pt>
                <c:pt idx="8">
                  <c:v>0.39272960597989048</c:v>
                </c:pt>
                <c:pt idx="9">
                  <c:v>0.39182765213306781</c:v>
                </c:pt>
                <c:pt idx="10">
                  <c:v>0.3939080551935249</c:v>
                </c:pt>
                <c:pt idx="11">
                  <c:v>0.39488205630586171</c:v>
                </c:pt>
                <c:pt idx="12">
                  <c:v>0.39505752545089623</c:v>
                </c:pt>
                <c:pt idx="13">
                  <c:v>0.39574270826104624</c:v>
                </c:pt>
                <c:pt idx="14">
                  <c:v>0.39583330040180859</c:v>
                </c:pt>
                <c:pt idx="15">
                  <c:v>0.39621627671480464</c:v>
                </c:pt>
              </c:numCache>
            </c:numRef>
          </c:val>
          <c:extLst>
            <c:ext xmlns:c16="http://schemas.microsoft.com/office/drawing/2014/chart" uri="{C3380CC4-5D6E-409C-BE32-E72D297353CC}">
              <c16:uniqueId val="{00000000-4014-490E-8B6B-2316558DAE43}"/>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75304608834838"/>
          <c:y val="0"/>
          <c:w val="0.85871118294151061"/>
          <c:h val="0.61124424911468045"/>
        </c:manualLayout>
      </c:layout>
      <c:barChart>
        <c:barDir val="col"/>
        <c:grouping val="stacked"/>
        <c:varyColors val="0"/>
        <c:ser>
          <c:idx val="1"/>
          <c:order val="0"/>
          <c:tx>
            <c:strRef>
              <c:f>Sheet1!$D$1</c:f>
              <c:strCache>
                <c:ptCount val="1"/>
                <c:pt idx="0">
                  <c:v>Rest of South America</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0.15682772290253602</c:v>
                </c:pt>
                <c:pt idx="1">
                  <c:v>0.20358632577910679</c:v>
                </c:pt>
                <c:pt idx="2">
                  <c:v>0.22171860951838415</c:v>
                </c:pt>
                <c:pt idx="3">
                  <c:v>0.25087933460997158</c:v>
                </c:pt>
                <c:pt idx="4">
                  <c:v>0.22117612726024263</c:v>
                </c:pt>
                <c:pt idx="5">
                  <c:v>0.16956510952888926</c:v>
                </c:pt>
                <c:pt idx="6">
                  <c:v>0.17054199399318648</c:v>
                </c:pt>
                <c:pt idx="7">
                  <c:v>0.16843753362514743</c:v>
                </c:pt>
                <c:pt idx="8">
                  <c:v>0.16651293912360993</c:v>
                </c:pt>
                <c:pt idx="9">
                  <c:v>0.16542723968058265</c:v>
                </c:pt>
                <c:pt idx="10">
                  <c:v>0.16397648950151034</c:v>
                </c:pt>
                <c:pt idx="11">
                  <c:v>0.16213876672904523</c:v>
                </c:pt>
                <c:pt idx="12">
                  <c:v>0.16045325304496111</c:v>
                </c:pt>
                <c:pt idx="13">
                  <c:v>0.15885413378315794</c:v>
                </c:pt>
                <c:pt idx="14">
                  <c:v>0.1578372029084453</c:v>
                </c:pt>
                <c:pt idx="15">
                  <c:v>0.1571426848311836</c:v>
                </c:pt>
              </c:numCache>
            </c:numRef>
          </c:val>
          <c:extLst>
            <c:ext xmlns:c16="http://schemas.microsoft.com/office/drawing/2014/chart" uri="{C3380CC4-5D6E-409C-BE32-E72D297353CC}">
              <c16:uniqueId val="{00000001-41D8-49E2-8A79-3E6E3373D638}"/>
            </c:ext>
          </c:extLst>
        </c:ser>
        <c:ser>
          <c:idx val="0"/>
          <c:order val="1"/>
          <c:tx>
            <c:strRef>
              <c:f>Sheet1!$C$1</c:f>
              <c:strCache>
                <c:ptCount val="1"/>
                <c:pt idx="0">
                  <c:v>Argentina</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0.10010618184789198</c:v>
                </c:pt>
                <c:pt idx="1">
                  <c:v>8.2215740305958532E-2</c:v>
                </c:pt>
                <c:pt idx="2">
                  <c:v>8.8187581270356294E-2</c:v>
                </c:pt>
                <c:pt idx="3">
                  <c:v>8.5613916895461772E-2</c:v>
                </c:pt>
                <c:pt idx="4">
                  <c:v>7.9603101396200526E-2</c:v>
                </c:pt>
                <c:pt idx="5">
                  <c:v>9.6256419161973736E-2</c:v>
                </c:pt>
                <c:pt idx="6">
                  <c:v>9.7798165417284449E-2</c:v>
                </c:pt>
                <c:pt idx="7">
                  <c:v>9.7147273470256493E-2</c:v>
                </c:pt>
                <c:pt idx="8">
                  <c:v>9.6416444784671818E-2</c:v>
                </c:pt>
                <c:pt idx="9">
                  <c:v>9.5824662619290193E-2</c:v>
                </c:pt>
                <c:pt idx="10">
                  <c:v>9.5527074857627348E-2</c:v>
                </c:pt>
                <c:pt idx="11">
                  <c:v>9.5208829494067129E-2</c:v>
                </c:pt>
                <c:pt idx="12">
                  <c:v>9.5026337470994732E-2</c:v>
                </c:pt>
                <c:pt idx="13">
                  <c:v>9.5060897095034583E-2</c:v>
                </c:pt>
                <c:pt idx="14">
                  <c:v>9.5086195852414845E-2</c:v>
                </c:pt>
                <c:pt idx="15">
                  <c:v>9.5026072833096734E-2</c:v>
                </c:pt>
              </c:numCache>
            </c:numRef>
          </c:val>
          <c:extLst>
            <c:ext xmlns:c16="http://schemas.microsoft.com/office/drawing/2014/chart" uri="{C3380CC4-5D6E-409C-BE32-E72D297353CC}">
              <c16:uniqueId val="{00000000-41D8-49E2-8A79-3E6E3373D638}"/>
            </c:ext>
          </c:extLst>
        </c:ser>
        <c:ser>
          <c:idx val="9"/>
          <c:order val="2"/>
          <c:tx>
            <c:strRef>
              <c:f>Sheet1!$B$1</c:f>
              <c:strCache>
                <c:ptCount val="1"/>
                <c:pt idx="0">
                  <c:v>Brazil</c:v>
                </c:pt>
              </c:strCache>
            </c:strRef>
          </c:tx>
          <c:spPr>
            <a:solidFill>
              <a:schemeClr val="accent4">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0.7430660952495719</c:v>
                </c:pt>
                <c:pt idx="1">
                  <c:v>0.71419793391493469</c:v>
                </c:pt>
                <c:pt idx="2">
                  <c:v>0.69009380921125951</c:v>
                </c:pt>
                <c:pt idx="3">
                  <c:v>0.66350674849456659</c:v>
                </c:pt>
                <c:pt idx="4">
                  <c:v>0.69922077134355687</c:v>
                </c:pt>
                <c:pt idx="5">
                  <c:v>0.73417847130913694</c:v>
                </c:pt>
                <c:pt idx="6">
                  <c:v>0.73165984058952904</c:v>
                </c:pt>
                <c:pt idx="7">
                  <c:v>0.734415192904596</c:v>
                </c:pt>
                <c:pt idx="8">
                  <c:v>0.7370706160917182</c:v>
                </c:pt>
                <c:pt idx="9">
                  <c:v>0.73874809770012706</c:v>
                </c:pt>
                <c:pt idx="10">
                  <c:v>0.74049643564086221</c:v>
                </c:pt>
                <c:pt idx="11">
                  <c:v>0.74265240377688768</c:v>
                </c:pt>
                <c:pt idx="12">
                  <c:v>0.74452040948404419</c:v>
                </c:pt>
                <c:pt idx="13">
                  <c:v>0.74608496912180744</c:v>
                </c:pt>
                <c:pt idx="14">
                  <c:v>0.74707660123913977</c:v>
                </c:pt>
                <c:pt idx="15">
                  <c:v>0.74783124233571974</c:v>
                </c:pt>
              </c:numCache>
            </c:numRef>
          </c:val>
          <c:extLst>
            <c:ext xmlns:c16="http://schemas.microsoft.com/office/drawing/2014/chart" uri="{C3380CC4-5D6E-409C-BE32-E72D297353CC}">
              <c16:uniqueId val="{00000003-F000-4B89-8095-2ECFC76D903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a:scene3d>
              <a:camera prst="orthographicFront"/>
              <a:lightRig rig="threePt" dir="t"/>
            </a:scene3d>
            <a:sp3d>
              <a:bevelT/>
            </a:sp3d>
          </c:spPr>
          <c:invertIfNegative val="0"/>
          <c:dLbls>
            <c:numFmt formatCode="#,##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c:formatCode>
                <c:ptCount val="5"/>
                <c:pt idx="0">
                  <c:v>78.900000000000006</c:v>
                </c:pt>
                <c:pt idx="1">
                  <c:v>84.1</c:v>
                </c:pt>
                <c:pt idx="2">
                  <c:v>92.6</c:v>
                </c:pt>
                <c:pt idx="3">
                  <c:v>95</c:v>
                </c:pt>
                <c:pt idx="4">
                  <c:v>98</c:v>
                </c:pt>
              </c:numCache>
            </c:numRef>
          </c:val>
          <c:extLst>
            <c:ext xmlns:c16="http://schemas.microsoft.com/office/drawing/2014/chart" uri="{C3380CC4-5D6E-409C-BE32-E72D297353CC}">
              <c16:uniqueId val="{00000000-7DC4-4BC4-B7EB-962B63E82427}"/>
            </c:ext>
          </c:extLst>
        </c:ser>
        <c:dLbls>
          <c:showLegendKey val="0"/>
          <c:showVal val="0"/>
          <c:showCatName val="0"/>
          <c:showSerName val="0"/>
          <c:showPercent val="0"/>
          <c:showBubbleSize val="0"/>
        </c:dLbls>
        <c:gapWidth val="219"/>
        <c:overlap val="-27"/>
        <c:axId val="627789064"/>
        <c:axId val="627784472"/>
      </c:barChart>
      <c:catAx>
        <c:axId val="627789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27784472"/>
        <c:crosses val="autoZero"/>
        <c:auto val="1"/>
        <c:lblAlgn val="ctr"/>
        <c:lblOffset val="100"/>
        <c:noMultiLvlLbl val="0"/>
      </c:catAx>
      <c:valAx>
        <c:axId val="627784472"/>
        <c:scaling>
          <c:orientation val="minMax"/>
        </c:scaling>
        <c:delete val="1"/>
        <c:axPos val="l"/>
        <c:numFmt formatCode="0" sourceLinked="1"/>
        <c:majorTickMark val="none"/>
        <c:minorTickMark val="none"/>
        <c:tickLblPos val="nextTo"/>
        <c:crossAx val="627789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PET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dLbl>
              <c:idx val="0"/>
              <c:layout>
                <c:manualLayout>
                  <c:x val="-5.3302887003507209E-2"/>
                  <c:y val="-0.128366660768005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F7-4453-8E61-FC1CBEE44ADA}"/>
                </c:ext>
              </c:extLst>
            </c:dLbl>
            <c:dLbl>
              <c:idx val="1"/>
              <c:layout>
                <c:manualLayout>
                  <c:x val="-3.7886306726338949E-2"/>
                  <c:y val="-0.1528836408680684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F7-4453-8E61-FC1CBEE44ADA}"/>
                </c:ext>
              </c:extLst>
            </c:dLbl>
            <c:dLbl>
              <c:idx val="4"/>
              <c:layout>
                <c:manualLayout>
                  <c:x val="-3.7886306726338949E-2"/>
                  <c:y val="-0.1201943340679847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8F7-4453-8E61-FC1CBEE44ADA}"/>
                </c:ext>
              </c:extLst>
            </c:dLbl>
            <c:dLbl>
              <c:idx val="6"/>
              <c:layout>
                <c:manualLayout>
                  <c:x val="-3.9698301165687691E-3"/>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8F7-4453-8E61-FC1CBEE44ADA}"/>
                </c:ext>
              </c:extLst>
            </c:dLbl>
            <c:spPr>
              <a:noFill/>
              <a:ln>
                <a:noFill/>
              </a:ln>
              <a:effectLst/>
            </c:spPr>
            <c:txPr>
              <a:bodyPr rot="0" spcFirstLastPara="1" vertOverflow="ellipsis" vert="horz" wrap="square" anchor="ctr" anchorCtr="1"/>
              <a:lstStyle/>
              <a:p>
                <a:pPr>
                  <a:defRPr sz="1200" b="0" i="0" u="none" strike="noStrike" kern="1200" baseline="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989.55555555555566</c:v>
                </c:pt>
                <c:pt idx="1">
                  <c:v>855.4666666666667</c:v>
                </c:pt>
                <c:pt idx="2">
                  <c:v>814.22222222222217</c:v>
                </c:pt>
                <c:pt idx="3">
                  <c:v>761.73333333333335</c:v>
                </c:pt>
                <c:pt idx="4">
                  <c:v>1151.0222222222224</c:v>
                </c:pt>
                <c:pt idx="5">
                  <c:v>905.82222222222231</c:v>
                </c:pt>
                <c:pt idx="6">
                  <c:v>711.6444444444445</c:v>
                </c:pt>
              </c:numCache>
            </c:numRef>
          </c:val>
          <c:smooth val="0"/>
          <c:extLst>
            <c:ext xmlns:c16="http://schemas.microsoft.com/office/drawing/2014/chart" uri="{C3380CC4-5D6E-409C-BE32-E72D297353CC}">
              <c16:uniqueId val="{00000004-58F7-4453-8E61-FC1CBEE44ADA}"/>
            </c:ext>
          </c:extLst>
        </c:ser>
        <c:ser>
          <c:idx val="1"/>
          <c:order val="1"/>
          <c:tx>
            <c:strRef>
              <c:f>Sheet1!$C$1</c:f>
              <c:strCache>
                <c:ptCount val="1"/>
                <c:pt idx="0">
                  <c:v>PVC</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0"/>
              <c:layout>
                <c:manualLayout>
                  <c:x val="-5.4844545031224039E-2"/>
                  <c:y val="4.66433937677966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8F7-4453-8E61-FC1CBEE44ADA}"/>
                </c:ext>
              </c:extLst>
            </c:dLbl>
            <c:dLbl>
              <c:idx val="1"/>
              <c:layout>
                <c:manualLayout>
                  <c:x val="-4.096962278177263E-2"/>
                  <c:y val="7.116037386785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8F7-4453-8E61-FC1CBEE44ADA}"/>
                </c:ext>
              </c:extLst>
            </c:dLbl>
            <c:dLbl>
              <c:idx val="4"/>
              <c:layout>
                <c:manualLayout>
                  <c:x val="-3.7886306726338949E-2"/>
                  <c:y val="0.1201943340679846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8F7-4453-8E61-FC1CBEE44AD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Sheet1!$C$2:$C$8</c:f>
              <c:numCache>
                <c:formatCode>0</c:formatCode>
                <c:ptCount val="7"/>
                <c:pt idx="0">
                  <c:v>779.5333333333333</c:v>
                </c:pt>
                <c:pt idx="1">
                  <c:v>808.56</c:v>
                </c:pt>
                <c:pt idx="2">
                  <c:v>973.33333333333337</c:v>
                </c:pt>
                <c:pt idx="3">
                  <c:v>914</c:v>
                </c:pt>
                <c:pt idx="4">
                  <c:v>1044.7</c:v>
                </c:pt>
                <c:pt idx="5">
                  <c:v>993.26666666666665</c:v>
                </c:pt>
                <c:pt idx="6">
                  <c:v>1260.0999999999999</c:v>
                </c:pt>
              </c:numCache>
            </c:numRef>
          </c:val>
          <c:smooth val="0"/>
          <c:extLst>
            <c:ext xmlns:c16="http://schemas.microsoft.com/office/drawing/2014/chart" uri="{C3380CC4-5D6E-409C-BE32-E72D297353CC}">
              <c16:uniqueId val="{00000008-58F7-4453-8E61-FC1CBEE44ADA}"/>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3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118233267716532E-2"/>
          <c:y val="7.0190543067854855E-2"/>
          <c:w val="0.93690280511811019"/>
          <c:h val="0.62644830555369024"/>
        </c:manualLayout>
      </c:layout>
      <c:lineChart>
        <c:grouping val="stacked"/>
        <c:varyColors val="0"/>
        <c:ser>
          <c:idx val="0"/>
          <c:order val="0"/>
          <c:tx>
            <c:strRef>
              <c:f>Sheet1!$B$1</c:f>
              <c:strCache>
                <c:ptCount val="1"/>
                <c:pt idx="0">
                  <c:v>Liquid Epoxy Resin Ex-Mumbai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Sheet1!$B$2:$B$21</c:f>
              <c:numCache>
                <c:formatCode>General</c:formatCode>
                <c:ptCount val="20"/>
                <c:pt idx="0">
                  <c:v>4807</c:v>
                </c:pt>
                <c:pt idx="1">
                  <c:v>4898</c:v>
                </c:pt>
                <c:pt idx="2">
                  <c:v>4429</c:v>
                </c:pt>
                <c:pt idx="3">
                  <c:v>4103</c:v>
                </c:pt>
                <c:pt idx="4">
                  <c:v>4021</c:v>
                </c:pt>
                <c:pt idx="5">
                  <c:v>3839</c:v>
                </c:pt>
                <c:pt idx="6">
                  <c:v>3482</c:v>
                </c:pt>
                <c:pt idx="7">
                  <c:v>3463</c:v>
                </c:pt>
                <c:pt idx="8">
                  <c:v>3430</c:v>
                </c:pt>
                <c:pt idx="9">
                  <c:v>3476</c:v>
                </c:pt>
                <c:pt idx="10">
                  <c:v>3599</c:v>
                </c:pt>
                <c:pt idx="11">
                  <c:v>3808</c:v>
                </c:pt>
                <c:pt idx="12">
                  <c:v>3981</c:v>
                </c:pt>
                <c:pt idx="13">
                  <c:v>4232</c:v>
                </c:pt>
                <c:pt idx="14">
                  <c:v>4395</c:v>
                </c:pt>
                <c:pt idx="15">
                  <c:v>4560</c:v>
                </c:pt>
                <c:pt idx="16">
                  <c:v>4622</c:v>
                </c:pt>
                <c:pt idx="17">
                  <c:v>4971</c:v>
                </c:pt>
                <c:pt idx="18">
                  <c:v>5213</c:v>
                </c:pt>
                <c:pt idx="19">
                  <c:v>5401</c:v>
                </c:pt>
              </c:numCache>
            </c:numRef>
          </c:val>
          <c:smooth val="0"/>
          <c:extLst>
            <c:ext xmlns:c16="http://schemas.microsoft.com/office/drawing/2014/chart" uri="{C3380CC4-5D6E-409C-BE32-E72D297353CC}">
              <c16:uniqueId val="{00000000-6A28-44CC-BA21-889C69CAF017}"/>
            </c:ext>
          </c:extLst>
        </c:ser>
        <c:ser>
          <c:idx val="1"/>
          <c:order val="1"/>
          <c:tx>
            <c:strRef>
              <c:f>Sheet1!$C$1</c:f>
              <c:strCache>
                <c:ptCount val="1"/>
                <c:pt idx="0">
                  <c:v>Solid Epoxy Resin Ex-Mumbai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Sheet1!$C$2:$C$21</c:f>
              <c:numCache>
                <c:formatCode>General</c:formatCode>
                <c:ptCount val="20"/>
                <c:pt idx="0">
                  <c:v>1868</c:v>
                </c:pt>
                <c:pt idx="1">
                  <c:v>1968</c:v>
                </c:pt>
                <c:pt idx="2">
                  <c:v>1618</c:v>
                </c:pt>
                <c:pt idx="3">
                  <c:v>1512</c:v>
                </c:pt>
                <c:pt idx="4">
                  <c:v>1462</c:v>
                </c:pt>
                <c:pt idx="5">
                  <c:v>1428</c:v>
                </c:pt>
                <c:pt idx="6">
                  <c:v>1420</c:v>
                </c:pt>
                <c:pt idx="7">
                  <c:v>1392</c:v>
                </c:pt>
                <c:pt idx="8">
                  <c:v>1322</c:v>
                </c:pt>
                <c:pt idx="9">
                  <c:v>1470</c:v>
                </c:pt>
                <c:pt idx="10">
                  <c:v>1584</c:v>
                </c:pt>
                <c:pt idx="11">
                  <c:v>1634</c:v>
                </c:pt>
                <c:pt idx="12">
                  <c:v>1732</c:v>
                </c:pt>
                <c:pt idx="13">
                  <c:v>1788</c:v>
                </c:pt>
                <c:pt idx="14">
                  <c:v>1807</c:v>
                </c:pt>
                <c:pt idx="15">
                  <c:v>1820</c:v>
                </c:pt>
                <c:pt idx="16">
                  <c:v>1897</c:v>
                </c:pt>
                <c:pt idx="17">
                  <c:v>2124</c:v>
                </c:pt>
                <c:pt idx="18">
                  <c:v>2402</c:v>
                </c:pt>
                <c:pt idx="19">
                  <c:v>2575</c:v>
                </c:pt>
              </c:numCache>
            </c:numRef>
          </c:val>
          <c:smooth val="0"/>
          <c:extLst>
            <c:ext xmlns:c16="http://schemas.microsoft.com/office/drawing/2014/chart" uri="{C3380CC4-5D6E-409C-BE32-E72D297353CC}">
              <c16:uniqueId val="{00000001-6A28-44CC-BA21-889C69CAF017}"/>
            </c:ext>
          </c:extLst>
        </c:ser>
        <c:ser>
          <c:idx val="2"/>
          <c:order val="2"/>
          <c:tx>
            <c:strRef>
              <c:f>Sheet1!$D$1</c:f>
              <c:strCache>
                <c:ptCount val="1"/>
                <c:pt idx="0">
                  <c:v>Solvent Epoxy Resin Ex-Mumbai</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mmm\-yy</c:formatCode>
                <c:ptCount val="20"/>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pt idx="18">
                  <c:v>44378</c:v>
                </c:pt>
                <c:pt idx="19">
                  <c:v>44409</c:v>
                </c:pt>
              </c:numCache>
            </c:numRef>
          </c:cat>
          <c:val>
            <c:numRef>
              <c:f>Sheet1!$D$2:$D$21</c:f>
              <c:numCache>
                <c:formatCode>General</c:formatCode>
                <c:ptCount val="20"/>
                <c:pt idx="0">
                  <c:v>2919</c:v>
                </c:pt>
                <c:pt idx="1">
                  <c:v>2960</c:v>
                </c:pt>
                <c:pt idx="2">
                  <c:v>2569</c:v>
                </c:pt>
                <c:pt idx="3">
                  <c:v>2284</c:v>
                </c:pt>
                <c:pt idx="4">
                  <c:v>2189</c:v>
                </c:pt>
                <c:pt idx="5">
                  <c:v>2114</c:v>
                </c:pt>
                <c:pt idx="6">
                  <c:v>2029</c:v>
                </c:pt>
                <c:pt idx="7">
                  <c:v>1726</c:v>
                </c:pt>
                <c:pt idx="8">
                  <c:v>1613</c:v>
                </c:pt>
                <c:pt idx="9">
                  <c:v>1609</c:v>
                </c:pt>
                <c:pt idx="10">
                  <c:v>1731</c:v>
                </c:pt>
                <c:pt idx="11">
                  <c:v>1952</c:v>
                </c:pt>
                <c:pt idx="12">
                  <c:v>2168</c:v>
                </c:pt>
                <c:pt idx="13">
                  <c:v>2328</c:v>
                </c:pt>
                <c:pt idx="14">
                  <c:v>2492</c:v>
                </c:pt>
                <c:pt idx="15">
                  <c:v>2703</c:v>
                </c:pt>
                <c:pt idx="16">
                  <c:v>2728</c:v>
                </c:pt>
                <c:pt idx="17">
                  <c:v>3087</c:v>
                </c:pt>
                <c:pt idx="18">
                  <c:v>3354</c:v>
                </c:pt>
                <c:pt idx="19">
                  <c:v>3531</c:v>
                </c:pt>
              </c:numCache>
            </c:numRef>
          </c:val>
          <c:smooth val="0"/>
          <c:extLst>
            <c:ext xmlns:c16="http://schemas.microsoft.com/office/drawing/2014/chart" uri="{C3380CC4-5D6E-409C-BE32-E72D297353CC}">
              <c16:uniqueId val="{00000002-6A28-44CC-BA21-889C69CAF017}"/>
            </c:ext>
          </c:extLst>
        </c:ser>
        <c:dLbls>
          <c:dLblPos val="t"/>
          <c:showLegendKey val="0"/>
          <c:showVal val="1"/>
          <c:showCatName val="0"/>
          <c:showSerName val="0"/>
          <c:showPercent val="0"/>
          <c:showBubbleSize val="0"/>
        </c:dLbls>
        <c:marker val="1"/>
        <c:smooth val="0"/>
        <c:axId val="567335776"/>
        <c:axId val="339206304"/>
      </c:lineChart>
      <c:dateAx>
        <c:axId val="567335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Offset val="100"/>
        <c:baseTimeUnit val="months"/>
      </c:date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4.6793695378569901E-2"/>
          <c:w val="0.96562499999999996"/>
          <c:h val="0.74196900132612842"/>
        </c:manualLayout>
      </c:layout>
      <c:lineChart>
        <c:grouping val="stacked"/>
        <c:varyColors val="0"/>
        <c:ser>
          <c:idx val="1"/>
          <c:order val="1"/>
          <c:tx>
            <c:strRef>
              <c:f>Sheet1!$B$1</c:f>
              <c:strCache>
                <c:ptCount val="1"/>
                <c:pt idx="0">
                  <c:v>Liquid Epoxy Resin Ex-Mumbai</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Sheet1!$B$2:$B$10</c:f>
              <c:numCache>
                <c:formatCode>General</c:formatCode>
                <c:ptCount val="9"/>
                <c:pt idx="0">
                  <c:v>3650</c:v>
                </c:pt>
                <c:pt idx="1">
                  <c:v>3590</c:v>
                </c:pt>
                <c:pt idx="2">
                  <c:v>2810</c:v>
                </c:pt>
                <c:pt idx="3">
                  <c:v>2470</c:v>
                </c:pt>
                <c:pt idx="4">
                  <c:v>2860</c:v>
                </c:pt>
                <c:pt idx="5">
                  <c:v>3020</c:v>
                </c:pt>
                <c:pt idx="6">
                  <c:v>2450</c:v>
                </c:pt>
                <c:pt idx="7">
                  <c:v>1970</c:v>
                </c:pt>
                <c:pt idx="8">
                  <c:v>3850</c:v>
                </c:pt>
              </c:numCache>
            </c:numRef>
          </c:val>
          <c:smooth val="0"/>
          <c:extLst>
            <c:ext xmlns:c16="http://schemas.microsoft.com/office/drawing/2014/chart" uri="{C3380CC4-5D6E-409C-BE32-E72D297353CC}">
              <c16:uniqueId val="{00000000-083B-4201-8C56-8CFB30D15745}"/>
            </c:ext>
          </c:extLst>
        </c:ser>
        <c:ser>
          <c:idx val="2"/>
          <c:order val="2"/>
          <c:tx>
            <c:strRef>
              <c:f>Sheet1!$C$1</c:f>
              <c:strCache>
                <c:ptCount val="1"/>
                <c:pt idx="0">
                  <c:v>Solid Epoxy Resin Ex-Mumbai</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Sheet1!$C$2:$C$10</c:f>
              <c:numCache>
                <c:formatCode>General</c:formatCode>
                <c:ptCount val="9"/>
                <c:pt idx="0">
                  <c:v>3060</c:v>
                </c:pt>
                <c:pt idx="1">
                  <c:v>3020</c:v>
                </c:pt>
                <c:pt idx="2">
                  <c:v>2270</c:v>
                </c:pt>
                <c:pt idx="3">
                  <c:v>1960</c:v>
                </c:pt>
                <c:pt idx="4">
                  <c:v>2320</c:v>
                </c:pt>
                <c:pt idx="5">
                  <c:v>2510</c:v>
                </c:pt>
                <c:pt idx="6">
                  <c:v>2030</c:v>
                </c:pt>
                <c:pt idx="7">
                  <c:v>1470</c:v>
                </c:pt>
                <c:pt idx="8">
                  <c:v>1560</c:v>
                </c:pt>
              </c:numCache>
            </c:numRef>
          </c:val>
          <c:smooth val="0"/>
          <c:extLst>
            <c:ext xmlns:c16="http://schemas.microsoft.com/office/drawing/2014/chart" uri="{C3380CC4-5D6E-409C-BE32-E72D297353CC}">
              <c16:uniqueId val="{00000001-083B-4201-8C56-8CFB30D15745}"/>
            </c:ext>
          </c:extLst>
        </c:ser>
        <c:ser>
          <c:idx val="3"/>
          <c:order val="3"/>
          <c:tx>
            <c:strRef>
              <c:f>Sheet1!$D$1</c:f>
              <c:strCache>
                <c:ptCount val="1"/>
                <c:pt idx="0">
                  <c:v>Solvent Cut Epoxy Resin Ex-Mumbai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Sheet1!$D$2:$D$10</c:f>
              <c:numCache>
                <c:formatCode>General</c:formatCode>
                <c:ptCount val="9"/>
                <c:pt idx="0">
                  <c:v>3650</c:v>
                </c:pt>
                <c:pt idx="1">
                  <c:v>3590</c:v>
                </c:pt>
                <c:pt idx="2">
                  <c:v>2810</c:v>
                </c:pt>
                <c:pt idx="3">
                  <c:v>2470</c:v>
                </c:pt>
                <c:pt idx="4">
                  <c:v>2860</c:v>
                </c:pt>
                <c:pt idx="5">
                  <c:v>3020</c:v>
                </c:pt>
                <c:pt idx="6">
                  <c:v>2530</c:v>
                </c:pt>
                <c:pt idx="7">
                  <c:v>2000</c:v>
                </c:pt>
                <c:pt idx="8">
                  <c:v>2040</c:v>
                </c:pt>
              </c:numCache>
            </c:numRef>
          </c:val>
          <c:smooth val="0"/>
          <c:extLst>
            <c:ext xmlns:c16="http://schemas.microsoft.com/office/drawing/2014/chart" uri="{C3380CC4-5D6E-409C-BE32-E72D297353CC}">
              <c16:uniqueId val="{00000002-083B-4201-8C56-8CFB30D15745}"/>
            </c:ext>
          </c:extLst>
        </c:ser>
        <c:dLbls>
          <c:dLblPos val="t"/>
          <c:showLegendKey val="0"/>
          <c:showVal val="1"/>
          <c:showCatName val="0"/>
          <c:showSerName val="0"/>
          <c:showPercent val="0"/>
          <c:showBubbleSize val="0"/>
        </c:dLbls>
        <c:marker val="1"/>
        <c:smooth val="0"/>
        <c:axId val="567335776"/>
        <c:axId val="339206304"/>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Yearly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Sheet1!$A$2:$A$10</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extLst>
                      <c:ext uri="{02D57815-91ED-43cb-92C2-25804820EDAC}">
                        <c15:formulaRef>
                          <c15:sqref>Sheet1!$A$2:$A$10</c15:sqref>
                        </c15:formulaRef>
                      </c:ext>
                    </c:extLst>
                    <c:numCache>
                      <c:formatCode>General</c:formatCode>
                      <c:ptCount val="9"/>
                      <c:pt idx="0">
                        <c:v>2013</c:v>
                      </c:pt>
                      <c:pt idx="1">
                        <c:v>2014</c:v>
                      </c:pt>
                      <c:pt idx="2">
                        <c:v>2015</c:v>
                      </c:pt>
                      <c:pt idx="3">
                        <c:v>2016</c:v>
                      </c:pt>
                      <c:pt idx="4">
                        <c:v>2017</c:v>
                      </c:pt>
                      <c:pt idx="5">
                        <c:v>2018</c:v>
                      </c:pt>
                      <c:pt idx="6">
                        <c:v>2019</c:v>
                      </c:pt>
                      <c:pt idx="7">
                        <c:v>2020</c:v>
                      </c:pt>
                      <c:pt idx="8">
                        <c:v>2021</c:v>
                      </c:pt>
                    </c:numCache>
                  </c:numRef>
                </c:val>
                <c:smooth val="0"/>
                <c:extLst>
                  <c:ext xmlns:c16="http://schemas.microsoft.com/office/drawing/2014/chart" uri="{C3380CC4-5D6E-409C-BE32-E72D297353CC}">
                    <c16:uniqueId val="{00000003-083B-4201-8C56-8CFB30D15745}"/>
                  </c:ext>
                </c:extLst>
              </c15:ser>
            </c15:filteredLineSeries>
          </c:ext>
        </c:extLst>
      </c:lineChart>
      <c:catAx>
        <c:axId val="56733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Algn val="ctr"/>
        <c:lblOffset val="100"/>
        <c:noMultiLvlLbl val="1"/>
      </c:catAx>
      <c:valAx>
        <c:axId val="339206304"/>
        <c:scaling>
          <c:orientation val="minMax"/>
        </c:scaling>
        <c:delete val="1"/>
        <c:axPos val="l"/>
        <c:numFmt formatCode="General"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49793297771733"/>
          <c:y val="0"/>
          <c:w val="0.79939629460648565"/>
          <c:h val="0.65852586244640188"/>
        </c:manualLayout>
      </c:layout>
      <c:barChart>
        <c:barDir val="col"/>
        <c:grouping val="stacked"/>
        <c:varyColors val="0"/>
        <c:ser>
          <c:idx val="6"/>
          <c:order val="0"/>
          <c:tx>
            <c:strRef>
              <c:f>Sheet1!$C$1</c:f>
              <c:strCache>
                <c:ptCount val="1"/>
                <c:pt idx="0">
                  <c:v>Specialized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5.8999999999999997E-2</c:v>
                </c:pt>
                <c:pt idx="1">
                  <c:v>5.8700000000000002E-2</c:v>
                </c:pt>
                <c:pt idx="2">
                  <c:v>5.79E-2</c:v>
                </c:pt>
                <c:pt idx="3">
                  <c:v>5.5899999999999998E-2</c:v>
                </c:pt>
                <c:pt idx="4">
                  <c:v>5.57E-2</c:v>
                </c:pt>
                <c:pt idx="5">
                  <c:v>5.4600000000000003E-2</c:v>
                </c:pt>
                <c:pt idx="6">
                  <c:v>5.3999999999999999E-2</c:v>
                </c:pt>
                <c:pt idx="7">
                  <c:v>5.3199999999999997E-2</c:v>
                </c:pt>
                <c:pt idx="8">
                  <c:v>5.2499999999999998E-2</c:v>
                </c:pt>
                <c:pt idx="9">
                  <c:v>5.1700000000000003E-2</c:v>
                </c:pt>
                <c:pt idx="10">
                  <c:v>5.0900000000000001E-2</c:v>
                </c:pt>
                <c:pt idx="11">
                  <c:v>5.0200000000000002E-2</c:v>
                </c:pt>
                <c:pt idx="12">
                  <c:v>4.9399999999999999E-2</c:v>
                </c:pt>
                <c:pt idx="13">
                  <c:v>4.87E-2</c:v>
                </c:pt>
                <c:pt idx="14">
                  <c:v>4.8000000000000001E-2</c:v>
                </c:pt>
                <c:pt idx="15">
                  <c:v>4.7300000000000002E-2</c:v>
                </c:pt>
              </c:numCache>
            </c:numRef>
          </c:val>
          <c:extLst>
            <c:ext xmlns:c16="http://schemas.microsoft.com/office/drawing/2014/chart" uri="{C3380CC4-5D6E-409C-BE32-E72D297353CC}">
              <c16:uniqueId val="{00000007-104C-45CB-9C30-7F91ABE97691}"/>
            </c:ext>
          </c:extLst>
        </c:ser>
        <c:ser>
          <c:idx val="5"/>
          <c:order val="1"/>
          <c:tx>
            <c:strRef>
              <c:f>Sheet1!$B$1</c:f>
              <c:strCache>
                <c:ptCount val="1"/>
                <c:pt idx="0">
                  <c:v>Standard</c:v>
                </c:pt>
              </c:strCache>
            </c:strRef>
          </c:tx>
          <c:spPr>
            <a:solidFill>
              <a:schemeClr val="accent6"/>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0.94099999999999995</c:v>
                </c:pt>
                <c:pt idx="1">
                  <c:v>0.94130000000000003</c:v>
                </c:pt>
                <c:pt idx="2">
                  <c:v>0.94210000000000005</c:v>
                </c:pt>
                <c:pt idx="3">
                  <c:v>0.94410000000000005</c:v>
                </c:pt>
                <c:pt idx="4">
                  <c:v>0.94430000000000003</c:v>
                </c:pt>
                <c:pt idx="5">
                  <c:v>0.94540000000000002</c:v>
                </c:pt>
                <c:pt idx="6">
                  <c:v>0.94599999999999995</c:v>
                </c:pt>
                <c:pt idx="7">
                  <c:v>0.94679999999999997</c:v>
                </c:pt>
                <c:pt idx="8">
                  <c:v>0.94750000000000001</c:v>
                </c:pt>
                <c:pt idx="9">
                  <c:v>0.94830000000000003</c:v>
                </c:pt>
                <c:pt idx="10">
                  <c:v>0.94910000000000005</c:v>
                </c:pt>
                <c:pt idx="11">
                  <c:v>0.94979999999999998</c:v>
                </c:pt>
                <c:pt idx="12">
                  <c:v>0.9506</c:v>
                </c:pt>
                <c:pt idx="13">
                  <c:v>0.95130000000000003</c:v>
                </c:pt>
                <c:pt idx="14">
                  <c:v>0.95199999999999996</c:v>
                </c:pt>
                <c:pt idx="15">
                  <c:v>0.95269999999999999</c:v>
                </c:pt>
              </c:numCache>
            </c:numRef>
          </c:val>
          <c:extLst>
            <c:ext xmlns:c16="http://schemas.microsoft.com/office/drawing/2014/chart" uri="{C3380CC4-5D6E-409C-BE32-E72D297353CC}">
              <c16:uniqueId val="{00000006-104C-45CB-9C30-7F91ABE97691}"/>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49832139840484"/>
          <c:y val="0"/>
          <c:w val="0.81639588677915731"/>
          <c:h val="0.72379695231640373"/>
        </c:manualLayout>
      </c:layout>
      <c:barChart>
        <c:barDir val="col"/>
        <c:grouping val="stacked"/>
        <c:varyColors val="0"/>
        <c:ser>
          <c:idx val="2"/>
          <c:order val="0"/>
          <c:tx>
            <c:strRef>
              <c:f>Sheet1!$C$1</c:f>
              <c:strCache>
                <c:ptCount val="1"/>
                <c:pt idx="0">
                  <c:v>Semi-Solid</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8.72E-2</c:v>
                </c:pt>
                <c:pt idx="1">
                  <c:v>8.6300000000000002E-2</c:v>
                </c:pt>
                <c:pt idx="2">
                  <c:v>8.3900000000000002E-2</c:v>
                </c:pt>
                <c:pt idx="3">
                  <c:v>8.3900000000000002E-2</c:v>
                </c:pt>
                <c:pt idx="4">
                  <c:v>8.2600000000000007E-2</c:v>
                </c:pt>
                <c:pt idx="5">
                  <c:v>8.3900000000000002E-2</c:v>
                </c:pt>
                <c:pt idx="6">
                  <c:v>8.1299999999999997E-2</c:v>
                </c:pt>
                <c:pt idx="7">
                  <c:v>8.09E-2</c:v>
                </c:pt>
                <c:pt idx="8">
                  <c:v>8.0699999999999994E-2</c:v>
                </c:pt>
                <c:pt idx="9">
                  <c:v>8.0600000000000005E-2</c:v>
                </c:pt>
                <c:pt idx="10">
                  <c:v>0.08</c:v>
                </c:pt>
                <c:pt idx="11">
                  <c:v>7.9299999999999995E-2</c:v>
                </c:pt>
                <c:pt idx="12">
                  <c:v>7.8700000000000006E-2</c:v>
                </c:pt>
                <c:pt idx="13">
                  <c:v>7.8E-2</c:v>
                </c:pt>
                <c:pt idx="14">
                  <c:v>7.7299999999999994E-2</c:v>
                </c:pt>
                <c:pt idx="15">
                  <c:v>7.6600000000000001E-2</c:v>
                </c:pt>
              </c:numCache>
            </c:numRef>
          </c:val>
          <c:extLst>
            <c:ext xmlns:c16="http://schemas.microsoft.com/office/drawing/2014/chart" uri="{C3380CC4-5D6E-409C-BE32-E72D297353CC}">
              <c16:uniqueId val="{00000001-C3A0-41DF-823C-D7A6413EA8CE}"/>
            </c:ext>
          </c:extLst>
        </c:ser>
        <c:ser>
          <c:idx val="1"/>
          <c:order val="1"/>
          <c:tx>
            <c:strRef>
              <c:f>Sheet1!$D$1</c:f>
              <c:strCache>
                <c:ptCount val="1"/>
                <c:pt idx="0">
                  <c:v>Solid</c:v>
                </c:pt>
              </c:strCache>
            </c:strRef>
          </c:tx>
          <c:spPr>
            <a:solidFill>
              <a:schemeClr val="accent2"/>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0.38890000000000002</c:v>
                </c:pt>
                <c:pt idx="1">
                  <c:v>0.38640000000000002</c:v>
                </c:pt>
                <c:pt idx="2">
                  <c:v>0.39050000000000001</c:v>
                </c:pt>
                <c:pt idx="3">
                  <c:v>0.3846</c:v>
                </c:pt>
                <c:pt idx="4">
                  <c:v>0.3896</c:v>
                </c:pt>
                <c:pt idx="5">
                  <c:v>0.3866</c:v>
                </c:pt>
                <c:pt idx="6">
                  <c:v>0.38700000000000001</c:v>
                </c:pt>
                <c:pt idx="7">
                  <c:v>0.38729999999999998</c:v>
                </c:pt>
                <c:pt idx="8">
                  <c:v>0.38700000000000001</c:v>
                </c:pt>
                <c:pt idx="9">
                  <c:v>0.38669999999999999</c:v>
                </c:pt>
                <c:pt idx="10">
                  <c:v>0.38690000000000002</c:v>
                </c:pt>
                <c:pt idx="11">
                  <c:v>0.38719999999999999</c:v>
                </c:pt>
                <c:pt idx="12">
                  <c:v>0.38740000000000002</c:v>
                </c:pt>
                <c:pt idx="13">
                  <c:v>0.38750000000000001</c:v>
                </c:pt>
                <c:pt idx="14">
                  <c:v>0.38779999999999998</c:v>
                </c:pt>
                <c:pt idx="15">
                  <c:v>0.38790000000000002</c:v>
                </c:pt>
              </c:numCache>
            </c:numRef>
          </c:val>
          <c:extLst>
            <c:ext xmlns:c16="http://schemas.microsoft.com/office/drawing/2014/chart" uri="{C3380CC4-5D6E-409C-BE32-E72D297353CC}">
              <c16:uniqueId val="{00000002-C3A0-41DF-823C-D7A6413EA8CE}"/>
            </c:ext>
          </c:extLst>
        </c:ser>
        <c:ser>
          <c:idx val="3"/>
          <c:order val="2"/>
          <c:tx>
            <c:strRef>
              <c:f>Sheet1!$B$1</c:f>
              <c:strCache>
                <c:ptCount val="1"/>
                <c:pt idx="0">
                  <c:v>Liquid</c:v>
                </c:pt>
              </c:strCache>
            </c:strRef>
          </c:tx>
          <c:spPr>
            <a:solidFill>
              <a:schemeClr val="accent4"/>
            </a:solidFill>
            <a:ln>
              <a:noFill/>
            </a:ln>
            <a:effectLst/>
          </c:spPr>
          <c:invertIfNegative val="0"/>
          <c:cat>
            <c:strRef>
              <c:f>Sheet1!$A$2:$A$17</c:f>
              <c:strCache>
                <c:ptCount val="16"/>
                <c:pt idx="0">
                  <c:v>2015</c:v>
                </c:pt>
                <c:pt idx="1">
                  <c:v>2016</c:v>
                </c:pt>
                <c:pt idx="2">
                  <c:v>2017</c:v>
                </c:pt>
                <c:pt idx="3">
                  <c:v>2018</c:v>
                </c:pt>
                <c:pt idx="4">
                  <c:v>2019</c:v>
                </c:pt>
                <c:pt idx="5">
                  <c:v>2020</c:v>
                </c:pt>
                <c:pt idx="6">
                  <c:v>2021E</c:v>
                </c:pt>
                <c:pt idx="7">
                  <c:v>2022F</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0.52400000000000002</c:v>
                </c:pt>
                <c:pt idx="1">
                  <c:v>0.52729999999999999</c:v>
                </c:pt>
                <c:pt idx="2">
                  <c:v>0.52559999999999996</c:v>
                </c:pt>
                <c:pt idx="3">
                  <c:v>0.53149999999999997</c:v>
                </c:pt>
                <c:pt idx="4">
                  <c:v>0.52780000000000005</c:v>
                </c:pt>
                <c:pt idx="5">
                  <c:v>0.52949999999999997</c:v>
                </c:pt>
                <c:pt idx="6">
                  <c:v>0.53169999999999995</c:v>
                </c:pt>
                <c:pt idx="7">
                  <c:v>0.53169999999999995</c:v>
                </c:pt>
                <c:pt idx="8">
                  <c:v>0.5323</c:v>
                </c:pt>
                <c:pt idx="9">
                  <c:v>0.53269999999999995</c:v>
                </c:pt>
                <c:pt idx="10">
                  <c:v>0.53310000000000002</c:v>
                </c:pt>
                <c:pt idx="11">
                  <c:v>0.53349999999999997</c:v>
                </c:pt>
                <c:pt idx="12">
                  <c:v>0.53400000000000003</c:v>
                </c:pt>
                <c:pt idx="13">
                  <c:v>0.53449999999999998</c:v>
                </c:pt>
                <c:pt idx="14">
                  <c:v>0.53490000000000004</c:v>
                </c:pt>
                <c:pt idx="15">
                  <c:v>0.53549999999999998</c:v>
                </c:pt>
              </c:numCache>
            </c:numRef>
          </c:val>
          <c:extLst>
            <c:ext xmlns:c16="http://schemas.microsoft.com/office/drawing/2014/chart" uri="{C3380CC4-5D6E-409C-BE32-E72D297353CC}">
              <c16:uniqueId val="{00000000-C3A0-41DF-823C-D7A6413EA8CE}"/>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0"/>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38547055850448"/>
          <c:y val="0"/>
          <c:w val="0.77750875702569855"/>
          <c:h val="0.70645868943528622"/>
        </c:manualLayout>
      </c:layout>
      <c:barChart>
        <c:barDir val="col"/>
        <c:grouping val="stacked"/>
        <c:varyColors val="0"/>
        <c:ser>
          <c:idx val="6"/>
          <c:order val="0"/>
          <c:tx>
            <c:strRef>
              <c:f>Sheet1!$C$1</c:f>
              <c:strCache>
                <c:ptCount val="1"/>
                <c:pt idx="0">
                  <c:v>Indirect</c:v>
                </c:pt>
              </c:strCache>
            </c:strRef>
          </c:tx>
          <c:spPr>
            <a:solidFill>
              <a:schemeClr val="accent1">
                <a:lumMod val="60000"/>
              </a:schemeClr>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0.00%</c:formatCode>
                <c:ptCount val="6"/>
                <c:pt idx="0">
                  <c:v>0.46179999999999999</c:v>
                </c:pt>
                <c:pt idx="1">
                  <c:v>0.46139999999999998</c:v>
                </c:pt>
                <c:pt idx="2">
                  <c:v>0.4536</c:v>
                </c:pt>
                <c:pt idx="3">
                  <c:v>0.44979999999999998</c:v>
                </c:pt>
                <c:pt idx="4">
                  <c:v>0.4496</c:v>
                </c:pt>
                <c:pt idx="5">
                  <c:v>0.43790000000000001</c:v>
                </c:pt>
              </c:numCache>
            </c:numRef>
          </c:val>
          <c:extLst>
            <c:ext xmlns:c16="http://schemas.microsoft.com/office/drawing/2014/chart" uri="{C3380CC4-5D6E-409C-BE32-E72D297353CC}">
              <c16:uniqueId val="{00000000-AD35-4B54-A9C7-C3794136F1E9}"/>
            </c:ext>
          </c:extLst>
        </c:ser>
        <c:ser>
          <c:idx val="5"/>
          <c:order val="1"/>
          <c:tx>
            <c:strRef>
              <c:f>Sheet1!$B$1</c:f>
              <c:strCache>
                <c:ptCount val="1"/>
                <c:pt idx="0">
                  <c:v>Direct Company Sale</c:v>
                </c:pt>
              </c:strCache>
            </c:strRef>
          </c:tx>
          <c:spPr>
            <a:solidFill>
              <a:schemeClr val="accent6"/>
            </a:solidFill>
            <a:ln>
              <a:noFill/>
            </a:ln>
            <a:effectLst/>
          </c:spPr>
          <c:invertIfNegative val="0"/>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0.00%</c:formatCode>
                <c:ptCount val="6"/>
                <c:pt idx="0">
                  <c:v>0.53820000000000001</c:v>
                </c:pt>
                <c:pt idx="1">
                  <c:v>0.53859999999999997</c:v>
                </c:pt>
                <c:pt idx="2">
                  <c:v>0.5464</c:v>
                </c:pt>
                <c:pt idx="3">
                  <c:v>0.55020000000000002</c:v>
                </c:pt>
                <c:pt idx="4">
                  <c:v>0.5504</c:v>
                </c:pt>
                <c:pt idx="5">
                  <c:v>0.56210000000000004</c:v>
                </c:pt>
              </c:numCache>
            </c:numRef>
          </c:val>
          <c:extLst>
            <c:ext xmlns:c16="http://schemas.microsoft.com/office/drawing/2014/chart" uri="{C3380CC4-5D6E-409C-BE32-E72D297353CC}">
              <c16:uniqueId val="{00000001-AD35-4B54-A9C7-C3794136F1E9}"/>
            </c:ext>
          </c:extLst>
        </c:ser>
        <c:dLbls>
          <c:showLegendKey val="0"/>
          <c:showVal val="0"/>
          <c:showCatName val="0"/>
          <c:showSerName val="0"/>
          <c:showPercent val="0"/>
          <c:showBubbleSize val="0"/>
        </c:dLbls>
        <c:gapWidth val="150"/>
        <c:overlap val="100"/>
        <c:axId val="1594474496"/>
        <c:axId val="1703745200"/>
      </c:barChart>
      <c:catAx>
        <c:axId val="15944744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703745200"/>
        <c:crosses val="autoZero"/>
        <c:auto val="1"/>
        <c:lblAlgn val="ctr"/>
        <c:lblOffset val="100"/>
        <c:noMultiLvlLbl val="0"/>
      </c:catAx>
      <c:valAx>
        <c:axId val="1703745200"/>
        <c:scaling>
          <c:orientation val="minMax"/>
        </c:scaling>
        <c:delete val="1"/>
        <c:axPos val="l"/>
        <c:numFmt formatCode="0.00%" sourceLinked="1"/>
        <c:majorTickMark val="none"/>
        <c:minorTickMark val="none"/>
        <c:tickLblPos val="nextTo"/>
        <c:crossAx val="1594474496"/>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4.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6.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0.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6" dt="2021-09-10T15:26:55.982" idx="1">
    <p:pos x="5714" y="716"/>
    <p:text>not update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1-09-10T16:36:25.263" idx="2">
    <p:pos x="5653" y="466"/>
    <p:text>not update</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6" dt="2021-09-10T17:09:31.301" idx="3">
    <p:pos x="5714" y="716"/>
    <p:text>not update</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6" dt="2021-09-13T10:36:48.256" idx="4">
    <p:pos x="5714" y="716"/>
    <p:text>not update</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6" dt="2021-09-13T10:55:48.372" idx="5">
    <p:pos x="5549" y="626"/>
    <p:text>not update</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9A92-C73E-4791-9A31-33D7F04A9631}" type="doc">
      <dgm:prSet loTypeId="urn:microsoft.com/office/officeart/2005/8/layout/arrow2" loCatId="process" qsTypeId="urn:microsoft.com/office/officeart/2005/8/quickstyle/simple1" qsCatId="simple" csTypeId="urn:microsoft.com/office/officeart/2005/8/colors/accent6_1" csCatId="accent6" phldr="1"/>
      <dgm:spPr/>
    </dgm:pt>
    <dgm:pt modelId="{0F392E80-4DA1-42D8-A82D-970AF4C13A01}">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Market is highly oligopolistic in nature with presence of few large dominant players</a:t>
          </a:r>
        </a:p>
      </dgm:t>
    </dgm:pt>
    <dgm:pt modelId="{6D6090A7-21D7-40FB-929A-FAD486C00CAD}" type="parTrans" cxnId="{7E43A386-2DDE-4FA7-B831-DB0B6598AF29}">
      <dgm:prSet/>
      <dgm:spPr/>
      <dgm:t>
        <a:bodyPr/>
        <a:lstStyle/>
        <a:p>
          <a:endParaRPr lang="en-IN" sz="1000"/>
        </a:p>
      </dgm:t>
    </dgm:pt>
    <dgm:pt modelId="{FEF9FAEF-A458-47CC-B263-BE65B7D63867}" type="sibTrans" cxnId="{7E43A386-2DDE-4FA7-B831-DB0B6598AF29}">
      <dgm:prSet/>
      <dgm:spPr/>
      <dgm:t>
        <a:bodyPr/>
        <a:lstStyle/>
        <a:p>
          <a:endParaRPr lang="en-IN" sz="1000"/>
        </a:p>
      </dgm:t>
    </dgm:pt>
    <dgm:pt modelId="{1EB5DB96-A849-41D8-9163-57DA701A9E4B}">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Reduction in GST rate helps them to pass on the cost benefits to end users</a:t>
          </a:r>
        </a:p>
      </dgm:t>
    </dgm:pt>
    <dgm:pt modelId="{B00579BE-9B41-4DBA-945C-679DE07A8A8D}" type="parTrans" cxnId="{5197E378-8A4A-4493-BD94-5000E682C058}">
      <dgm:prSet/>
      <dgm:spPr/>
      <dgm:t>
        <a:bodyPr/>
        <a:lstStyle/>
        <a:p>
          <a:endParaRPr lang="en-IN" sz="1000"/>
        </a:p>
      </dgm:t>
    </dgm:pt>
    <dgm:pt modelId="{06518FE4-0296-45A6-8867-F47565DBEBED}" type="sibTrans" cxnId="{5197E378-8A4A-4493-BD94-5000E682C058}">
      <dgm:prSet/>
      <dgm:spPr/>
      <dgm:t>
        <a:bodyPr/>
        <a:lstStyle/>
        <a:p>
          <a:endParaRPr lang="en-IN" sz="1000"/>
        </a:p>
      </dgm:t>
    </dgm:pt>
    <dgm:pt modelId="{D4D7622D-59EA-4301-A21B-4110C9EF4F6E}">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High entry barrier for any new entrants</a:t>
          </a:r>
        </a:p>
      </dgm:t>
    </dgm:pt>
    <dgm:pt modelId="{354A0841-854D-442E-9772-B39D3C946572}" type="parTrans" cxnId="{4AD4E216-E3CD-4446-B532-E633AAA31425}">
      <dgm:prSet/>
      <dgm:spPr/>
      <dgm:t>
        <a:bodyPr/>
        <a:lstStyle/>
        <a:p>
          <a:endParaRPr lang="en-IN" sz="1000"/>
        </a:p>
      </dgm:t>
    </dgm:pt>
    <dgm:pt modelId="{E6AFD4C3-372A-4551-ABFE-25911339D26E}" type="sibTrans" cxnId="{4AD4E216-E3CD-4446-B532-E633AAA31425}">
      <dgm:prSet/>
      <dgm:spPr/>
      <dgm:t>
        <a:bodyPr/>
        <a:lstStyle/>
        <a:p>
          <a:endParaRPr lang="en-IN" sz="1000"/>
        </a:p>
      </dgm:t>
    </dgm:pt>
    <dgm:pt modelId="{48E469CF-FBFB-426B-BDB0-F82E44DD9B96}">
      <dgm:prSet phldrT="[Text]" custT="1"/>
      <dgm:spPr/>
      <dgm:t>
        <a:bodyPr/>
        <a:lstStyle/>
        <a:p>
          <a:r>
            <a:rPr lang="en-IN" sz="1000" kern="1200" dirty="0">
              <a:latin typeface="Verdana" panose="020B0604030504040204" pitchFamily="34" charset="0"/>
              <a:ea typeface="Verdana" panose="020B0604030504040204" pitchFamily="34" charset="0"/>
              <a:cs typeface="Verdana" panose="020B0604030504040204" pitchFamily="34" charset="0"/>
            </a:rPr>
            <a:t>Robust Distribution Network and large product folio of these companies in all segments</a:t>
          </a:r>
        </a:p>
      </dgm:t>
    </dgm:pt>
    <dgm:pt modelId="{46CB8C0E-E130-4F4E-A9E7-B49A069D1309}" type="parTrans" cxnId="{2AF3199F-FAA4-4EAC-AF73-0F2F017C9803}">
      <dgm:prSet/>
      <dgm:spPr/>
      <dgm:t>
        <a:bodyPr/>
        <a:lstStyle/>
        <a:p>
          <a:endParaRPr lang="en-US" sz="1000"/>
        </a:p>
      </dgm:t>
    </dgm:pt>
    <dgm:pt modelId="{A0C3A9F2-C9A3-4633-840B-C1CBD2F76BC0}" type="sibTrans" cxnId="{2AF3199F-FAA4-4EAC-AF73-0F2F017C9803}">
      <dgm:prSet/>
      <dgm:spPr/>
      <dgm:t>
        <a:bodyPr/>
        <a:lstStyle/>
        <a:p>
          <a:endParaRPr lang="en-US" sz="1000"/>
        </a:p>
      </dgm:t>
    </dgm:pt>
    <dgm:pt modelId="{9F5DA676-253A-4F10-9154-509CD0258061}">
      <dgm:prSet phldrT="[Text]" custT="1"/>
      <dgm:spPr/>
      <dgm: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Able to compete with low end segments products with regional players of Tier II, III&amp; IV cities</a:t>
          </a:r>
        </a:p>
      </dgm:t>
    </dgm:pt>
    <dgm:pt modelId="{36C054C0-1076-45E6-9264-E475C67428B3}" type="parTrans" cxnId="{D6AC4450-2FD5-4C27-831D-D8A3EB0DD3E3}">
      <dgm:prSet/>
      <dgm:spPr/>
      <dgm:t>
        <a:bodyPr/>
        <a:lstStyle/>
        <a:p>
          <a:endParaRPr lang="en-US"/>
        </a:p>
      </dgm:t>
    </dgm:pt>
    <dgm:pt modelId="{17498C9E-9112-4F71-88F6-2C774C0A2FC3}" type="sibTrans" cxnId="{D6AC4450-2FD5-4C27-831D-D8A3EB0DD3E3}">
      <dgm:prSet/>
      <dgm:spPr/>
      <dgm:t>
        <a:bodyPr/>
        <a:lstStyle/>
        <a:p>
          <a:endParaRPr lang="en-US"/>
        </a:p>
      </dgm:t>
    </dgm:pt>
    <dgm:pt modelId="{083B7610-D141-4C99-BF43-1D7D9277944E}" type="pres">
      <dgm:prSet presAssocID="{804B9A92-C73E-4791-9A31-33D7F04A9631}" presName="arrowDiagram" presStyleCnt="0">
        <dgm:presLayoutVars>
          <dgm:chMax val="5"/>
          <dgm:dir/>
          <dgm:resizeHandles val="exact"/>
        </dgm:presLayoutVars>
      </dgm:prSet>
      <dgm:spPr/>
    </dgm:pt>
    <dgm:pt modelId="{C0C4AC9F-415A-4005-88A5-C17187D09C86}" type="pres">
      <dgm:prSet presAssocID="{804B9A92-C73E-4791-9A31-33D7F04A9631}" presName="arrow" presStyleLbl="bgShp" presStyleIdx="0" presStyleCnt="1" custScaleX="230072"/>
      <dgm:spPr/>
    </dgm:pt>
    <dgm:pt modelId="{34FA37AA-1295-4137-9071-C40CFBAF275B}" type="pres">
      <dgm:prSet presAssocID="{804B9A92-C73E-4791-9A31-33D7F04A9631}" presName="arrowDiagram5" presStyleCnt="0"/>
      <dgm:spPr/>
    </dgm:pt>
    <dgm:pt modelId="{2B9E8A82-7F5B-422D-906A-3EBE8C023DCE}" type="pres">
      <dgm:prSet presAssocID="{0F392E80-4DA1-42D8-A82D-970AF4C13A01}" presName="bullet5a" presStyleLbl="node1" presStyleIdx="0" presStyleCnt="5" custLinFactX="-800000" custLinFactY="-100000" custLinFactNeighborX="-839693" custLinFactNeighborY="-118503"/>
      <dgm:spPr/>
    </dgm:pt>
    <dgm:pt modelId="{E18D38D9-AB55-4929-AC33-D4D689D389E3}" type="pres">
      <dgm:prSet presAssocID="{0F392E80-4DA1-42D8-A82D-970AF4C13A01}" presName="textBox5a" presStyleLbl="revTx" presStyleIdx="0" presStyleCnt="5" custScaleX="381070" custScaleY="139497" custLinFactX="-200000" custLinFactY="-4431" custLinFactNeighborX="-214216" custLinFactNeighborY="-100000">
        <dgm:presLayoutVars>
          <dgm:bulletEnabled val="1"/>
        </dgm:presLayoutVars>
      </dgm:prSet>
      <dgm:spPr/>
    </dgm:pt>
    <dgm:pt modelId="{CD6F2752-7416-418F-8A98-AF2485F7E4F9}" type="pres">
      <dgm:prSet presAssocID="{48E469CF-FBFB-426B-BDB0-F82E44DD9B96}" presName="bullet5b" presStyleLbl="node1" presStyleIdx="1" presStyleCnt="5" custLinFactX="-100000" custLinFactY="-18987" custLinFactNeighborX="-150037" custLinFactNeighborY="-100000"/>
      <dgm:spPr/>
    </dgm:pt>
    <dgm:pt modelId="{2E3F88A8-CA27-48D6-85CF-9A0964B6D068}" type="pres">
      <dgm:prSet presAssocID="{48E469CF-FBFB-426B-BDB0-F82E44DD9B96}" presName="textBox5b" presStyleLbl="revTx" presStyleIdx="1" presStyleCnt="5" custScaleX="273984" custScaleY="75083" custLinFactY="-2892" custLinFactNeighborX="-67457" custLinFactNeighborY="-100000">
        <dgm:presLayoutVars>
          <dgm:bulletEnabled val="1"/>
        </dgm:presLayoutVars>
      </dgm:prSet>
      <dgm:spPr/>
    </dgm:pt>
    <dgm:pt modelId="{392B8E6D-E0FE-44E2-8140-46D338C1C71C}" type="pres">
      <dgm:prSet presAssocID="{1EB5DB96-A849-41D8-9163-57DA701A9E4B}" presName="bullet5c" presStyleLbl="node1" presStyleIdx="2" presStyleCnt="5" custLinFactX="87884" custLinFactNeighborX="100000" custLinFactNeighborY="-65351"/>
      <dgm:spPr/>
    </dgm:pt>
    <dgm:pt modelId="{9EC1A769-2D1C-4738-B3B5-567A26BC2F0A}" type="pres">
      <dgm:prSet presAssocID="{1EB5DB96-A849-41D8-9163-57DA701A9E4B}" presName="textBox5c" presStyleLbl="revTx" presStyleIdx="2" presStyleCnt="5" custScaleX="273760" custScaleY="47199" custLinFactNeighborX="9066">
        <dgm:presLayoutVars>
          <dgm:bulletEnabled val="1"/>
        </dgm:presLayoutVars>
      </dgm:prSet>
      <dgm:spPr/>
    </dgm:pt>
    <dgm:pt modelId="{6CEF9DB8-B9DF-49FF-B926-F2A6DE10C327}" type="pres">
      <dgm:prSet presAssocID="{9F5DA676-253A-4F10-9154-509CD0258061}" presName="bullet5d" presStyleLbl="node1" presStyleIdx="3" presStyleCnt="5" custLinFactX="200000" custLinFactNeighborX="211073" custLinFactNeighborY="-6326"/>
      <dgm:spPr/>
    </dgm:pt>
    <dgm:pt modelId="{30545766-F2BD-471C-9B6C-4490F104F8DB}" type="pres">
      <dgm:prSet presAssocID="{9F5DA676-253A-4F10-9154-509CD0258061}" presName="textBox5d" presStyleLbl="revTx" presStyleIdx="3" presStyleCnt="5" custScaleX="238097" custScaleY="45418" custLinFactY="-1128" custLinFactNeighborX="45092" custLinFactNeighborY="-100000">
        <dgm:presLayoutVars>
          <dgm:bulletEnabled val="1"/>
        </dgm:presLayoutVars>
      </dgm:prSet>
      <dgm:spPr/>
    </dgm:pt>
    <dgm:pt modelId="{623819D9-EE41-4064-9B7E-441AE18C2748}" type="pres">
      <dgm:prSet presAssocID="{D4D7622D-59EA-4301-A21B-4110C9EF4F6E}" presName="bullet5e" presStyleLbl="node1" presStyleIdx="4" presStyleCnt="5" custLinFactX="300000" custLinFactNeighborX="320421" custLinFactNeighborY="9927"/>
      <dgm:spPr/>
    </dgm:pt>
    <dgm:pt modelId="{CDFD4045-8176-482D-BBE9-7AB2E234F3C7}" type="pres">
      <dgm:prSet presAssocID="{D4D7622D-59EA-4301-A21B-4110C9EF4F6E}" presName="textBox5e" presStyleLbl="revTx" presStyleIdx="4" presStyleCnt="5" custScaleX="338324" custScaleY="23881" custLinFactX="100000" custLinFactNeighborX="134150" custLinFactNeighborY="-10229">
        <dgm:presLayoutVars>
          <dgm:bulletEnabled val="1"/>
        </dgm:presLayoutVars>
      </dgm:prSet>
      <dgm:spPr/>
    </dgm:pt>
  </dgm:ptLst>
  <dgm:cxnLst>
    <dgm:cxn modelId="{4AD4E216-E3CD-4446-B532-E633AAA31425}" srcId="{804B9A92-C73E-4791-9A31-33D7F04A9631}" destId="{D4D7622D-59EA-4301-A21B-4110C9EF4F6E}" srcOrd="4" destOrd="0" parTransId="{354A0841-854D-442E-9772-B39D3C946572}" sibTransId="{E6AFD4C3-372A-4551-ABFE-25911339D26E}"/>
    <dgm:cxn modelId="{B1096F21-D070-454F-8584-44F96C9751DC}" type="presOf" srcId="{0F392E80-4DA1-42D8-A82D-970AF4C13A01}" destId="{E18D38D9-AB55-4929-AC33-D4D689D389E3}" srcOrd="0" destOrd="0" presId="urn:microsoft.com/office/officeart/2005/8/layout/arrow2"/>
    <dgm:cxn modelId="{A7CBD840-2B47-4666-AF55-5ADDBBAF146F}" type="presOf" srcId="{1EB5DB96-A849-41D8-9163-57DA701A9E4B}" destId="{9EC1A769-2D1C-4738-B3B5-567A26BC2F0A}" srcOrd="0" destOrd="0" presId="urn:microsoft.com/office/officeart/2005/8/layout/arrow2"/>
    <dgm:cxn modelId="{EC9EF065-8391-42C5-ACE9-7D904F62FE0A}" type="presOf" srcId="{48E469CF-FBFB-426B-BDB0-F82E44DD9B96}" destId="{2E3F88A8-CA27-48D6-85CF-9A0964B6D068}" srcOrd="0" destOrd="0" presId="urn:microsoft.com/office/officeart/2005/8/layout/arrow2"/>
    <dgm:cxn modelId="{D6AC4450-2FD5-4C27-831D-D8A3EB0DD3E3}" srcId="{804B9A92-C73E-4791-9A31-33D7F04A9631}" destId="{9F5DA676-253A-4F10-9154-509CD0258061}" srcOrd="3" destOrd="0" parTransId="{36C054C0-1076-45E6-9264-E475C67428B3}" sibTransId="{17498C9E-9112-4F71-88F6-2C774C0A2FC3}"/>
    <dgm:cxn modelId="{CDDA8954-9996-4661-9EF6-55A6B109D249}" type="presOf" srcId="{804B9A92-C73E-4791-9A31-33D7F04A9631}" destId="{083B7610-D141-4C99-BF43-1D7D9277944E}" srcOrd="0" destOrd="0" presId="urn:microsoft.com/office/officeart/2005/8/layout/arrow2"/>
    <dgm:cxn modelId="{5197E378-8A4A-4493-BD94-5000E682C058}" srcId="{804B9A92-C73E-4791-9A31-33D7F04A9631}" destId="{1EB5DB96-A849-41D8-9163-57DA701A9E4B}" srcOrd="2" destOrd="0" parTransId="{B00579BE-9B41-4DBA-945C-679DE07A8A8D}" sibTransId="{06518FE4-0296-45A6-8867-F47565DBEBED}"/>
    <dgm:cxn modelId="{0EB84879-C1FD-4084-844E-C87FE807BEEA}" type="presOf" srcId="{9F5DA676-253A-4F10-9154-509CD0258061}" destId="{30545766-F2BD-471C-9B6C-4490F104F8DB}" srcOrd="0" destOrd="0" presId="urn:microsoft.com/office/officeart/2005/8/layout/arrow2"/>
    <dgm:cxn modelId="{7E43A386-2DDE-4FA7-B831-DB0B6598AF29}" srcId="{804B9A92-C73E-4791-9A31-33D7F04A9631}" destId="{0F392E80-4DA1-42D8-A82D-970AF4C13A01}" srcOrd="0" destOrd="0" parTransId="{6D6090A7-21D7-40FB-929A-FAD486C00CAD}" sibTransId="{FEF9FAEF-A458-47CC-B263-BE65B7D63867}"/>
    <dgm:cxn modelId="{2AF3199F-FAA4-4EAC-AF73-0F2F017C9803}" srcId="{804B9A92-C73E-4791-9A31-33D7F04A9631}" destId="{48E469CF-FBFB-426B-BDB0-F82E44DD9B96}" srcOrd="1" destOrd="0" parTransId="{46CB8C0E-E130-4F4E-A9E7-B49A069D1309}" sibTransId="{A0C3A9F2-C9A3-4633-840B-C1CBD2F76BC0}"/>
    <dgm:cxn modelId="{7ADF61A9-8F10-44A9-9665-BFB18DFB2619}" type="presOf" srcId="{D4D7622D-59EA-4301-A21B-4110C9EF4F6E}" destId="{CDFD4045-8176-482D-BBE9-7AB2E234F3C7}" srcOrd="0" destOrd="0" presId="urn:microsoft.com/office/officeart/2005/8/layout/arrow2"/>
    <dgm:cxn modelId="{EEA5B133-947F-455E-ABCA-08F65983CEE3}" type="presParOf" srcId="{083B7610-D141-4C99-BF43-1D7D9277944E}" destId="{C0C4AC9F-415A-4005-88A5-C17187D09C86}" srcOrd="0" destOrd="0" presId="urn:microsoft.com/office/officeart/2005/8/layout/arrow2"/>
    <dgm:cxn modelId="{38472394-61EB-4371-9F2E-E1FDEB129179}" type="presParOf" srcId="{083B7610-D141-4C99-BF43-1D7D9277944E}" destId="{34FA37AA-1295-4137-9071-C40CFBAF275B}" srcOrd="1" destOrd="0" presId="urn:microsoft.com/office/officeart/2005/8/layout/arrow2"/>
    <dgm:cxn modelId="{8419293A-0453-474B-9974-C112CC47DC97}" type="presParOf" srcId="{34FA37AA-1295-4137-9071-C40CFBAF275B}" destId="{2B9E8A82-7F5B-422D-906A-3EBE8C023DCE}" srcOrd="0" destOrd="0" presId="urn:microsoft.com/office/officeart/2005/8/layout/arrow2"/>
    <dgm:cxn modelId="{4252DF53-4CA1-487D-B7ED-B335474A51B9}" type="presParOf" srcId="{34FA37AA-1295-4137-9071-C40CFBAF275B}" destId="{E18D38D9-AB55-4929-AC33-D4D689D389E3}" srcOrd="1" destOrd="0" presId="urn:microsoft.com/office/officeart/2005/8/layout/arrow2"/>
    <dgm:cxn modelId="{2F5F8165-EAA4-4FA4-B733-8375F1D070FD}" type="presParOf" srcId="{34FA37AA-1295-4137-9071-C40CFBAF275B}" destId="{CD6F2752-7416-418F-8A98-AF2485F7E4F9}" srcOrd="2" destOrd="0" presId="urn:microsoft.com/office/officeart/2005/8/layout/arrow2"/>
    <dgm:cxn modelId="{B241D776-67C3-4448-8094-DE0ED64903F3}" type="presParOf" srcId="{34FA37AA-1295-4137-9071-C40CFBAF275B}" destId="{2E3F88A8-CA27-48D6-85CF-9A0964B6D068}" srcOrd="3" destOrd="0" presId="urn:microsoft.com/office/officeart/2005/8/layout/arrow2"/>
    <dgm:cxn modelId="{1163ABCC-58F9-4B57-85B3-3057C8F9E19E}" type="presParOf" srcId="{34FA37AA-1295-4137-9071-C40CFBAF275B}" destId="{392B8E6D-E0FE-44E2-8140-46D338C1C71C}" srcOrd="4" destOrd="0" presId="urn:microsoft.com/office/officeart/2005/8/layout/arrow2"/>
    <dgm:cxn modelId="{32AB0B4F-D3DE-49C2-8B4C-A06F1D37248E}" type="presParOf" srcId="{34FA37AA-1295-4137-9071-C40CFBAF275B}" destId="{9EC1A769-2D1C-4738-B3B5-567A26BC2F0A}" srcOrd="5" destOrd="0" presId="urn:microsoft.com/office/officeart/2005/8/layout/arrow2"/>
    <dgm:cxn modelId="{29E5BCCF-FC9D-4CB5-9331-1FD69CFA08F3}" type="presParOf" srcId="{34FA37AA-1295-4137-9071-C40CFBAF275B}" destId="{6CEF9DB8-B9DF-49FF-B926-F2A6DE10C327}" srcOrd="6" destOrd="0" presId="urn:microsoft.com/office/officeart/2005/8/layout/arrow2"/>
    <dgm:cxn modelId="{8D4CA23D-8DD7-4F9D-A4D3-0F665B3214E1}" type="presParOf" srcId="{34FA37AA-1295-4137-9071-C40CFBAF275B}" destId="{30545766-F2BD-471C-9B6C-4490F104F8DB}" srcOrd="7" destOrd="0" presId="urn:microsoft.com/office/officeart/2005/8/layout/arrow2"/>
    <dgm:cxn modelId="{FFDBF243-7E37-43C6-A57C-61FD1BE3CB47}" type="presParOf" srcId="{34FA37AA-1295-4137-9071-C40CFBAF275B}" destId="{623819D9-EE41-4064-9B7E-441AE18C2748}" srcOrd="8" destOrd="0" presId="urn:microsoft.com/office/officeart/2005/8/layout/arrow2"/>
    <dgm:cxn modelId="{563C5B1F-034A-4D96-AF0C-EFA3FAA28C24}" type="presParOf" srcId="{34FA37AA-1295-4137-9071-C40CFBAF275B}" destId="{CDFD4045-8176-482D-BBE9-7AB2E234F3C7}"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4AC9F-415A-4005-88A5-C17187D09C86}">
      <dsp:nvSpPr>
        <dsp:cNvPr id="0" name=""/>
        <dsp:cNvSpPr/>
      </dsp:nvSpPr>
      <dsp:spPr>
        <a:xfrm>
          <a:off x="187183" y="-46092"/>
          <a:ext cx="7219920" cy="1961321"/>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E8A82-7F5B-422D-906A-3EBE8C023DCE}">
      <dsp:nvSpPr>
        <dsp:cNvPr id="0" name=""/>
        <dsp:cNvSpPr/>
      </dsp:nvSpPr>
      <dsp:spPr>
        <a:xfrm>
          <a:off x="1353716" y="1254637"/>
          <a:ext cx="72176" cy="72176"/>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D38D9-AB55-4929-AC33-D4D689D389E3}">
      <dsp:nvSpPr>
        <dsp:cNvPr id="0" name=""/>
        <dsp:cNvSpPr/>
      </dsp:nvSpPr>
      <dsp:spPr>
        <a:xfrm>
          <a:off x="292737" y="868771"/>
          <a:ext cx="1566551" cy="65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24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Market is highly oligopolistic in nature with presence of few large dominant players</a:t>
          </a:r>
        </a:p>
      </dsp:txBody>
      <dsp:txXfrm>
        <a:off x="292737" y="868771"/>
        <a:ext cx="1566551" cy="651164"/>
      </dsp:txXfrm>
    </dsp:sp>
    <dsp:sp modelId="{CD6F2752-7416-418F-8A98-AF2485F7E4F9}">
      <dsp:nvSpPr>
        <dsp:cNvPr id="0" name=""/>
        <dsp:cNvSpPr/>
      </dsp:nvSpPr>
      <dsp:spPr>
        <a:xfrm>
          <a:off x="2645414" y="902526"/>
          <a:ext cx="112972" cy="112972"/>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F88A8-CA27-48D6-85CF-9A0964B6D068}">
      <dsp:nvSpPr>
        <dsp:cNvPr id="0" name=""/>
        <dsp:cNvSpPr/>
      </dsp:nvSpPr>
      <dsp:spPr>
        <a:xfrm>
          <a:off x="2179806" y="350258"/>
          <a:ext cx="1427256" cy="617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62"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Robust Distribution Network and large product folio of these companies in all segments</a:t>
          </a:r>
        </a:p>
      </dsp:txBody>
      <dsp:txXfrm>
        <a:off x="2179806" y="350258"/>
        <a:ext cx="1427256" cy="617027"/>
      </dsp:txXfrm>
    </dsp:sp>
    <dsp:sp modelId="{392B8E6D-E0FE-44E2-8140-46D338C1C71C}">
      <dsp:nvSpPr>
        <dsp:cNvPr id="0" name=""/>
        <dsp:cNvSpPr/>
      </dsp:nvSpPr>
      <dsp:spPr>
        <a:xfrm>
          <a:off x="3712993" y="639213"/>
          <a:ext cx="150629" cy="150629"/>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1A769-2D1C-4738-B3B5-567A26BC2F0A}">
      <dsp:nvSpPr>
        <dsp:cNvPr id="0" name=""/>
        <dsp:cNvSpPr/>
      </dsp:nvSpPr>
      <dsp:spPr>
        <a:xfrm>
          <a:off x="3034014" y="1103968"/>
          <a:ext cx="1658043" cy="520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15" tIns="0" rIns="0" bIns="0" numCol="1" spcCol="1270" anchor="t" anchorCtr="0">
          <a:noAutofit/>
        </a:bodyPr>
        <a:lstStyle/>
        <a:p>
          <a:pPr marL="0" lvl="0" indent="0" algn="l" defTabSz="444500">
            <a:lnSpc>
              <a:spcPct val="90000"/>
            </a:lnSpc>
            <a:spcBef>
              <a:spcPct val="0"/>
            </a:spcBef>
            <a:spcAft>
              <a:spcPct val="35000"/>
            </a:spcAft>
            <a:buNone/>
          </a:pPr>
          <a:r>
            <a:rPr lang="en-IN" sz="1000" kern="1200" dirty="0">
              <a:latin typeface="Verdana" panose="020B0604030504040204" pitchFamily="34" charset="0"/>
              <a:ea typeface="Verdana" panose="020B0604030504040204" pitchFamily="34" charset="0"/>
              <a:cs typeface="Verdana" panose="020B0604030504040204" pitchFamily="34" charset="0"/>
            </a:rPr>
            <a:t>Reduction in GST rate helps them to pass on the cost benefits to end users</a:t>
          </a:r>
        </a:p>
      </dsp:txBody>
      <dsp:txXfrm>
        <a:off x="3034014" y="1103968"/>
        <a:ext cx="1658043" cy="520256"/>
      </dsp:txXfrm>
    </dsp:sp>
    <dsp:sp modelId="{6CEF9DB8-B9DF-49FF-B926-F2A6DE10C327}">
      <dsp:nvSpPr>
        <dsp:cNvPr id="0" name=""/>
        <dsp:cNvSpPr/>
      </dsp:nvSpPr>
      <dsp:spPr>
        <a:xfrm>
          <a:off x="4813469" y="491553"/>
          <a:ext cx="194563" cy="194563"/>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45766-F2BD-471C-9B6C-4490F104F8DB}">
      <dsp:nvSpPr>
        <dsp:cNvPr id="0" name=""/>
        <dsp:cNvSpPr/>
      </dsp:nvSpPr>
      <dsp:spPr>
        <a:xfrm>
          <a:off x="3960598" y="0"/>
          <a:ext cx="1494350" cy="596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5"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Able to compete with low end segments products with regional players of Tier II, III&amp; IV cities</a:t>
          </a:r>
        </a:p>
      </dsp:txBody>
      <dsp:txXfrm>
        <a:off x="3960598" y="0"/>
        <a:ext cx="1494350" cy="596831"/>
      </dsp:txXfrm>
    </dsp:sp>
    <dsp:sp modelId="{623819D9-EE41-4064-9B7E-441AE18C2748}">
      <dsp:nvSpPr>
        <dsp:cNvPr id="0" name=""/>
        <dsp:cNvSpPr/>
      </dsp:nvSpPr>
      <dsp:spPr>
        <a:xfrm>
          <a:off x="6152714" y="372350"/>
          <a:ext cx="247910" cy="24791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D4045-8176-482D-BBE9-7AB2E234F3C7}">
      <dsp:nvSpPr>
        <dsp:cNvPr id="0" name=""/>
        <dsp:cNvSpPr/>
      </dsp:nvSpPr>
      <dsp:spPr>
        <a:xfrm>
          <a:off x="5460268" y="873438"/>
          <a:ext cx="2123398" cy="344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363" tIns="0" rIns="0" bIns="0" numCol="1" spcCol="1270" anchor="t" anchorCtr="0">
          <a:noAutofit/>
        </a:bodyPr>
        <a:lstStyle/>
        <a:p>
          <a:pPr marL="0" lvl="0" indent="0" algn="l" defTabSz="444500" rtl="0" eaLnBrk="1" latinLnBrk="0" hangingPunct="1">
            <a:lnSpc>
              <a:spcPct val="90000"/>
            </a:lnSpc>
            <a:spcBef>
              <a:spcPct val="0"/>
            </a:spcBef>
            <a:spcAft>
              <a:spcPct val="35000"/>
            </a:spcAft>
            <a:buFont typeface="Arial" panose="020B0604020202020204" pitchFamily="34" charset="0"/>
            <a:buNone/>
          </a:pPr>
          <a:r>
            <a:rPr lang="en-IN" sz="1000" kern="1200" dirty="0">
              <a:latin typeface="Verdana" panose="020B0604030504040204" pitchFamily="34" charset="0"/>
              <a:ea typeface="Verdana" panose="020B0604030504040204" pitchFamily="34" charset="0"/>
              <a:cs typeface="Verdana" panose="020B0604030504040204" pitchFamily="34" charset="0"/>
            </a:rPr>
            <a:t>High entry barrier for any new entrants</a:t>
          </a:r>
        </a:p>
      </dsp:txBody>
      <dsp:txXfrm>
        <a:off x="5460268" y="873438"/>
        <a:ext cx="2123398" cy="34472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8E0D5-E503-45C8-84BD-50FB13EA7BCC}" type="datetimeFigureOut">
              <a:rPr lang="en-US" smtClean="0"/>
              <a:t>9/13/2021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D050-7EE3-4B10-90FF-F532BED08C7A}" type="slidenum">
              <a:rPr lang="en-US" smtClean="0"/>
              <a:t>‹#›</a:t>
            </a:fld>
            <a:endParaRPr lang="en-US" dirty="0"/>
          </a:p>
        </p:txBody>
      </p:sp>
    </p:spTree>
    <p:extLst>
      <p:ext uri="{BB962C8B-B14F-4D97-AF65-F5344CB8AC3E}">
        <p14:creationId xmlns:p14="http://schemas.microsoft.com/office/powerpoint/2010/main" val="9564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8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177759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29</a:t>
            </a:fld>
            <a:endParaRPr lang="en-US" dirty="0"/>
          </a:p>
        </p:txBody>
      </p:sp>
    </p:spTree>
    <p:extLst>
      <p:ext uri="{BB962C8B-B14F-4D97-AF65-F5344CB8AC3E}">
        <p14:creationId xmlns:p14="http://schemas.microsoft.com/office/powerpoint/2010/main" val="48395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30</a:t>
            </a:fld>
            <a:endParaRPr lang="en-US" dirty="0"/>
          </a:p>
        </p:txBody>
      </p:sp>
    </p:spTree>
    <p:extLst>
      <p:ext uri="{BB962C8B-B14F-4D97-AF65-F5344CB8AC3E}">
        <p14:creationId xmlns:p14="http://schemas.microsoft.com/office/powerpoint/2010/main" val="3281375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31</a:t>
            </a:fld>
            <a:endParaRPr lang="en-US" dirty="0"/>
          </a:p>
        </p:txBody>
      </p:sp>
    </p:spTree>
    <p:extLst>
      <p:ext uri="{BB962C8B-B14F-4D97-AF65-F5344CB8AC3E}">
        <p14:creationId xmlns:p14="http://schemas.microsoft.com/office/powerpoint/2010/main" val="1185091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32</a:t>
            </a:fld>
            <a:endParaRPr lang="en-US" dirty="0"/>
          </a:p>
        </p:txBody>
      </p:sp>
    </p:spTree>
    <p:extLst>
      <p:ext uri="{BB962C8B-B14F-4D97-AF65-F5344CB8AC3E}">
        <p14:creationId xmlns:p14="http://schemas.microsoft.com/office/powerpoint/2010/main" val="3032943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33</a:t>
            </a:fld>
            <a:endParaRPr lang="en-US" dirty="0"/>
          </a:p>
        </p:txBody>
      </p:sp>
    </p:spTree>
    <p:extLst>
      <p:ext uri="{BB962C8B-B14F-4D97-AF65-F5344CB8AC3E}">
        <p14:creationId xmlns:p14="http://schemas.microsoft.com/office/powerpoint/2010/main" val="232492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34</a:t>
            </a:fld>
            <a:endParaRPr lang="en-US" dirty="0"/>
          </a:p>
        </p:txBody>
      </p:sp>
    </p:spTree>
    <p:extLst>
      <p:ext uri="{BB962C8B-B14F-4D97-AF65-F5344CB8AC3E}">
        <p14:creationId xmlns:p14="http://schemas.microsoft.com/office/powerpoint/2010/main" val="30609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35</a:t>
            </a:fld>
            <a:endParaRPr lang="en-US" dirty="0"/>
          </a:p>
        </p:txBody>
      </p:sp>
    </p:spTree>
    <p:extLst>
      <p:ext uri="{BB962C8B-B14F-4D97-AF65-F5344CB8AC3E}">
        <p14:creationId xmlns:p14="http://schemas.microsoft.com/office/powerpoint/2010/main" val="2553535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extLst>
      <p:ext uri="{BB962C8B-B14F-4D97-AF65-F5344CB8AC3E}">
        <p14:creationId xmlns:p14="http://schemas.microsoft.com/office/powerpoint/2010/main" val="1727064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78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199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1413241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354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65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754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422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25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extLst>
      <p:ext uri="{BB962C8B-B14F-4D97-AF65-F5344CB8AC3E}">
        <p14:creationId xmlns:p14="http://schemas.microsoft.com/office/powerpoint/2010/main" val="1142591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58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649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109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592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053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789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60</a:t>
            </a:fld>
            <a:endParaRPr lang="en-US" dirty="0"/>
          </a:p>
        </p:txBody>
      </p:sp>
    </p:spTree>
    <p:extLst>
      <p:ext uri="{BB962C8B-B14F-4D97-AF65-F5344CB8AC3E}">
        <p14:creationId xmlns:p14="http://schemas.microsoft.com/office/powerpoint/2010/main" val="20035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22</a:t>
            </a:fld>
            <a:endParaRPr lang="en-US" dirty="0"/>
          </a:p>
        </p:txBody>
      </p:sp>
    </p:spTree>
    <p:extLst>
      <p:ext uri="{BB962C8B-B14F-4D97-AF65-F5344CB8AC3E}">
        <p14:creationId xmlns:p14="http://schemas.microsoft.com/office/powerpoint/2010/main" val="2459854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01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236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541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494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1551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23</a:t>
            </a:fld>
            <a:endParaRPr lang="en-US" dirty="0"/>
          </a:p>
        </p:txBody>
      </p:sp>
    </p:spTree>
    <p:extLst>
      <p:ext uri="{BB962C8B-B14F-4D97-AF65-F5344CB8AC3E}">
        <p14:creationId xmlns:p14="http://schemas.microsoft.com/office/powerpoint/2010/main" val="1993360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195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675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57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123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5259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12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24</a:t>
            </a:fld>
            <a:endParaRPr lang="en-US" dirty="0"/>
          </a:p>
        </p:txBody>
      </p:sp>
    </p:spTree>
    <p:extLst>
      <p:ext uri="{BB962C8B-B14F-4D97-AF65-F5344CB8AC3E}">
        <p14:creationId xmlns:p14="http://schemas.microsoft.com/office/powerpoint/2010/main" val="389523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8B845FA-87F2-4D63-AFD0-CC86BC9661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0550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108</a:t>
            </a:fld>
            <a:endParaRPr lang="en-US" dirty="0"/>
          </a:p>
        </p:txBody>
      </p:sp>
    </p:spTree>
    <p:extLst>
      <p:ext uri="{BB962C8B-B14F-4D97-AF65-F5344CB8AC3E}">
        <p14:creationId xmlns:p14="http://schemas.microsoft.com/office/powerpoint/2010/main" val="3059070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109</a:t>
            </a:fld>
            <a:endParaRPr lang="en-US" dirty="0"/>
          </a:p>
        </p:txBody>
      </p:sp>
    </p:spTree>
    <p:extLst>
      <p:ext uri="{BB962C8B-B14F-4D97-AF65-F5344CB8AC3E}">
        <p14:creationId xmlns:p14="http://schemas.microsoft.com/office/powerpoint/2010/main" val="2561030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25</a:t>
            </a:fld>
            <a:endParaRPr lang="en-US" dirty="0"/>
          </a:p>
        </p:txBody>
      </p:sp>
    </p:spTree>
    <p:extLst>
      <p:ext uri="{BB962C8B-B14F-4D97-AF65-F5344CB8AC3E}">
        <p14:creationId xmlns:p14="http://schemas.microsoft.com/office/powerpoint/2010/main" val="376124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26</a:t>
            </a:fld>
            <a:endParaRPr lang="en-US" dirty="0"/>
          </a:p>
        </p:txBody>
      </p:sp>
    </p:spTree>
    <p:extLst>
      <p:ext uri="{BB962C8B-B14F-4D97-AF65-F5344CB8AC3E}">
        <p14:creationId xmlns:p14="http://schemas.microsoft.com/office/powerpoint/2010/main" val="214295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27</a:t>
            </a:fld>
            <a:endParaRPr lang="en-US" dirty="0"/>
          </a:p>
        </p:txBody>
      </p:sp>
    </p:spTree>
    <p:extLst>
      <p:ext uri="{BB962C8B-B14F-4D97-AF65-F5344CB8AC3E}">
        <p14:creationId xmlns:p14="http://schemas.microsoft.com/office/powerpoint/2010/main" val="1485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3CE6-A900-4480-B8AC-C2E1F55B3D8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5C8526-201C-4A5B-AFEC-32CC79815D1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109C7E-A281-47AA-9605-59CB899DCDD6}"/>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DF5F4193-67DC-4A35-8CF7-C4812E402D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DD84B7-2334-4E95-8769-1A680603906E}"/>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10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2BA1-4A88-4825-ABF5-B00298349C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D89DC-1BCC-4304-97FF-CB0A42CCE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204A7B-91C4-4AF3-8BFE-EBDE8EA301D0}"/>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07113D1F-A88B-4E21-AF16-E973F3852C4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DCA9EE-7CAB-4920-AB70-6219921843AC}"/>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36300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9" name="Rectangle 8">
            <a:extLst>
              <a:ext uri="{FF2B5EF4-FFF2-40B4-BE49-F238E27FC236}">
                <a16:creationId xmlns:a16="http://schemas.microsoft.com/office/drawing/2014/main" id="{A03C46D6-8F2B-443F-BD0E-FE7AE5EC9EC3}"/>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A5D9B3D-EEBE-4D57-AE6C-09A806EE67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080A9AD2-DE67-4A35-B926-B0FB2BBDF8A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ACC6F1-4901-4A50-8C9B-5AFF71DFF2E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1D700E0-D715-428F-8CB1-AE00B041F82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A1D8F9BE-1206-4D38-B8B9-2BE8B5F4B40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2" name="Footer Placeholder 6">
            <a:extLst>
              <a:ext uri="{FF2B5EF4-FFF2-40B4-BE49-F238E27FC236}">
                <a16:creationId xmlns:a16="http://schemas.microsoft.com/office/drawing/2014/main" id="{9A2046B4-F9AC-4B94-A06C-A1FB67D38AF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297347294"/>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6853DC-40F9-45A0-AA16-56F28F3387AB}"/>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C636A300-9549-45AE-B1B8-292ED23604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A875FA53-6E26-46F2-A8AA-C600A0A0E2CA}"/>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C4875FF-830B-4113-ACF2-8A16EFB8BC1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C0F6D3BE-6EC5-4F03-BE5D-1362FE229912}"/>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7">
            <a:extLst>
              <a:ext uri="{FF2B5EF4-FFF2-40B4-BE49-F238E27FC236}">
                <a16:creationId xmlns:a16="http://schemas.microsoft.com/office/drawing/2014/main" id="{B4BEEBE1-4630-42FD-B1EA-92EEA3329C5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D4CFAAE3-0B1A-4CDD-8819-C7E0DDA4DDA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718874041"/>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80B6984E-510B-4315-839F-29E14D56615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0" name="Rectangle 9">
            <a:extLst>
              <a:ext uri="{FF2B5EF4-FFF2-40B4-BE49-F238E27FC236}">
                <a16:creationId xmlns:a16="http://schemas.microsoft.com/office/drawing/2014/main" id="{AB508D26-7D77-4A02-90CA-4A65CD125201}"/>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3E6B63C2-0A96-459C-B83C-56D357EE4E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6250B043-4097-461F-8ADB-0C78762F3FE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B97666E-92D5-46B0-9B86-E55BB3E9938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884EB930-B170-4036-9A2E-74BF11856E05}"/>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6224A803-C25F-4A63-B19D-7088DB7D063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1F6D745B-E56B-41BA-81AE-4DD17AB2CBC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0028185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53186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602141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95279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78492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828761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138239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65026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509D3-991F-49E0-B4AE-A405A3212B2D}"/>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2890AB-C861-4D62-B5C7-BF0D9D02A02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741AE1-505D-4030-A035-3472BB2AD338}"/>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B26C3B7C-97F9-4C75-AB2E-00CDC4E03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DFE796-DB9D-4B51-AF1C-E7CDFAAA82F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825870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532999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2033825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4454882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051258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854635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855751705"/>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930020"/>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769892633"/>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10" name="Rectangle 9">
            <a:extLst>
              <a:ext uri="{FF2B5EF4-FFF2-40B4-BE49-F238E27FC236}">
                <a16:creationId xmlns:a16="http://schemas.microsoft.com/office/drawing/2014/main" id="{77C3F326-82DD-4C5F-B1E9-2DF544283154}"/>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0779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8B65EA-9D68-470F-88F3-DE1134BBF1C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1A83B13-60C0-4631-8135-655E4067A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3" name="Rectangle 12">
            <a:extLst>
              <a:ext uri="{FF2B5EF4-FFF2-40B4-BE49-F238E27FC236}">
                <a16:creationId xmlns:a16="http://schemas.microsoft.com/office/drawing/2014/main" id="{BC5A0ACB-E8FD-447F-8674-30EE65E8817D}"/>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3">
            <a:extLst>
              <a:ext uri="{FF2B5EF4-FFF2-40B4-BE49-F238E27FC236}">
                <a16:creationId xmlns:a16="http://schemas.microsoft.com/office/drawing/2014/main" id="{80B6984E-510B-4315-839F-29E14D56615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94CFDBC2-F199-4DE1-93ED-E145B40826E7}"/>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7">
            <a:extLst>
              <a:ext uri="{FF2B5EF4-FFF2-40B4-BE49-F238E27FC236}">
                <a16:creationId xmlns:a16="http://schemas.microsoft.com/office/drawing/2014/main" id="{DC7A85DF-40A2-413E-9C76-F92B8561CA5F}"/>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20" name="Straight Connector 19">
            <a:extLst>
              <a:ext uri="{FF2B5EF4-FFF2-40B4-BE49-F238E27FC236}">
                <a16:creationId xmlns:a16="http://schemas.microsoft.com/office/drawing/2014/main" id="{3B5DEAE4-1E08-4172-A3C0-C5B379D9A639}"/>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Footer Placeholder 6">
            <a:extLst>
              <a:ext uri="{FF2B5EF4-FFF2-40B4-BE49-F238E27FC236}">
                <a16:creationId xmlns:a16="http://schemas.microsoft.com/office/drawing/2014/main" id="{38A257AF-7295-4EE9-8CE3-7D483AAEFD50}"/>
              </a:ext>
            </a:extLst>
          </p:cNvPr>
          <p:cNvSpPr txBox="1">
            <a:spLocks/>
          </p:cNvSpPr>
          <p:nvPr userDrawn="1"/>
        </p:nvSpPr>
        <p:spPr>
          <a:xfrm>
            <a:off x="0" y="670941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Tree>
    <p:extLst>
      <p:ext uri="{BB962C8B-B14F-4D97-AF65-F5344CB8AC3E}">
        <p14:creationId xmlns:p14="http://schemas.microsoft.com/office/powerpoint/2010/main" val="330326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775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5" name="Picture 4">
            <a:extLst>
              <a:ext uri="{FF2B5EF4-FFF2-40B4-BE49-F238E27FC236}">
                <a16:creationId xmlns:a16="http://schemas.microsoft.com/office/drawing/2014/main" id="{C0EAF122-45B3-4CE5-A3C1-5EF1518066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3" name="Rectangle 2">
            <a:extLst>
              <a:ext uri="{FF2B5EF4-FFF2-40B4-BE49-F238E27FC236}">
                <a16:creationId xmlns:a16="http://schemas.microsoft.com/office/drawing/2014/main" id="{4C48EA2B-9BE5-4ADC-803E-A3202FD05599}"/>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0B587944-8006-4A4E-9579-B9765F91A60A}"/>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F3EB9A9-F04F-4340-9727-059E483222B7}"/>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ooter Placeholder 6"/>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8" name="Slide Number Placeholder 7"/>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07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2533114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0167704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428131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40432044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91871449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040277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19822506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7881615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2776648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C86366-2D3A-415A-ACF9-C17A2441416F}"/>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C578B5D0-791E-4394-98F3-8B56A6B1B4A9}"/>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Slide Number Placeholder 7">
            <a:extLst>
              <a:ext uri="{FF2B5EF4-FFF2-40B4-BE49-F238E27FC236}">
                <a16:creationId xmlns:a16="http://schemas.microsoft.com/office/drawing/2014/main" id="{34FD4092-2588-4B31-89CC-472793EEEB64}"/>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20" name="Footer Placeholder 6">
            <a:extLst>
              <a:ext uri="{FF2B5EF4-FFF2-40B4-BE49-F238E27FC236}">
                <a16:creationId xmlns:a16="http://schemas.microsoft.com/office/drawing/2014/main" id="{D1ACCFCA-D502-454D-9C8E-79C28B7A89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62445524"/>
      </p:ext>
    </p:extLst>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8476377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06963C-BC67-49B8-8D8F-886E95E81043}"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042A09-C1D7-4109-A169-8773079F21CF}" type="slidenum">
              <a:rPr lang="en-US" smtClean="0"/>
              <a:t>‹#›</a:t>
            </a:fld>
            <a:endParaRPr lang="en-US" dirty="0"/>
          </a:p>
        </p:txBody>
      </p:sp>
    </p:spTree>
    <p:extLst>
      <p:ext uri="{BB962C8B-B14F-4D97-AF65-F5344CB8AC3E}">
        <p14:creationId xmlns:p14="http://schemas.microsoft.com/office/powerpoint/2010/main" val="3338052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 name="Rectangle 1">
            <a:extLst>
              <a:ext uri="{FF2B5EF4-FFF2-40B4-BE49-F238E27FC236}">
                <a16:creationId xmlns:a16="http://schemas.microsoft.com/office/drawing/2014/main" id="{4C4DD6E2-8D8A-489D-B470-574DFCEA8CA4}"/>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0942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4F253-1EDE-4B27-B103-FA45D177A1F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7">
            <a:extLst>
              <a:ext uri="{FF2B5EF4-FFF2-40B4-BE49-F238E27FC236}">
                <a16:creationId xmlns:a16="http://schemas.microsoft.com/office/drawing/2014/main" id="{3D8D632B-8250-4B59-97A6-BCFF90D314F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C1F89E-CFB8-4DE5-9C7F-B5D7D4B2AE02}"/>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757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716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 name="Rectangle 1">
            <a:extLst>
              <a:ext uri="{FF2B5EF4-FFF2-40B4-BE49-F238E27FC236}">
                <a16:creationId xmlns:a16="http://schemas.microsoft.com/office/drawing/2014/main" id="{D4632B04-6C6E-49C1-83A5-FCAEA3708951}"/>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3334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8" name="Rectangle 7">
            <a:extLst>
              <a:ext uri="{FF2B5EF4-FFF2-40B4-BE49-F238E27FC236}">
                <a16:creationId xmlns:a16="http://schemas.microsoft.com/office/drawing/2014/main" id="{3F8B2904-E98B-4840-93D1-CC8C68474A57}"/>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CD5CEA-157A-4F55-93F6-FE63D4753217}"/>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lide Number Placeholder 7">
            <a:extLst>
              <a:ext uri="{FF2B5EF4-FFF2-40B4-BE49-F238E27FC236}">
                <a16:creationId xmlns:a16="http://schemas.microsoft.com/office/drawing/2014/main" id="{FA0A3998-D26C-4E9D-ACCB-FA07708BCB1C}"/>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1" name="Footer Placeholder 6">
            <a:extLst>
              <a:ext uri="{FF2B5EF4-FFF2-40B4-BE49-F238E27FC236}">
                <a16:creationId xmlns:a16="http://schemas.microsoft.com/office/drawing/2014/main" id="{3FC54610-5197-44E5-AD26-CC511DB0A20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42315917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1635253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3559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2DC8-9DB8-4AFD-B5ED-7F8F7B0D6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82F1AB-7062-4E80-AB90-DA9226843B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483B50-58A5-4A7C-9B40-B285370CE8AA}"/>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EF983D0F-4016-4863-9284-E385FF1C5C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EE6E2B-5D4D-4252-84C1-C0AA9F9C3291}"/>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4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262257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325634727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99757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95210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632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9AC21F29-8CF0-48FA-A98C-31DA65F239A3}"/>
              </a:ext>
            </a:extLst>
          </p:cNvPr>
          <p:cNvSpPr txBox="1">
            <a:spLocks/>
          </p:cNvSpPr>
          <p:nvPr userDrawn="1"/>
        </p:nvSpPr>
        <p:spPr>
          <a:xfrm>
            <a:off x="7584564" y="6714312"/>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7" name="Slide Number Placeholder 7">
            <a:extLst>
              <a:ext uri="{FF2B5EF4-FFF2-40B4-BE49-F238E27FC236}">
                <a16:creationId xmlns:a16="http://schemas.microsoft.com/office/drawing/2014/main" id="{4B4C839F-F979-4182-89F3-354020129C20}"/>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93A93-42A4-4E65-9F27-608408B34FDA}"/>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ooter Placeholder 6">
            <a:extLst>
              <a:ext uri="{FF2B5EF4-FFF2-40B4-BE49-F238E27FC236}">
                <a16:creationId xmlns:a16="http://schemas.microsoft.com/office/drawing/2014/main" id="{4A87684A-9220-4642-A6A1-F455B709770C}"/>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0" name="Slide Number Placeholder 7">
            <a:extLst>
              <a:ext uri="{FF2B5EF4-FFF2-40B4-BE49-F238E27FC236}">
                <a16:creationId xmlns:a16="http://schemas.microsoft.com/office/drawing/2014/main" id="{1C51125D-2FD2-48C6-B067-489EBCFF9DC6}"/>
              </a:ext>
            </a:extLst>
          </p:cNvPr>
          <p:cNvSpPr txBox="1">
            <a:spLocks/>
          </p:cNvSpPr>
          <p:nvPr userDrawn="1"/>
        </p:nvSpPr>
        <p:spPr>
          <a:xfrm>
            <a:off x="8742494" y="65489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69243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4423E6-2D64-4C66-AD33-30E01A42F4E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0623D6-7C30-44D5-8F3B-FF674D886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Text Placeholder 3">
            <a:extLst>
              <a:ext uri="{FF2B5EF4-FFF2-40B4-BE49-F238E27FC236}">
                <a16:creationId xmlns:a16="http://schemas.microsoft.com/office/drawing/2014/main" id="{89243A44-E9E2-4EF1-9D1C-485444061CDC}"/>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BA568F90-F7B7-4E61-BFFE-763D43D0039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77746580-311D-499E-9252-9C6CB1A7615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3" name="Straight Connector 12">
            <a:extLst>
              <a:ext uri="{FF2B5EF4-FFF2-40B4-BE49-F238E27FC236}">
                <a16:creationId xmlns:a16="http://schemas.microsoft.com/office/drawing/2014/main" id="{5CEAC2D4-96E4-4624-9307-4F80AC30672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661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1328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429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7119927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5315-E36F-40A8-B9EC-4F1AA67EEAB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86B73A-91E8-47FF-9915-E920384ED90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CE578-0EF1-4AAB-BFDF-F49018A8A8D9}"/>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01672498-B3B1-4088-AEDC-C36B62F9D1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0619F-3C25-4EE6-8D5E-5D7D6D6B63AB}"/>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01129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60444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CEBE1F-B801-4137-BE9E-F9D59F9D9A2B}"/>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B9D1D33-0FFA-48F9-938D-A6B8FDAA2E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A15960B1-ECA1-4236-BD85-A39F88ACAA2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01AD2769-79E6-43E5-9B5C-F5A8853EB541}"/>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C74FA046-01BB-471F-9390-238D81B1758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2E91B93B-0018-4C88-8C62-615F2BA60A9E}"/>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CEF2307C-40FD-4498-84E7-E42A04434C2E}"/>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156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87C30F-314E-4726-901A-3B843E1287EA}"/>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B10550ED-56D9-4AF8-9E6B-B64048AD1E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1" name="Rectangle 10">
            <a:extLst>
              <a:ext uri="{FF2B5EF4-FFF2-40B4-BE49-F238E27FC236}">
                <a16:creationId xmlns:a16="http://schemas.microsoft.com/office/drawing/2014/main" id="{823B2FF5-208C-4193-9DB6-0F4349A713D5}"/>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3">
            <a:extLst>
              <a:ext uri="{FF2B5EF4-FFF2-40B4-BE49-F238E27FC236}">
                <a16:creationId xmlns:a16="http://schemas.microsoft.com/office/drawing/2014/main" id="{95DF5610-B237-4DC8-B32D-BC92B509738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E2676D14-773F-4870-AFA4-B9DF50910014}"/>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7">
            <a:extLst>
              <a:ext uri="{FF2B5EF4-FFF2-40B4-BE49-F238E27FC236}">
                <a16:creationId xmlns:a16="http://schemas.microsoft.com/office/drawing/2014/main" id="{3F71C838-C8FA-494B-B4B1-6E531723D6F0}"/>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5" name="Straight Connector 14">
            <a:extLst>
              <a:ext uri="{FF2B5EF4-FFF2-40B4-BE49-F238E27FC236}">
                <a16:creationId xmlns:a16="http://schemas.microsoft.com/office/drawing/2014/main" id="{3167787C-FF0C-4A03-9D4E-C76726061193}"/>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114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5"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757321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D4C13E-C1CD-4DCF-B721-4DD0E6DBEF2D}"/>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8826E3-6C62-4D63-AA58-EC102280BDBE}"/>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8B107A8-A15C-4F36-AB40-9DCBB040A3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A7BDE695-4530-4FC7-B13A-27F4104EA650}"/>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FDE36B5-2317-420B-89A4-EBCE3DE9EA1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4FF92F30-5136-4257-B92A-EB004B33973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714E391F-A72C-4FF5-B2E1-897D8C930C6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80719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Content writing ">
    <p:spTree>
      <p:nvGrpSpPr>
        <p:cNvPr id="1" name=""/>
        <p:cNvGrpSpPr/>
        <p:nvPr/>
      </p:nvGrpSpPr>
      <p:grpSpPr>
        <a:xfrm>
          <a:off x="0" y="0"/>
          <a:ext cx="0" cy="0"/>
          <a:chOff x="0" y="0"/>
          <a:chExt cx="0" cy="0"/>
        </a:xfrm>
      </p:grpSpPr>
      <p:sp>
        <p:nvSpPr>
          <p:cNvPr id="29" name="Subtitle 2"/>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3"/>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5" name="Picture 4">
            <a:extLst>
              <a:ext uri="{FF2B5EF4-FFF2-40B4-BE49-F238E27FC236}">
                <a16:creationId xmlns:a16="http://schemas.microsoft.com/office/drawing/2014/main" id="{C0EAF122-45B3-4CE5-A3C1-5EF1518066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3" name="Rectangle 2">
            <a:extLst>
              <a:ext uri="{FF2B5EF4-FFF2-40B4-BE49-F238E27FC236}">
                <a16:creationId xmlns:a16="http://schemas.microsoft.com/office/drawing/2014/main" id="{4C48EA2B-9BE5-4ADC-803E-A3202FD05599}"/>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0B587944-8006-4A4E-9579-B9765F91A60A}"/>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F3EB9A9-F04F-4340-9727-059E483222B7}"/>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oter Placeholder 6"/>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ysClr val="windowText" lastClr="000000"/>
                </a:solidFill>
              </a:rPr>
              <a:t>© TechSci Research</a:t>
            </a:r>
          </a:p>
        </p:txBody>
      </p:sp>
      <p:sp>
        <p:nvSpPr>
          <p:cNvPr id="28" name="Slide Number Placeholder 7"/>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Tree>
    <p:extLst>
      <p:ext uri="{BB962C8B-B14F-4D97-AF65-F5344CB8AC3E}">
        <p14:creationId xmlns:p14="http://schemas.microsoft.com/office/powerpoint/2010/main" val="25603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E47C87-CCA5-44CF-8E27-BC95078FF694}"/>
              </a:ext>
            </a:extLst>
          </p:cNvPr>
          <p:cNvSpPr/>
          <p:nvPr userDrawn="1"/>
        </p:nvSpPr>
        <p:spPr>
          <a:xfrm>
            <a:off x="1" y="6664206"/>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Picture 9">
            <a:extLst>
              <a:ext uri="{FF2B5EF4-FFF2-40B4-BE49-F238E27FC236}">
                <a16:creationId xmlns:a16="http://schemas.microsoft.com/office/drawing/2014/main" id="{411E9855-B605-4B60-AA1F-E5474F5CD6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3" y="241333"/>
            <a:ext cx="1236812" cy="388020"/>
          </a:xfrm>
          <a:prstGeom prst="rect">
            <a:avLst/>
          </a:prstGeom>
        </p:spPr>
      </p:pic>
      <p:sp>
        <p:nvSpPr>
          <p:cNvPr id="12" name="Text Placeholder 3">
            <a:extLst>
              <a:ext uri="{FF2B5EF4-FFF2-40B4-BE49-F238E27FC236}">
                <a16:creationId xmlns:a16="http://schemas.microsoft.com/office/drawing/2014/main" id="{D717FAF0-8819-4EC4-AA10-691C9F192DA0}"/>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2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F488F58C-BE88-432F-91CD-CF616A101EAC}"/>
              </a:ext>
            </a:extLst>
          </p:cNvPr>
          <p:cNvSpPr/>
          <p:nvPr userDrawn="1"/>
        </p:nvSpPr>
        <p:spPr>
          <a:xfrm>
            <a:off x="8743567" y="6515547"/>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Slide Number Placeholder 7">
            <a:extLst>
              <a:ext uri="{FF2B5EF4-FFF2-40B4-BE49-F238E27FC236}">
                <a16:creationId xmlns:a16="http://schemas.microsoft.com/office/drawing/2014/main" id="{CC53E5D3-6845-4AD8-9279-DD1C7BAF096D}"/>
              </a:ext>
            </a:extLst>
          </p:cNvPr>
          <p:cNvSpPr txBox="1">
            <a:spLocks/>
          </p:cNvSpPr>
          <p:nvPr userDrawn="1"/>
        </p:nvSpPr>
        <p:spPr>
          <a:xfrm>
            <a:off x="8679473" y="6553647"/>
            <a:ext cx="445403" cy="365125"/>
          </a:xfrm>
          <a:prstGeom prst="rect">
            <a:avLst/>
          </a:prstGeom>
        </p:spPr>
        <p:txBody>
          <a:bodyPr vert="horz" lIns="68580" tIns="34290" rIns="68580" bIns="3429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825" smtClean="0">
                <a:solidFill>
                  <a:sysClr val="windowText" lastClr="000000"/>
                </a:solidFill>
              </a:rPr>
              <a:pPr/>
              <a:t>‹#›</a:t>
            </a:fld>
            <a:endParaRPr lang="en-US" sz="825" dirty="0">
              <a:solidFill>
                <a:sysClr val="windowText" lastClr="000000"/>
              </a:solidFill>
            </a:endParaRPr>
          </a:p>
        </p:txBody>
      </p:sp>
      <p:cxnSp>
        <p:nvCxnSpPr>
          <p:cNvPr id="15" name="Straight Connector 14">
            <a:extLst>
              <a:ext uri="{FF2B5EF4-FFF2-40B4-BE49-F238E27FC236}">
                <a16:creationId xmlns:a16="http://schemas.microsoft.com/office/drawing/2014/main" id="{21E05444-FCB7-46AE-BF91-D8B58C162EE8}"/>
              </a:ext>
            </a:extLst>
          </p:cNvPr>
          <p:cNvCxnSpPr>
            <a:cxnSpLocks/>
          </p:cNvCxnSpPr>
          <p:nvPr userDrawn="1"/>
        </p:nvCxnSpPr>
        <p:spPr>
          <a:xfrm>
            <a:off x="1"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AE7CF75D-834E-4FD2-82FA-F5BD21FBB915}"/>
              </a:ext>
            </a:extLst>
          </p:cNvPr>
          <p:cNvSpPr txBox="1">
            <a:spLocks/>
          </p:cNvSpPr>
          <p:nvPr userDrawn="1"/>
        </p:nvSpPr>
        <p:spPr>
          <a:xfrm>
            <a:off x="7584565" y="6701249"/>
            <a:ext cx="1335797" cy="143688"/>
          </a:xfrm>
          <a:prstGeom prst="rect">
            <a:avLst/>
          </a:prstGeom>
        </p:spPr>
        <p:txBody>
          <a:bodyPr vert="horz" lIns="68580" tIns="34290" rIns="68580" bIns="3429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25" dirty="0">
                <a:solidFill>
                  <a:schemeClr val="tx2">
                    <a:lumMod val="50000"/>
                  </a:schemeClr>
                </a:solidFill>
              </a:rPr>
              <a:t>© TechSci Research</a:t>
            </a:r>
          </a:p>
        </p:txBody>
      </p:sp>
      <p:sp>
        <p:nvSpPr>
          <p:cNvPr id="17" name="Rectangle 16">
            <a:extLst>
              <a:ext uri="{FF2B5EF4-FFF2-40B4-BE49-F238E27FC236}">
                <a16:creationId xmlns:a16="http://schemas.microsoft.com/office/drawing/2014/main" id="{BC07E36A-07F5-4985-89E9-C76DBEE0C01A}"/>
              </a:ext>
            </a:extLst>
          </p:cNvPr>
          <p:cNvSpPr/>
          <p:nvPr userDrawn="1"/>
        </p:nvSpPr>
        <p:spPr>
          <a:xfrm>
            <a:off x="-7495" y="10023"/>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46388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975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3906909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806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A920-BAFA-4617-89E5-AA72A8BF5B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797C7-7422-44F3-9A88-45C6271A526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0CB511-07E2-4DA6-B25A-35F0A5C5F04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015BB-ADCC-48D5-871C-F5773D5919C3}"/>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a:extLst>
              <a:ext uri="{FF2B5EF4-FFF2-40B4-BE49-F238E27FC236}">
                <a16:creationId xmlns:a16="http://schemas.microsoft.com/office/drawing/2014/main" id="{5EC618AB-4901-4FFF-A167-BA4117F4FB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E2AA42-66D9-4BFB-A527-4F7352A2E21F}"/>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772220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018741-C12B-435E-BE9A-FFF06A251FAE}"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3212031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2" name="Picture 1">
            <a:extLst>
              <a:ext uri="{FF2B5EF4-FFF2-40B4-BE49-F238E27FC236}">
                <a16:creationId xmlns:a16="http://schemas.microsoft.com/office/drawing/2014/main" id="{886C5A34-2B98-4108-A9B8-DED832B2FA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6441"/>
            <a:ext cx="9144000" cy="6954441"/>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96442"/>
            <a:ext cx="9144020" cy="6954441"/>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087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8219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50265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46533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536286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72DB4-A212-4CBE-A731-54D9D140164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4BB1E7D-CA68-4BE8-AFA0-DC685767C5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4E00A77-CCE1-4716-9DBA-7C062191635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2490FA-F050-411C-933E-2737BE1EA902}"/>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47DC6069-EA26-4FD9-B3F5-DBECD419C0B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9B023791-B391-4C51-ABBB-4354C04A2CE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6" name="Footer Placeholder 6">
            <a:extLst>
              <a:ext uri="{FF2B5EF4-FFF2-40B4-BE49-F238E27FC236}">
                <a16:creationId xmlns:a16="http://schemas.microsoft.com/office/drawing/2014/main" id="{E5B5EDB5-DF98-487B-B44F-9FE51067EB3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632297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4591355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982555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309311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CBBD-C440-4020-85FE-256FFB3A19E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4068E0-F3FF-4CB9-95F3-495D6D86E3B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A679DBD-95E4-47F7-94C8-8768C09A95F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E24C04-FC30-42DD-A2DF-3298065A704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428D67-85A1-4AF5-8063-C6E0B7D23E7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65AE81-F5BB-4AF8-8F4B-E7DFA4400921}"/>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8" name="Footer Placeholder 7">
            <a:extLst>
              <a:ext uri="{FF2B5EF4-FFF2-40B4-BE49-F238E27FC236}">
                <a16:creationId xmlns:a16="http://schemas.microsoft.com/office/drawing/2014/main" id="{9B638903-93F4-4E1E-BDC4-89E6AEA039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9F3EF75-866A-4230-BBD0-98C27D7B7F7A}"/>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94766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704318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912097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8" name="Rectangle 7">
            <a:extLst>
              <a:ext uri="{FF2B5EF4-FFF2-40B4-BE49-F238E27FC236}">
                <a16:creationId xmlns:a16="http://schemas.microsoft.com/office/drawing/2014/main" id="{3F8B2904-E98B-4840-93D1-CC8C68474A57}"/>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80CD5CEA-157A-4F55-93F6-FE63D4753217}"/>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lide Number Placeholder 7">
            <a:extLst>
              <a:ext uri="{FF2B5EF4-FFF2-40B4-BE49-F238E27FC236}">
                <a16:creationId xmlns:a16="http://schemas.microsoft.com/office/drawing/2014/main" id="{FA0A3998-D26C-4E9D-ACCB-FA07708BCB1C}"/>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1" name="Footer Placeholder 6">
            <a:extLst>
              <a:ext uri="{FF2B5EF4-FFF2-40B4-BE49-F238E27FC236}">
                <a16:creationId xmlns:a16="http://schemas.microsoft.com/office/drawing/2014/main" id="{3FC54610-5197-44E5-AD26-CC511DB0A20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2" name="Straight Connector 11">
            <a:extLst>
              <a:ext uri="{FF2B5EF4-FFF2-40B4-BE49-F238E27FC236}">
                <a16:creationId xmlns:a16="http://schemas.microsoft.com/office/drawing/2014/main" id="{06B879AB-4698-44DB-8484-36EE3B9668D7}"/>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DEDAA4C-19BC-4821-89EE-F3CAB7B528B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205173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BC86366-2D3A-415A-ACF9-C17A2441416F}"/>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C578B5D0-791E-4394-98F3-8B56A6B1B4A9}"/>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Slide Number Placeholder 7">
            <a:extLst>
              <a:ext uri="{FF2B5EF4-FFF2-40B4-BE49-F238E27FC236}">
                <a16:creationId xmlns:a16="http://schemas.microsoft.com/office/drawing/2014/main" id="{34FD4092-2588-4B31-89CC-472793EEEB64}"/>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20" name="Footer Placeholder 6">
            <a:extLst>
              <a:ext uri="{FF2B5EF4-FFF2-40B4-BE49-F238E27FC236}">
                <a16:creationId xmlns:a16="http://schemas.microsoft.com/office/drawing/2014/main" id="{D1ACCFCA-D502-454D-9C8E-79C28B7A89F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95687256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
        <p:nvSpPr>
          <p:cNvPr id="10" name="Rectangle 9">
            <a:extLst>
              <a:ext uri="{FF2B5EF4-FFF2-40B4-BE49-F238E27FC236}">
                <a16:creationId xmlns:a16="http://schemas.microsoft.com/office/drawing/2014/main" id="{E35182BC-DDA5-4EDC-B447-8273E31ADD1A}"/>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8C0D8543-0C4A-4286-BF97-0D6C841D3595}"/>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Slide Number Placeholder 7">
            <a:extLst>
              <a:ext uri="{FF2B5EF4-FFF2-40B4-BE49-F238E27FC236}">
                <a16:creationId xmlns:a16="http://schemas.microsoft.com/office/drawing/2014/main" id="{46D925A5-DB56-41D7-A199-1EAC6D105FF0}"/>
              </a:ext>
            </a:extLst>
          </p:cNvPr>
          <p:cNvSpPr txBox="1">
            <a:spLocks/>
          </p:cNvSpPr>
          <p:nvPr userDrawn="1"/>
        </p:nvSpPr>
        <p:spPr>
          <a:xfrm>
            <a:off x="8605063" y="6508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200" smtClean="0">
                <a:solidFill>
                  <a:schemeClr val="bg2">
                    <a:lumMod val="25000"/>
                  </a:schemeClr>
                </a:solidFill>
              </a:rPr>
              <a:pPr/>
              <a:t>‹#›</a:t>
            </a:fld>
            <a:endParaRPr lang="en-US" sz="1200" dirty="0">
              <a:solidFill>
                <a:schemeClr val="bg2">
                  <a:lumMod val="25000"/>
                </a:schemeClr>
              </a:solidFill>
            </a:endParaRPr>
          </a:p>
        </p:txBody>
      </p:sp>
      <p:sp>
        <p:nvSpPr>
          <p:cNvPr id="13" name="Footer Placeholder 6">
            <a:extLst>
              <a:ext uri="{FF2B5EF4-FFF2-40B4-BE49-F238E27FC236}">
                <a16:creationId xmlns:a16="http://schemas.microsoft.com/office/drawing/2014/main" id="{4A37587C-5862-4E7F-B4AD-C7997BE5482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46393437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A1979E-00F7-4B84-98A3-8B6EA0E72C7B}"/>
              </a:ext>
            </a:extLst>
          </p:cNvPr>
          <p:cNvSpPr/>
          <p:nvPr userDrawn="1"/>
        </p:nvSpPr>
        <p:spPr>
          <a:xfrm>
            <a:off x="0" y="109687"/>
            <a:ext cx="7416800" cy="485495"/>
          </a:xfrm>
          <a:prstGeom prst="rect">
            <a:avLst/>
          </a:prstGeom>
          <a:solidFill>
            <a:srgbClr val="A7C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picture containing object, indoor&#10;&#10;Description generated with high confidence">
            <a:extLst>
              <a:ext uri="{FF2B5EF4-FFF2-40B4-BE49-F238E27FC236}">
                <a16:creationId xmlns:a16="http://schemas.microsoft.com/office/drawing/2014/main" id="{86CF0F51-BCC2-4E8E-B565-3B5F6AC1865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3282" y="109688"/>
            <a:ext cx="1429534" cy="441856"/>
          </a:xfrm>
          <a:prstGeom prst="rect">
            <a:avLst/>
          </a:prstGeom>
        </p:spPr>
      </p:pic>
      <p:sp>
        <p:nvSpPr>
          <p:cNvPr id="24" name="Title Placeholder 16">
            <a:extLst>
              <a:ext uri="{FF2B5EF4-FFF2-40B4-BE49-F238E27FC236}">
                <a16:creationId xmlns:a16="http://schemas.microsoft.com/office/drawing/2014/main" id="{A9C45C3E-DC63-4E18-AFBC-D26B62CC2D8A}"/>
              </a:ext>
            </a:extLst>
          </p:cNvPr>
          <p:cNvSpPr>
            <a:spLocks noGrp="1"/>
          </p:cNvSpPr>
          <p:nvPr>
            <p:ph type="title"/>
          </p:nvPr>
        </p:nvSpPr>
        <p:spPr>
          <a:xfrm>
            <a:off x="14202" y="121779"/>
            <a:ext cx="7896476"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25" name="Slide Number Placeholder 5">
            <a:extLst>
              <a:ext uri="{FF2B5EF4-FFF2-40B4-BE49-F238E27FC236}">
                <a16:creationId xmlns:a16="http://schemas.microsoft.com/office/drawing/2014/main" id="{DC2DEE87-8988-4DC7-B922-9C76881FEE0E}"/>
              </a:ext>
            </a:extLst>
          </p:cNvPr>
          <p:cNvSpPr>
            <a:spLocks noGrp="1"/>
          </p:cNvSpPr>
          <p:nvPr>
            <p:ph type="sldNum" sz="quarter" idx="12"/>
          </p:nvPr>
        </p:nvSpPr>
        <p:spPr>
          <a:xfrm>
            <a:off x="8631307" y="6470646"/>
            <a:ext cx="512693" cy="433518"/>
          </a:xfrm>
          <a:prstGeom prst="rect">
            <a:avLst/>
          </a:prstGeom>
        </p:spPr>
        <p:txBody>
          <a:bodyPr anchor="ctr"/>
          <a:lstStyle>
            <a:lvl1pPr algn="ctr">
              <a:defRPr sz="1200" b="1">
                <a:solidFill>
                  <a:schemeClr val="bg2">
                    <a:lumMod val="25000"/>
                  </a:schemeClr>
                </a:solidFill>
              </a:defRPr>
            </a:lvl1pPr>
          </a:lstStyle>
          <a:p>
            <a:fld id="{71524312-86C7-4F05-8EA3-7DC8FEE2FD1D}" type="slidenum">
              <a:rPr lang="en-US" smtClean="0"/>
              <a:pPr/>
              <a:t>‹#›</a:t>
            </a:fld>
            <a:endParaRPr lang="en-US" dirty="0"/>
          </a:p>
        </p:txBody>
      </p:sp>
      <p:sp>
        <p:nvSpPr>
          <p:cNvPr id="26" name="Footer Placeholder 4">
            <a:extLst>
              <a:ext uri="{FF2B5EF4-FFF2-40B4-BE49-F238E27FC236}">
                <a16:creationId xmlns:a16="http://schemas.microsoft.com/office/drawing/2014/main" id="{A9711214-613C-4265-96DE-F01452FA6863}"/>
              </a:ext>
            </a:extLst>
          </p:cNvPr>
          <p:cNvSpPr>
            <a:spLocks noGrp="1"/>
          </p:cNvSpPr>
          <p:nvPr>
            <p:ph type="ftr" sz="quarter" idx="11"/>
          </p:nvPr>
        </p:nvSpPr>
        <p:spPr>
          <a:xfrm>
            <a:off x="7658305" y="6582956"/>
            <a:ext cx="971550" cy="208898"/>
          </a:xfrm>
          <a:prstGeom prst="rect">
            <a:avLst/>
          </a:prstGeom>
        </p:spPr>
        <p:txBody>
          <a:bodyPr anchor="ctr"/>
          <a:lstStyle>
            <a:lvl1pPr marL="0" algn="ctr" defTabSz="914400" rtl="0" eaLnBrk="1" latinLnBrk="0" hangingPunct="1">
              <a:defRPr lang="en-US" sz="600" kern="1200" smtClean="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IN" dirty="0"/>
              <a:t>© TechSci Research</a:t>
            </a:r>
          </a:p>
        </p:txBody>
      </p:sp>
      <p:sp>
        <p:nvSpPr>
          <p:cNvPr id="27" name="Subtitle 2">
            <a:extLst>
              <a:ext uri="{FF2B5EF4-FFF2-40B4-BE49-F238E27FC236}">
                <a16:creationId xmlns:a16="http://schemas.microsoft.com/office/drawing/2014/main" id="{7C99BFEB-2A24-4AC6-9640-40A5EB940840}"/>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3012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C28C22-BD72-4435-9F97-BCE9A6D0C0F9}"/>
              </a:ext>
            </a:extLst>
          </p:cNvPr>
          <p:cNvSpPr/>
          <p:nvPr userDrawn="1"/>
        </p:nvSpPr>
        <p:spPr>
          <a:xfrm>
            <a:off x="0" y="166255"/>
            <a:ext cx="7384473" cy="461310"/>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Placeholder 16">
            <a:extLst>
              <a:ext uri="{FF2B5EF4-FFF2-40B4-BE49-F238E27FC236}">
                <a16:creationId xmlns:a16="http://schemas.microsoft.com/office/drawing/2014/main" id="{0CC90654-147A-4C9F-B5AE-F0F81BA98E02}"/>
              </a:ext>
            </a:extLst>
          </p:cNvPr>
          <p:cNvSpPr>
            <a:spLocks noGrp="1"/>
          </p:cNvSpPr>
          <p:nvPr>
            <p:ph type="title"/>
          </p:nvPr>
        </p:nvSpPr>
        <p:spPr>
          <a:xfrm>
            <a:off x="123825" y="196771"/>
            <a:ext cx="6640285" cy="46131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pic>
        <p:nvPicPr>
          <p:cNvPr id="14" name="Picture 13" descr="cid:image002.png@01D2F982.F4FD4770">
            <a:extLst>
              <a:ext uri="{FF2B5EF4-FFF2-40B4-BE49-F238E27FC236}">
                <a16:creationId xmlns:a16="http://schemas.microsoft.com/office/drawing/2014/main" id="{A3751954-6E86-43FA-AEE1-EC8E0F9BD18E}"/>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7606146" y="110835"/>
            <a:ext cx="1417491" cy="498762"/>
          </a:xfrm>
          <a:prstGeom prst="rect">
            <a:avLst/>
          </a:prstGeom>
          <a:noFill/>
          <a:ln>
            <a:noFill/>
          </a:ln>
        </p:spPr>
      </p:pic>
      <p:sp>
        <p:nvSpPr>
          <p:cNvPr id="3" name="Rectangle 2">
            <a:extLst>
              <a:ext uri="{FF2B5EF4-FFF2-40B4-BE49-F238E27FC236}">
                <a16:creationId xmlns:a16="http://schemas.microsoft.com/office/drawing/2014/main" id="{DC7A2EBC-398A-4004-9540-257F3C766D3A}"/>
              </a:ext>
            </a:extLst>
          </p:cNvPr>
          <p:cNvSpPr/>
          <p:nvPr userDrawn="1"/>
        </p:nvSpPr>
        <p:spPr>
          <a:xfrm>
            <a:off x="8782303" y="6657945"/>
            <a:ext cx="289538" cy="200055"/>
          </a:xfrm>
          <a:prstGeom prst="rect">
            <a:avLst/>
          </a:prstGeom>
          <a:solidFill>
            <a:srgbClr val="A4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F0688DEA-14AF-485F-8E33-B914956AE8C9}"/>
              </a:ext>
            </a:extLst>
          </p:cNvPr>
          <p:cNvSpPr txBox="1">
            <a:spLocks/>
          </p:cNvSpPr>
          <p:nvPr userDrawn="1"/>
        </p:nvSpPr>
        <p:spPr>
          <a:xfrm>
            <a:off x="8670725" y="6541213"/>
            <a:ext cx="512693" cy="433518"/>
          </a:xfrm>
          <a:prstGeom prst="rect">
            <a:avLst/>
          </a:prstGeom>
        </p:spPr>
        <p:txBody>
          <a:bodyPr anchor="ctr"/>
          <a:lstStyle>
            <a:defPPr>
              <a:defRPr lang="en-US"/>
            </a:defPPr>
            <a:lvl1pPr marL="0" algn="ctr" defTabSz="457200" rtl="0" eaLnBrk="1" latinLnBrk="0" hangingPunct="1">
              <a:defRPr sz="11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524312-86C7-4F05-8EA3-7DC8FEE2FD1D}" type="slidenum">
              <a:rPr lang="en-US" smtClean="0">
                <a:solidFill>
                  <a:sysClr val="windowText" lastClr="000000"/>
                </a:solidFill>
              </a:rPr>
              <a:pPr/>
              <a:t>‹#›</a:t>
            </a:fld>
            <a:endParaRPr lang="en-US" dirty="0">
              <a:solidFill>
                <a:sysClr val="windowText" lastClr="000000"/>
              </a:solidFill>
            </a:endParaRPr>
          </a:p>
        </p:txBody>
      </p:sp>
      <p:sp>
        <p:nvSpPr>
          <p:cNvPr id="5" name="TextBox 4">
            <a:extLst>
              <a:ext uri="{FF2B5EF4-FFF2-40B4-BE49-F238E27FC236}">
                <a16:creationId xmlns:a16="http://schemas.microsoft.com/office/drawing/2014/main" id="{BEFCD1D6-4564-451A-A127-4AA08D55AE56}"/>
              </a:ext>
            </a:extLst>
          </p:cNvPr>
          <p:cNvSpPr txBox="1"/>
          <p:nvPr userDrawn="1"/>
        </p:nvSpPr>
        <p:spPr>
          <a:xfrm>
            <a:off x="-14514"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18387657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riting ">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2F2C4A-0FDE-46AC-9BC4-6B5F9D1D4864}"/>
              </a:ext>
            </a:extLst>
          </p:cNvPr>
          <p:cNvSpPr/>
          <p:nvPr userDrawn="1"/>
        </p:nvSpPr>
        <p:spPr>
          <a:xfrm>
            <a:off x="0" y="842704"/>
            <a:ext cx="170207" cy="60152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EBB3293-9C7F-4A23-91DE-5D9960E1C169}"/>
              </a:ext>
            </a:extLst>
          </p:cNvPr>
          <p:cNvSpPr/>
          <p:nvPr userDrawn="1"/>
        </p:nvSpPr>
        <p:spPr>
          <a:xfrm>
            <a:off x="-1" y="424525"/>
            <a:ext cx="9144001" cy="468285"/>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Placeholder 16">
            <a:extLst>
              <a:ext uri="{FF2B5EF4-FFF2-40B4-BE49-F238E27FC236}">
                <a16:creationId xmlns:a16="http://schemas.microsoft.com/office/drawing/2014/main" id="{7A484578-2C63-46CE-8A64-F34DA1D12F9E}"/>
              </a:ext>
            </a:extLst>
          </p:cNvPr>
          <p:cNvSpPr>
            <a:spLocks noGrp="1"/>
          </p:cNvSpPr>
          <p:nvPr>
            <p:ph type="title"/>
          </p:nvPr>
        </p:nvSpPr>
        <p:spPr>
          <a:xfrm>
            <a:off x="996611" y="424525"/>
            <a:ext cx="6862693" cy="46131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1200" b="1" kern="1200" spc="3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7" name="Subtitle 2">
            <a:extLst>
              <a:ext uri="{FF2B5EF4-FFF2-40B4-BE49-F238E27FC236}">
                <a16:creationId xmlns:a16="http://schemas.microsoft.com/office/drawing/2014/main" id="{6E885002-D4D4-4C58-A8FE-B491242D52D6}"/>
              </a:ext>
            </a:extLst>
          </p:cNvPr>
          <p:cNvSpPr>
            <a:spLocks noGrp="1"/>
          </p:cNvSpPr>
          <p:nvPr>
            <p:ph type="subTitle" idx="1"/>
          </p:nvPr>
        </p:nvSpPr>
        <p:spPr>
          <a:xfrm>
            <a:off x="334618" y="1243151"/>
            <a:ext cx="6858000" cy="1655762"/>
          </a:xfrm>
          <a:prstGeom prst="rect">
            <a:avLst/>
          </a:prstGeom>
        </p:spPr>
        <p:txBody>
          <a:bodyPr/>
          <a:lstStyle>
            <a:lvl1pPr marL="171450" indent="-171450" algn="just" defTabSz="914400" rtl="0" eaLnBrk="1" latinLnBrk="0" hangingPunct="1">
              <a:lnSpc>
                <a:spcPct val="200000"/>
              </a:lnSpc>
              <a:spcBef>
                <a:spcPts val="1000"/>
              </a:spcBef>
              <a:buFont typeface="Arial" panose="020B0604020202020204" pitchFamily="34" charset="0"/>
              <a:buChar char="•"/>
              <a:def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8" name="Picture 37">
            <a:extLst>
              <a:ext uri="{FF2B5EF4-FFF2-40B4-BE49-F238E27FC236}">
                <a16:creationId xmlns:a16="http://schemas.microsoft.com/office/drawing/2014/main" id="{A48CCFB0-B614-450A-933C-4DE7A2EED4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20880"/>
            <a:ext cx="737202" cy="457573"/>
          </a:xfrm>
          <a:prstGeom prst="rect">
            <a:avLst/>
          </a:prstGeom>
        </p:spPr>
      </p:pic>
      <p:sp>
        <p:nvSpPr>
          <p:cNvPr id="39" name="Rectangle 38">
            <a:extLst>
              <a:ext uri="{FF2B5EF4-FFF2-40B4-BE49-F238E27FC236}">
                <a16:creationId xmlns:a16="http://schemas.microsoft.com/office/drawing/2014/main" id="{AA2001AD-B626-4C95-BAD1-070B8B27D674}"/>
              </a:ext>
            </a:extLst>
          </p:cNvPr>
          <p:cNvSpPr/>
          <p:nvPr userDrawn="1"/>
        </p:nvSpPr>
        <p:spPr>
          <a:xfrm>
            <a:off x="7750629" y="419013"/>
            <a:ext cx="1393371" cy="47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6" descr="cid:image002.png@01D2F982.F4FD4770">
            <a:extLst>
              <a:ext uri="{FF2B5EF4-FFF2-40B4-BE49-F238E27FC236}">
                <a16:creationId xmlns:a16="http://schemas.microsoft.com/office/drawing/2014/main" id="{2E9EC796-AEA6-40E4-BC62-E36F8E1A3BB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22473" y="458044"/>
            <a:ext cx="1249681" cy="40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4778D4A2-3792-4AF3-A725-5441FE47B0F0}"/>
              </a:ext>
            </a:extLst>
          </p:cNvPr>
          <p:cNvSpPr/>
          <p:nvPr userDrawn="1"/>
        </p:nvSpPr>
        <p:spPr>
          <a:xfrm>
            <a:off x="0" y="6667500"/>
            <a:ext cx="170207" cy="190500"/>
          </a:xfrm>
          <a:prstGeom prst="rect">
            <a:avLst/>
          </a:prstGeom>
          <a:solidFill>
            <a:srgbClr val="A7D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5">
            <a:extLst>
              <a:ext uri="{FF2B5EF4-FFF2-40B4-BE49-F238E27FC236}">
                <a16:creationId xmlns:a16="http://schemas.microsoft.com/office/drawing/2014/main" id="{5176B90C-4117-4D27-A207-5455D8EB0A29}"/>
              </a:ext>
            </a:extLst>
          </p:cNvPr>
          <p:cNvSpPr>
            <a:spLocks noGrp="1"/>
          </p:cNvSpPr>
          <p:nvPr>
            <p:ph type="sldNum" sz="quarter" idx="12"/>
          </p:nvPr>
        </p:nvSpPr>
        <p:spPr>
          <a:xfrm>
            <a:off x="-171244" y="6545991"/>
            <a:ext cx="512693" cy="433518"/>
          </a:xfrm>
          <a:prstGeom prst="rect">
            <a:avLst/>
          </a:prstGeom>
        </p:spPr>
        <p:txBody>
          <a:bodyPr anchor="ctr"/>
          <a:lstStyle>
            <a:lvl1pPr algn="ctr">
              <a:defRPr sz="900">
                <a:solidFill>
                  <a:schemeClr val="bg1"/>
                </a:solidFill>
              </a:defRPr>
            </a:lvl1pPr>
          </a:lstStyle>
          <a:p>
            <a:fld id="{71524312-86C7-4F05-8EA3-7DC8FEE2FD1D}" type="slidenum">
              <a:rPr lang="en-US" smtClean="0"/>
              <a:pPr/>
              <a:t>‹#›</a:t>
            </a:fld>
            <a:endParaRPr lang="en-US" dirty="0"/>
          </a:p>
        </p:txBody>
      </p:sp>
      <p:sp>
        <p:nvSpPr>
          <p:cNvPr id="44" name="Footer Placeholder 2">
            <a:extLst>
              <a:ext uri="{FF2B5EF4-FFF2-40B4-BE49-F238E27FC236}">
                <a16:creationId xmlns:a16="http://schemas.microsoft.com/office/drawing/2014/main" id="{DE362C68-7702-4C49-BD87-E0E07DE86BB9}"/>
              </a:ext>
            </a:extLst>
          </p:cNvPr>
          <p:cNvSpPr>
            <a:spLocks noGrp="1"/>
          </p:cNvSpPr>
          <p:nvPr>
            <p:ph type="ftr" sz="quarter" idx="11"/>
          </p:nvPr>
        </p:nvSpPr>
        <p:spPr>
          <a:xfrm>
            <a:off x="8146323" y="6667500"/>
            <a:ext cx="1232807" cy="187598"/>
          </a:xfrm>
          <a:prstGeom prst="rect">
            <a:avLst/>
          </a:prstGeom>
        </p:spPr>
        <p:txBody>
          <a:bodyPr/>
          <a:lstStyle>
            <a:lvl1pPr>
              <a:defRPr sz="800"/>
            </a:lvl1pPr>
          </a:lstStyle>
          <a:p>
            <a:r>
              <a:rPr lang="en-IN" dirty="0"/>
              <a:t>© TechSci Research</a:t>
            </a:r>
          </a:p>
        </p:txBody>
      </p:sp>
    </p:spTree>
    <p:extLst>
      <p:ext uri="{BB962C8B-B14F-4D97-AF65-F5344CB8AC3E}">
        <p14:creationId xmlns:p14="http://schemas.microsoft.com/office/powerpoint/2010/main" val="48412978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Content writing ">
    <p:bg>
      <p:bgRef idx="1001">
        <a:schemeClr val="bg1"/>
      </p:bgRef>
    </p:bg>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FC37B953-7094-4EB1-B900-D74C5B34974E}"/>
              </a:ext>
            </a:extLst>
          </p:cNvPr>
          <p:cNvSpPr>
            <a:spLocks noGrp="1"/>
          </p:cNvSpPr>
          <p:nvPr>
            <p:ph type="subTitle" idx="1"/>
          </p:nvPr>
        </p:nvSpPr>
        <p:spPr>
          <a:xfrm>
            <a:off x="925985" y="1178387"/>
            <a:ext cx="6858000" cy="1655762"/>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3">
            <a:extLst>
              <a:ext uri="{FF2B5EF4-FFF2-40B4-BE49-F238E27FC236}">
                <a16:creationId xmlns:a16="http://schemas.microsoft.com/office/drawing/2014/main" id="{74522757-7457-44AB-9345-A34192A4BF02}"/>
              </a:ext>
            </a:extLst>
          </p:cNvPr>
          <p:cNvSpPr>
            <a:spLocks noGrp="1"/>
          </p:cNvSpPr>
          <p:nvPr>
            <p:ph type="body" sz="quarter" idx="14"/>
          </p:nvPr>
        </p:nvSpPr>
        <p:spPr>
          <a:xfrm>
            <a:off x="164645" y="220698"/>
            <a:ext cx="7863840" cy="457200"/>
          </a:xfrm>
          <a:prstGeom prst="rect">
            <a:avLst/>
          </a:prstGeom>
        </p:spPr>
        <p:txBody>
          <a:bodyPr anchor="ctr">
            <a:normAutofit/>
          </a:bodyPr>
          <a:lstStyle>
            <a:lvl1pPr marL="0" indent="0" algn="l">
              <a:buNone/>
              <a:defRPr sz="1400" b="1" spc="0">
                <a:solidFill>
                  <a:sysClr val="windowText" lastClr="000000"/>
                </a:solidFill>
                <a:latin typeface="Arial" panose="020B0604020202020204" pitchFamily="34" charset="0"/>
                <a:cs typeface="Arial" panose="020B0604020202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540BF80E-7678-4D90-8B28-B7785FF1CD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27636" y="190834"/>
            <a:ext cx="1270799" cy="398683"/>
          </a:xfrm>
          <a:prstGeom prst="rect">
            <a:avLst/>
          </a:prstGeom>
        </p:spPr>
      </p:pic>
      <p:sp>
        <p:nvSpPr>
          <p:cNvPr id="13" name="Rectangle 12">
            <a:extLst>
              <a:ext uri="{FF2B5EF4-FFF2-40B4-BE49-F238E27FC236}">
                <a16:creationId xmlns:a16="http://schemas.microsoft.com/office/drawing/2014/main" id="{FA1CA5F3-46D4-4C6E-8F2B-49316ED01B16}"/>
              </a:ext>
            </a:extLst>
          </p:cNvPr>
          <p:cNvSpPr/>
          <p:nvPr userDrawn="1"/>
        </p:nvSpPr>
        <p:spPr>
          <a:xfrm>
            <a:off x="-1" y="0"/>
            <a:ext cx="9144001" cy="1024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F7CC06B-5345-43A3-B25F-C11EA862FA3E}"/>
              </a:ext>
            </a:extLst>
          </p:cNvPr>
          <p:cNvCxnSpPr/>
          <p:nvPr userDrawn="1"/>
        </p:nvCxnSpPr>
        <p:spPr>
          <a:xfrm>
            <a:off x="-13086" y="713811"/>
            <a:ext cx="489987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89543E0-2455-4EE0-9600-CC235F68CF26}"/>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oter Placeholder 6">
            <a:extLst>
              <a:ext uri="{FF2B5EF4-FFF2-40B4-BE49-F238E27FC236}">
                <a16:creationId xmlns:a16="http://schemas.microsoft.com/office/drawing/2014/main" id="{69C30F4B-E790-4396-93B2-392AB1FF8EDB}"/>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ysClr val="windowText" lastClr="000000"/>
                </a:solidFill>
              </a:rPr>
              <a:t>© TechSci Research</a:t>
            </a:r>
          </a:p>
        </p:txBody>
      </p:sp>
      <p:sp>
        <p:nvSpPr>
          <p:cNvPr id="17" name="Slide Number Placeholder 7">
            <a:extLst>
              <a:ext uri="{FF2B5EF4-FFF2-40B4-BE49-F238E27FC236}">
                <a16:creationId xmlns:a16="http://schemas.microsoft.com/office/drawing/2014/main" id="{CADD615A-2105-423A-9576-50083F6E58F3}"/>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Tree>
    <p:extLst>
      <p:ext uri="{BB962C8B-B14F-4D97-AF65-F5344CB8AC3E}">
        <p14:creationId xmlns:p14="http://schemas.microsoft.com/office/powerpoint/2010/main" val="27898358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94079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0B7A-5981-49EE-B271-7225E0E69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37D582E-D94F-4080-B83A-CDF53A08970E}"/>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4" name="Footer Placeholder 3">
            <a:extLst>
              <a:ext uri="{FF2B5EF4-FFF2-40B4-BE49-F238E27FC236}">
                <a16:creationId xmlns:a16="http://schemas.microsoft.com/office/drawing/2014/main" id="{2129B1DD-1360-4CA9-87CA-646B9C6BE5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A5368A-75E3-4320-993C-6208D82890A4}"/>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050406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9583079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98C9043-BCBE-40A6-840F-19169B524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174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6">
            <a:extLst>
              <a:ext uri="{FF2B5EF4-FFF2-40B4-BE49-F238E27FC236}">
                <a16:creationId xmlns:a16="http://schemas.microsoft.com/office/drawing/2014/main" id="{9AC21F29-8CF0-48FA-A98C-31DA65F239A3}"/>
              </a:ext>
            </a:extLst>
          </p:cNvPr>
          <p:cNvSpPr txBox="1">
            <a:spLocks/>
          </p:cNvSpPr>
          <p:nvPr userDrawn="1"/>
        </p:nvSpPr>
        <p:spPr>
          <a:xfrm>
            <a:off x="7584564" y="6714312"/>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7" name="Slide Number Placeholder 7">
            <a:extLst>
              <a:ext uri="{FF2B5EF4-FFF2-40B4-BE49-F238E27FC236}">
                <a16:creationId xmlns:a16="http://schemas.microsoft.com/office/drawing/2014/main" id="{4B4C839F-F979-4182-89F3-354020129C20}"/>
              </a:ext>
            </a:extLst>
          </p:cNvPr>
          <p:cNvSpPr txBox="1">
            <a:spLocks/>
          </p:cNvSpPr>
          <p:nvPr userDrawn="1"/>
        </p:nvSpPr>
        <p:spPr>
          <a:xfrm>
            <a:off x="8733621" y="656768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BA593A93-42A4-4E65-9F27-608408B34FDA}"/>
              </a:ext>
            </a:extLst>
          </p:cNvPr>
          <p:cNvSpPr/>
          <p:nvPr userDrawn="1"/>
        </p:nvSpPr>
        <p:spPr>
          <a:xfrm>
            <a:off x="-2" y="6667166"/>
            <a:ext cx="9144001" cy="1908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ooter Placeholder 6">
            <a:extLst>
              <a:ext uri="{FF2B5EF4-FFF2-40B4-BE49-F238E27FC236}">
                <a16:creationId xmlns:a16="http://schemas.microsoft.com/office/drawing/2014/main" id="{4A87684A-9220-4642-A6A1-F455B709770C}"/>
              </a:ext>
            </a:extLst>
          </p:cNvPr>
          <p:cNvSpPr txBox="1">
            <a:spLocks/>
          </p:cNvSpPr>
          <p:nvPr userDrawn="1"/>
        </p:nvSpPr>
        <p:spPr>
          <a:xfrm>
            <a:off x="6435" y="669219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0" name="Slide Number Placeholder 7">
            <a:extLst>
              <a:ext uri="{FF2B5EF4-FFF2-40B4-BE49-F238E27FC236}">
                <a16:creationId xmlns:a16="http://schemas.microsoft.com/office/drawing/2014/main" id="{1C51125D-2FD2-48C6-B067-489EBCFF9DC6}"/>
              </a:ext>
            </a:extLst>
          </p:cNvPr>
          <p:cNvSpPr txBox="1">
            <a:spLocks/>
          </p:cNvSpPr>
          <p:nvPr userDrawn="1"/>
        </p:nvSpPr>
        <p:spPr>
          <a:xfrm>
            <a:off x="8742494" y="65489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0098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Content writing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4423E6-2D64-4C66-AD33-30E01A42F4E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0623D6-7C30-44D5-8F3B-FF674D886E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Text Placeholder 3">
            <a:extLst>
              <a:ext uri="{FF2B5EF4-FFF2-40B4-BE49-F238E27FC236}">
                <a16:creationId xmlns:a16="http://schemas.microsoft.com/office/drawing/2014/main" id="{89243A44-E9E2-4EF1-9D1C-485444061CDC}"/>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BA568F90-F7B7-4E61-BFFE-763D43D00395}"/>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77746580-311D-499E-9252-9C6CB1A7615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3" name="Straight Connector 12">
            <a:extLst>
              <a:ext uri="{FF2B5EF4-FFF2-40B4-BE49-F238E27FC236}">
                <a16:creationId xmlns:a16="http://schemas.microsoft.com/office/drawing/2014/main" id="{5CEAC2D4-96E4-4624-9307-4F80AC30672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6527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981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4695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Content writing ">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323642817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9621628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14F253-1EDE-4B27-B103-FA45D177A1F5}"/>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Slide Number Placeholder 7">
            <a:extLst>
              <a:ext uri="{FF2B5EF4-FFF2-40B4-BE49-F238E27FC236}">
                <a16:creationId xmlns:a16="http://schemas.microsoft.com/office/drawing/2014/main" id="{3D8D632B-8250-4B59-97A6-BCFF90D314F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C1F89E-CFB8-4DE5-9C7F-B5D7D4B2AE02}"/>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9300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69283CC-DCB7-4C50-AB6F-342D7425E48B}"/>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3">
            <a:extLst>
              <a:ext uri="{FF2B5EF4-FFF2-40B4-BE49-F238E27FC236}">
                <a16:creationId xmlns:a16="http://schemas.microsoft.com/office/drawing/2014/main" id="{67740178-5047-4C2C-BE2E-FDDA90C7A46E}"/>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06A91CFF-60CE-4E32-ACDE-AFA1B453128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D0F327D7-27DD-465E-859E-D99727D06011}"/>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7" name="Straight Connector 16">
            <a:extLst>
              <a:ext uri="{FF2B5EF4-FFF2-40B4-BE49-F238E27FC236}">
                <a16:creationId xmlns:a16="http://schemas.microsoft.com/office/drawing/2014/main" id="{7C92B0E5-2B03-4DBF-BEF6-FB532A3EEF46}"/>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DD3C6-DDD6-46CA-9B33-6A24E9356DAA}"/>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1BC4A00-E2BE-4D83-B3D8-CCD261E4316C}"/>
              </a:ext>
            </a:extLst>
          </p:cNvPr>
          <p:cNvSpPr/>
          <p:nvPr userDrawn="1"/>
        </p:nvSpPr>
        <p:spPr>
          <a:xfrm>
            <a:off x="1" y="6664207"/>
            <a:ext cx="8605061" cy="193794"/>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Footer Placeholder 6">
            <a:extLst>
              <a:ext uri="{FF2B5EF4-FFF2-40B4-BE49-F238E27FC236}">
                <a16:creationId xmlns:a16="http://schemas.microsoft.com/office/drawing/2014/main" id="{71F0CD26-E9A4-4FD4-8CD1-16795C625FE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pic>
        <p:nvPicPr>
          <p:cNvPr id="23" name="Picture 22">
            <a:extLst>
              <a:ext uri="{FF2B5EF4-FFF2-40B4-BE49-F238E27FC236}">
                <a16:creationId xmlns:a16="http://schemas.microsoft.com/office/drawing/2014/main" id="{E9FE1FEB-25AC-427E-B8C7-11318DD5CE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216857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E128F9-9B5C-4D3D-85CE-B1791E8BD539}"/>
              </a:ext>
            </a:extLst>
          </p:cNvPr>
          <p:cNvSpPr>
            <a:spLocks noGrp="1"/>
          </p:cNvSpPr>
          <p:nvPr>
            <p:ph type="dt" sz="half" idx="10"/>
          </p:nvPr>
        </p:nvSpPr>
        <p:spPr/>
        <p:txBody>
          <a:bodyPr/>
          <a:lstStyle/>
          <a:p>
            <a:fld id="{72D8EC17-F727-491A-B9C7-796ABC0BCF66}" type="datetimeFigureOut">
              <a:rPr lang="en-IN" smtClean="0"/>
              <a:t>13-09-2021</a:t>
            </a:fld>
            <a:endParaRPr lang="en-IN" dirty="0"/>
          </a:p>
        </p:txBody>
      </p:sp>
      <p:sp>
        <p:nvSpPr>
          <p:cNvPr id="3" name="Footer Placeholder 2">
            <a:extLst>
              <a:ext uri="{FF2B5EF4-FFF2-40B4-BE49-F238E27FC236}">
                <a16:creationId xmlns:a16="http://schemas.microsoft.com/office/drawing/2014/main" id="{C905DB56-7A63-4198-81A8-AA66A8E7BED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627D8F1-76D6-40C8-BAA4-AC55453D2F23}"/>
              </a:ext>
            </a:extLst>
          </p:cNvPr>
          <p:cNvSpPr>
            <a:spLocks noGrp="1"/>
          </p:cNvSpPr>
          <p:nvPr>
            <p:ph type="sldNum" sz="quarter" idx="12"/>
          </p:nvPr>
        </p:nvSpPr>
        <p:spPr/>
        <p:txBody>
          <a:bodyPr/>
          <a:lstStyle/>
          <a:p>
            <a:fld id="{C66EE33E-7BB9-49C9-BC6A-74EE3A2F23C6}" type="slidenum">
              <a:rPr lang="en-IN" smtClean="0"/>
              <a:t>‹#›</a:t>
            </a:fld>
            <a:endParaRPr lang="en-IN" dirty="0"/>
          </a:p>
        </p:txBody>
      </p:sp>
      <p:sp>
        <p:nvSpPr>
          <p:cNvPr id="5" name="Rectangle 4">
            <a:extLst>
              <a:ext uri="{FF2B5EF4-FFF2-40B4-BE49-F238E27FC236}">
                <a16:creationId xmlns:a16="http://schemas.microsoft.com/office/drawing/2014/main" id="{C6195D61-00FA-4EEA-AE60-20FB85E92CAE}"/>
              </a:ext>
            </a:extLst>
          </p:cNvPr>
          <p:cNvSpPr/>
          <p:nvPr userDrawn="1"/>
        </p:nvSpPr>
        <p:spPr>
          <a:xfrm flipV="1">
            <a:off x="-1" y="6705068"/>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0178F90-8708-4BFC-8AE2-1BE9A10ABC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48786"/>
            <a:ext cx="1330912" cy="417542"/>
          </a:xfrm>
          <a:prstGeom prst="rect">
            <a:avLst/>
          </a:prstGeom>
        </p:spPr>
      </p:pic>
      <p:sp>
        <p:nvSpPr>
          <p:cNvPr id="7" name="Rectangle 6">
            <a:extLst>
              <a:ext uri="{FF2B5EF4-FFF2-40B4-BE49-F238E27FC236}">
                <a16:creationId xmlns:a16="http://schemas.microsoft.com/office/drawing/2014/main" id="{ABF6C5F1-287F-4A05-99DC-F0FC6CC67E01}"/>
              </a:ext>
            </a:extLst>
          </p:cNvPr>
          <p:cNvSpPr/>
          <p:nvPr userDrawn="1"/>
        </p:nvSpPr>
        <p:spPr>
          <a:xfrm>
            <a:off x="0" y="-18288"/>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9EFC8B-EBDC-447E-BE0A-552FC34FF53B}"/>
              </a:ext>
            </a:extLst>
          </p:cNvPr>
          <p:cNvSpPr/>
          <p:nvPr userDrawn="1"/>
        </p:nvSpPr>
        <p:spPr>
          <a:xfrm>
            <a:off x="8544757" y="658066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2FB8BDE3-6985-4BCC-839A-E9CF056D96FF}"/>
              </a:ext>
            </a:extLst>
          </p:cNvPr>
          <p:cNvCxnSpPr>
            <a:cxnSpLocks/>
          </p:cNvCxnSpPr>
          <p:nvPr userDrawn="1"/>
        </p:nvCxnSpPr>
        <p:spPr>
          <a:xfrm>
            <a:off x="0" y="642528"/>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C771A3B1-C942-4138-8C94-772742B2728F}"/>
              </a:ext>
            </a:extLst>
          </p:cNvPr>
          <p:cNvSpPr txBox="1">
            <a:spLocks/>
          </p:cNvSpPr>
          <p:nvPr userDrawn="1"/>
        </p:nvSpPr>
        <p:spPr>
          <a:xfrm>
            <a:off x="8605062" y="6490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A9912752-53B2-4041-A83D-D2CAE3A951F9}"/>
              </a:ext>
            </a:extLst>
          </p:cNvPr>
          <p:cNvSpPr txBox="1">
            <a:spLocks/>
          </p:cNvSpPr>
          <p:nvPr userDrawn="1"/>
        </p:nvSpPr>
        <p:spPr>
          <a:xfrm rot="16200000">
            <a:off x="8455052" y="5994477"/>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868104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erson pouring a liquid into a glass&#10;&#10;Description automatically generated with low confidence">
            <a:extLst>
              <a:ext uri="{FF2B5EF4-FFF2-40B4-BE49-F238E27FC236}">
                <a16:creationId xmlns:a16="http://schemas.microsoft.com/office/drawing/2014/main" id="{1260CC70-048A-482B-9898-851940B9A2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15025" cy="6858000"/>
          </a:xfrm>
          <a:prstGeom prst="rect">
            <a:avLst/>
          </a:prstGeom>
        </p:spPr>
      </p:pic>
      <p:sp>
        <p:nvSpPr>
          <p:cNvPr id="3" name="Rectangle 2">
            <a:extLst>
              <a:ext uri="{FF2B5EF4-FFF2-40B4-BE49-F238E27FC236}">
                <a16:creationId xmlns:a16="http://schemas.microsoft.com/office/drawing/2014/main" id="{AC30C53E-9B71-41DC-A634-52A9E4185E2A}"/>
              </a:ext>
            </a:extLst>
          </p:cNvPr>
          <p:cNvSpPr/>
          <p:nvPr userDrawn="1"/>
        </p:nvSpPr>
        <p:spPr>
          <a:xfrm>
            <a:off x="0" y="0"/>
            <a:ext cx="5913118" cy="6858000"/>
          </a:xfrm>
          <a:prstGeom prst="rect">
            <a:avLst/>
          </a:prstGeom>
          <a:solidFill>
            <a:srgbClr val="183D5A">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30975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405081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4441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20090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7948408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784483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9112088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9798930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668565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3289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176A-FD44-4902-B448-3D925D2FBD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BF202-D1B7-462B-A4A2-76003563081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96A38B-727A-453E-A4F1-2F82CACD1D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52F7A8-C0D8-4EFE-B914-B7AB3BFF642F}"/>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a:extLst>
              <a:ext uri="{FF2B5EF4-FFF2-40B4-BE49-F238E27FC236}">
                <a16:creationId xmlns:a16="http://schemas.microsoft.com/office/drawing/2014/main" id="{28A83A0A-3243-4CC9-84EA-2D7AA12341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FD622A-8353-445C-A62D-95C5C747C2E8}"/>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536501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0820210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930292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08809914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0441"/>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DD9556-6081-4BCE-9A8A-D0D3B04DF828}"/>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 y="0"/>
            <a:ext cx="9144000" cy="6858000"/>
          </a:xfrm>
          <a:prstGeom prst="rect">
            <a:avLst/>
          </a:prstGeom>
          <a:noFill/>
          <a:ln>
            <a:noFill/>
          </a:ln>
        </p:spPr>
      </p:pic>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390829037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74339C5-E2DB-4A1C-8B1C-83267FB84A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5769541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bg>
      <p:bgRef idx="1001">
        <a:schemeClr val="bg1"/>
      </p:bgRef>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1" i="0">
                <a:solidFill>
                  <a:srgbClr val="0D0D0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9/13/2021</a:t>
            </a:fld>
            <a:endParaRPr lang="en-US"/>
          </a:p>
        </p:txBody>
      </p:sp>
      <p:sp>
        <p:nvSpPr>
          <p:cNvPr id="6" name="Holder 6"/>
          <p:cNvSpPr>
            <a:spLocks noGrp="1"/>
          </p:cNvSpPr>
          <p:nvPr>
            <p:ph type="sldNum" sz="quarter" idx="7"/>
          </p:nvPr>
        </p:nvSpPr>
        <p:spPr/>
        <p:txBody>
          <a:bodyPr lIns="0" tIns="0" rIns="0" bIns="0"/>
          <a:lstStyle>
            <a:lvl1pPr>
              <a:defRPr sz="1100" b="1" i="0">
                <a:solidFill>
                  <a:schemeClr val="tx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420194915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377784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3074" name="Picture 2">
            <a:extLst>
              <a:ext uri="{FF2B5EF4-FFF2-40B4-BE49-F238E27FC236}">
                <a16:creationId xmlns:a16="http://schemas.microsoft.com/office/drawing/2014/main" id="{966A8333-CADF-47CE-A5B4-523D214DCC1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693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1972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7302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3FF-73E7-4C75-B3C5-4F31073C71A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F47604-8995-4AF1-95C7-929340DA2E3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a:extLst>
              <a:ext uri="{FF2B5EF4-FFF2-40B4-BE49-F238E27FC236}">
                <a16:creationId xmlns:a16="http://schemas.microsoft.com/office/drawing/2014/main" id="{99C14EB5-10BB-49D0-B897-9CDC5C7437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81D83C-7190-42A4-9ECA-195D5E0C3A39}"/>
              </a:ext>
            </a:extLst>
          </p:cNvPr>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a:extLst>
              <a:ext uri="{FF2B5EF4-FFF2-40B4-BE49-F238E27FC236}">
                <a16:creationId xmlns:a16="http://schemas.microsoft.com/office/drawing/2014/main" id="{D3D87D4F-2EB1-44D2-8FCC-82BBB59F8D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31C92-0D40-47A6-BF34-4144F051DA57}"/>
              </a:ext>
            </a:extLst>
          </p:cNvPr>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2513540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22839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9374587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29684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088024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565115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7948274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40118497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7403437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D966430-B3F4-4630-8828-8E1A966EEB9E}"/>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A1099B3-DAE6-45F3-A52D-A88B8D1290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D7BC888F-1C4B-451A-8224-AAE08EFB6E9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B13518F-4249-444D-AC35-EEEBB30A89B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90F25E3D-1B27-4AA6-A538-F09530FA570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7">
            <a:extLst>
              <a:ext uri="{FF2B5EF4-FFF2-40B4-BE49-F238E27FC236}">
                <a16:creationId xmlns:a16="http://schemas.microsoft.com/office/drawing/2014/main" id="{8BAD6871-A03B-4547-9158-02555EF5B1B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A57850A0-3AE8-4321-933B-4C6F031A0E9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723414629"/>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3" name="Rectangle 12">
            <a:extLst>
              <a:ext uri="{FF2B5EF4-FFF2-40B4-BE49-F238E27FC236}">
                <a16:creationId xmlns:a16="http://schemas.microsoft.com/office/drawing/2014/main" id="{DD638546-0E93-47A7-97F6-896D9461AFC0}"/>
              </a:ext>
            </a:extLst>
          </p:cNvPr>
          <p:cNvSpPr/>
          <p:nvPr userDrawn="1"/>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17CD52C-3EA9-48BE-A75A-6C8AE3E7FF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D8BE5B0C-E808-4BDF-9B6D-2BBD8F4B7AE0}"/>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8E7369A-6F8A-4A70-AF14-7FF4025DBE2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D3D13FB-1EAE-4C0A-9E69-E7F13224411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CF492491-A8C1-40BA-B470-09FD32A17EEF}"/>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3C7147E3-7B28-4C9E-9852-65C89D3D39E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6122049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image" Target="../media/image15.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theme" Target="../theme/theme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5.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6.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46CA-BC95-481C-ACA8-3C0B70CEB64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B7D3C-1037-4F75-907A-2EBDDCF0A3D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EE68DE-91B6-48AA-BC9A-76C6028D300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A9A785-103B-4B53-B232-DC2BA94190A7}" type="datetimeFigureOut">
              <a:rPr lang="en-US" smtClean="0"/>
              <a:t>9/13/2021</a:t>
            </a:fld>
            <a:endParaRPr lang="en-US" dirty="0"/>
          </a:p>
        </p:txBody>
      </p:sp>
      <p:sp>
        <p:nvSpPr>
          <p:cNvPr id="5" name="Footer Placeholder 4">
            <a:extLst>
              <a:ext uri="{FF2B5EF4-FFF2-40B4-BE49-F238E27FC236}">
                <a16:creationId xmlns:a16="http://schemas.microsoft.com/office/drawing/2014/main" id="{CE47AB8C-36D0-4E17-95CE-193A04262E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863461-80D0-4E03-BCA4-56D1048DDE1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293055562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2" r:id="rId31"/>
    <p:sldLayoutId id="2147483724" r:id="rId32"/>
    <p:sldLayoutId id="2147483732" r:id="rId33"/>
    <p:sldLayoutId id="2147483733" r:id="rId34"/>
    <p:sldLayoutId id="2147483747" r:id="rId35"/>
    <p:sldLayoutId id="2147483748" r:id="rId36"/>
    <p:sldLayoutId id="2147483964" r:id="rId3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9/13/2021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9987671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1" r:id="rId30"/>
    <p:sldLayoutId id="2147483782" r:id="rId31"/>
    <p:sldLayoutId id="2147483960" r:id="rId32"/>
    <p:sldLayoutId id="2147483963"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9/13/2021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74808047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8" r:id="rId14"/>
    <p:sldLayoutId id="2147483799" r:id="rId15"/>
    <p:sldLayoutId id="21474839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9/13/2021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348994124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7" r:id="rId16"/>
    <p:sldLayoutId id="214748396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9/13/2021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1462639357"/>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06963C-BC67-49B8-8D8F-886E95E81043}" type="datetimeFigureOut">
              <a:rPr lang="en-US" smtClean="0"/>
              <a:t>9/13/2021</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42A09-C1D7-4109-A169-8773079F21CF}" type="slidenum">
              <a:rPr lang="en-US" smtClean="0"/>
              <a:t>‹#›</a:t>
            </a:fld>
            <a:endParaRPr lang="en-US" dirty="0"/>
          </a:p>
        </p:txBody>
      </p:sp>
    </p:spTree>
    <p:extLst>
      <p:ext uri="{BB962C8B-B14F-4D97-AF65-F5344CB8AC3E}">
        <p14:creationId xmlns:p14="http://schemas.microsoft.com/office/powerpoint/2010/main" val="2670183405"/>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00.xml.rels><?xml version="1.0" encoding="UTF-8" standalone="yes"?>
<Relationships xmlns="http://schemas.openxmlformats.org/package/2006/relationships"><Relationship Id="rId2" Type="http://schemas.openxmlformats.org/officeDocument/2006/relationships/chart" Target="../charts/chart68.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1.jpeg"/><Relationship Id="rId1" Type="http://schemas.openxmlformats.org/officeDocument/2006/relationships/slideLayout" Target="../slideLayouts/slideLayout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7.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1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11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jpeg"/><Relationship Id="rId21" Type="http://schemas.openxmlformats.org/officeDocument/2006/relationships/image" Target="../media/image75.png"/><Relationship Id="rId7" Type="http://schemas.openxmlformats.org/officeDocument/2006/relationships/image" Target="../media/image61.jpeg"/><Relationship Id="rId12" Type="http://schemas.openxmlformats.org/officeDocument/2006/relationships/image" Target="../media/image66.jpeg"/><Relationship Id="rId17" Type="http://schemas.openxmlformats.org/officeDocument/2006/relationships/image" Target="../media/image71.jpeg"/><Relationship Id="rId25" Type="http://schemas.openxmlformats.org/officeDocument/2006/relationships/image" Target="../media/image79.png"/><Relationship Id="rId2" Type="http://schemas.openxmlformats.org/officeDocument/2006/relationships/image" Target="../media/image56.jpe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jpeg"/><Relationship Id="rId1" Type="http://schemas.openxmlformats.org/officeDocument/2006/relationships/slideLayout" Target="../slideLayouts/slideLayout13.xml"/><Relationship Id="rId6" Type="http://schemas.openxmlformats.org/officeDocument/2006/relationships/image" Target="../media/image60.jpe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jpeg"/><Relationship Id="rId15" Type="http://schemas.openxmlformats.org/officeDocument/2006/relationships/image" Target="../media/image69.png"/><Relationship Id="rId23" Type="http://schemas.openxmlformats.org/officeDocument/2006/relationships/image" Target="../media/image77.jpeg"/><Relationship Id="rId28" Type="http://schemas.openxmlformats.org/officeDocument/2006/relationships/image" Target="../media/image82.jpeg"/><Relationship Id="rId10" Type="http://schemas.openxmlformats.org/officeDocument/2006/relationships/image" Target="../media/image64.jpeg"/><Relationship Id="rId19" Type="http://schemas.openxmlformats.org/officeDocument/2006/relationships/image" Target="../media/image73.png"/><Relationship Id="rId31" Type="http://schemas.openxmlformats.org/officeDocument/2006/relationships/image" Target="../media/image85.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s>
</file>

<file path=ppt/slides/_rels/slide1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png"/><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2.png"/><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chart" Target="../charts/chart15.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chart" Target="../charts/chart14.xml"/><Relationship Id="rId4" Type="http://schemas.openxmlformats.org/officeDocument/2006/relationships/chart" Target="../charts/chart13.xml"/></Relationships>
</file>

<file path=ppt/slides/_rels/slide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5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chart" Target="../charts/chart2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chart" Target="../charts/chart33.xml"/></Relationships>
</file>

<file path=ppt/slides/_rels/slide5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7.xml"/></Relationships>
</file>

<file path=ppt/slides/_rels/slide80.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comments" Target="../comments/comment4.xml"/></Relationships>
</file>

<file path=ppt/slides/_rels/slide8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0.xml"/></Relationships>
</file>

<file path=ppt/slides/_rels/slide90.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chart" Target="../charts/chart65.xml"/></Relationships>
</file>

<file path=ppt/slides/_rels/slide9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132.xml"/><Relationship Id="rId4" Type="http://schemas.openxmlformats.org/officeDocument/2006/relationships/chart" Target="../charts/chart66.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2" Type="http://schemas.openxmlformats.org/officeDocument/2006/relationships/chart" Target="../charts/chart67.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0030" y="4892040"/>
            <a:ext cx="8661654"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39014" y="5091762"/>
            <a:ext cx="5613590" cy="1264588"/>
          </a:xfrm>
        </p:spPr>
        <p:txBody>
          <a:bodyPr anchor="ctr">
            <a:noAutofit/>
          </a:bodyPr>
          <a:lstStyle/>
          <a:p>
            <a:pPr algn="l"/>
            <a:r>
              <a:rPr lang="en-US" sz="2800" dirty="0">
                <a:solidFill>
                  <a:srgbClr val="FFFFFF"/>
                </a:solidFill>
              </a:rPr>
              <a:t>Global Epoxy Resin Market Forecast &amp; Opportunities, 2030</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297050" y="5593413"/>
            <a:ext cx="2153396" cy="1264587"/>
          </a:xfrm>
        </p:spPr>
        <p:txBody>
          <a:bodyPr anchor="ctr">
            <a:normAutofit/>
          </a:bodyPr>
          <a:lstStyle/>
          <a:p>
            <a:pPr algn="l">
              <a:spcAft>
                <a:spcPts val="450"/>
              </a:spcAft>
            </a:pPr>
            <a:r>
              <a:rPr lang="en-US" sz="1200" dirty="0">
                <a:solidFill>
                  <a:srgbClr val="FFC000"/>
                </a:solidFill>
              </a:rPr>
              <a:t>Published: September 2020</a:t>
            </a:r>
          </a:p>
        </p:txBody>
      </p:sp>
      <p:cxnSp>
        <p:nvCxnSpPr>
          <p:cNvPr id="13" name="Straight Connector 12">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food&#10;&#10;Description automatically generated">
            <a:extLst>
              <a:ext uri="{FF2B5EF4-FFF2-40B4-BE49-F238E27FC236}">
                <a16:creationId xmlns:a16="http://schemas.microsoft.com/office/drawing/2014/main" id="{C389C2F3-3A7C-4677-AE60-D60724A54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053" y="5296763"/>
            <a:ext cx="2202024" cy="690831"/>
          </a:xfrm>
          <a:prstGeom prst="rect">
            <a:avLst/>
          </a:prstGeom>
        </p:spPr>
      </p:pic>
      <p:pic>
        <p:nvPicPr>
          <p:cNvPr id="8" name="Picture 7">
            <a:extLst>
              <a:ext uri="{FF2B5EF4-FFF2-40B4-BE49-F238E27FC236}">
                <a16:creationId xmlns:a16="http://schemas.microsoft.com/office/drawing/2014/main" id="{E1985692-B9DF-4719-B47F-C8508F30C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56" y="302133"/>
            <a:ext cx="8653347" cy="4450293"/>
          </a:xfrm>
          <a:prstGeom prst="rect">
            <a:avLst/>
          </a:prstGeom>
        </p:spPr>
      </p:pic>
    </p:spTree>
    <p:extLst>
      <p:ext uri="{BB962C8B-B14F-4D97-AF65-F5344CB8AC3E}">
        <p14:creationId xmlns:p14="http://schemas.microsoft.com/office/powerpoint/2010/main" val="7136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2">
            <a:extLst>
              <a:ext uri="{FF2B5EF4-FFF2-40B4-BE49-F238E27FC236}">
                <a16:creationId xmlns:a16="http://schemas.microsoft.com/office/drawing/2014/main" id="{8F75EE56-024A-455D-B031-7EBD851A8B22}"/>
              </a:ext>
            </a:extLst>
          </p:cNvPr>
          <p:cNvSpPr txBox="1">
            <a:spLocks/>
          </p:cNvSpPr>
          <p:nvPr/>
        </p:nvSpPr>
        <p:spPr>
          <a:xfrm>
            <a:off x="152400" y="704088"/>
            <a:ext cx="8648700" cy="576683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Baseline Methodology</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Our dedicated team of industry experts has monitored and analyzed various aspects of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The team has analyzed the outlook of various segments of this market, while considering the major influencing factors such as rising demand of the product in paints &amp; coatings industry. The study includes market forecasting, which would enable our clients to take better decisions while planning their strategy to achieve sustainability in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a:t>
            </a:r>
          </a:p>
          <a:p>
            <a:pPr marL="0" marR="0" lvl="0" indent="0" algn="just" defTabSz="914400" rtl="0" eaLnBrk="1" fontAlgn="auto" latinLnBrk="0" hangingPunct="1">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Size: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By Volume: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size, in terms of volume, for the year 2020 was calculated based on information collected through exhaustive secondary research and primary surveys, with various key opinion leaders/stakeholders, such as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channel partners, market influencers &amp; End Use, industry experts, and other industry participants.</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team interviewed more than 8-10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companies</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50 – 75 end users, and 15 – 20 industry experts and other value chain stakeholders in the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to obtain the overall market size from 2015 to 2019, which was validated by the Delphi technique. Taking standard deviation into consideration, the market size was averaged out, to arrive at the market size data during 2015-2020.</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The currency used in the report is the United States Dollar (USD), with the market size indicated in USD million.</a:t>
            </a:r>
            <a:endPar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Table 5">
            <a:extLst>
              <a:ext uri="{FF2B5EF4-FFF2-40B4-BE49-F238E27FC236}">
                <a16:creationId xmlns:a16="http://schemas.microsoft.com/office/drawing/2014/main" id="{2893BA9B-0551-4D7C-AE55-A85C55926EE2}"/>
              </a:ext>
            </a:extLst>
          </p:cNvPr>
          <p:cNvGraphicFramePr>
            <a:graphicFrameLocks noGrp="1"/>
          </p:cNvGraphicFramePr>
          <p:nvPr>
            <p:extLst>
              <p:ext uri="{D42A27DB-BD31-4B8C-83A1-F6EECF244321}">
                <p14:modId xmlns:p14="http://schemas.microsoft.com/office/powerpoint/2010/main" val="2794073159"/>
              </p:ext>
            </p:extLst>
          </p:nvPr>
        </p:nvGraphicFramePr>
        <p:xfrm>
          <a:off x="480868" y="4381731"/>
          <a:ext cx="8137840" cy="2282478"/>
        </p:xfrm>
        <a:graphic>
          <a:graphicData uri="http://schemas.openxmlformats.org/drawingml/2006/table">
            <a:tbl>
              <a:tblPr firstRow="1" firstCol="1" bandRow="1">
                <a:tableStyleId>{8EC20E35-A176-4012-BC5E-935CFFF8708E}</a:tableStyleId>
              </a:tblPr>
              <a:tblGrid>
                <a:gridCol w="1589717">
                  <a:extLst>
                    <a:ext uri="{9D8B030D-6E8A-4147-A177-3AD203B41FA5}">
                      <a16:colId xmlns:a16="http://schemas.microsoft.com/office/drawing/2014/main" val="3343077284"/>
                    </a:ext>
                  </a:extLst>
                </a:gridCol>
                <a:gridCol w="908409">
                  <a:extLst>
                    <a:ext uri="{9D8B030D-6E8A-4147-A177-3AD203B41FA5}">
                      <a16:colId xmlns:a16="http://schemas.microsoft.com/office/drawing/2014/main" val="1550169326"/>
                    </a:ext>
                  </a:extLst>
                </a:gridCol>
                <a:gridCol w="908409">
                  <a:extLst>
                    <a:ext uri="{9D8B030D-6E8A-4147-A177-3AD203B41FA5}">
                      <a16:colId xmlns:a16="http://schemas.microsoft.com/office/drawing/2014/main" val="2472736779"/>
                    </a:ext>
                  </a:extLst>
                </a:gridCol>
                <a:gridCol w="1286915">
                  <a:extLst>
                    <a:ext uri="{9D8B030D-6E8A-4147-A177-3AD203B41FA5}">
                      <a16:colId xmlns:a16="http://schemas.microsoft.com/office/drawing/2014/main" val="1538285378"/>
                    </a:ext>
                  </a:extLst>
                </a:gridCol>
                <a:gridCol w="1249066">
                  <a:extLst>
                    <a:ext uri="{9D8B030D-6E8A-4147-A177-3AD203B41FA5}">
                      <a16:colId xmlns:a16="http://schemas.microsoft.com/office/drawing/2014/main" val="956977037"/>
                    </a:ext>
                  </a:extLst>
                </a:gridCol>
                <a:gridCol w="908409">
                  <a:extLst>
                    <a:ext uri="{9D8B030D-6E8A-4147-A177-3AD203B41FA5}">
                      <a16:colId xmlns:a16="http://schemas.microsoft.com/office/drawing/2014/main" val="2517192686"/>
                    </a:ext>
                  </a:extLst>
                </a:gridCol>
                <a:gridCol w="1286915">
                  <a:extLst>
                    <a:ext uri="{9D8B030D-6E8A-4147-A177-3AD203B41FA5}">
                      <a16:colId xmlns:a16="http://schemas.microsoft.com/office/drawing/2014/main" val="1294615427"/>
                    </a:ext>
                  </a:extLst>
                </a:gridCol>
              </a:tblGrid>
              <a:tr h="207498">
                <a:tc>
                  <a:txBody>
                    <a:bodyPr/>
                    <a:lstStyle/>
                    <a:p>
                      <a:pPr marL="0" marR="0">
                        <a:spcBef>
                          <a:spcPts val="0"/>
                        </a:spcBef>
                        <a:spcAft>
                          <a:spcPts val="0"/>
                        </a:spcAft>
                      </a:pPr>
                      <a:r>
                        <a:rPr lang="en-US" sz="1100" dirty="0">
                          <a:effectLst/>
                        </a:rPr>
                        <a:t>Currency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2019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2014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156929052"/>
                  </a:ext>
                </a:extLst>
              </a:tr>
              <a:tr h="207498">
                <a:tc>
                  <a:txBody>
                    <a:bodyPr/>
                    <a:lstStyle/>
                    <a:p>
                      <a:pPr marL="0" marR="0">
                        <a:spcBef>
                          <a:spcPts val="0"/>
                        </a:spcBef>
                        <a:spcAft>
                          <a:spcPts val="0"/>
                        </a:spcAft>
                      </a:pPr>
                      <a:r>
                        <a:rPr lang="en-US" sz="1100" dirty="0">
                          <a:effectLst/>
                        </a:rPr>
                        <a:t>Chinese Yuan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6.64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6.29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103132304"/>
                  </a:ext>
                </a:extLst>
              </a:tr>
              <a:tr h="207498">
                <a:tc>
                  <a:txBody>
                    <a:bodyPr/>
                    <a:lstStyle/>
                    <a:p>
                      <a:pPr marL="0" marR="0">
                        <a:spcBef>
                          <a:spcPts val="0"/>
                        </a:spcBef>
                        <a:spcAft>
                          <a:spcPts val="0"/>
                        </a:spcAft>
                      </a:pPr>
                      <a:r>
                        <a:rPr lang="en-US" sz="1100" dirty="0">
                          <a:effectLst/>
                        </a:rPr>
                        <a:t>Japanese Yen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110.47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112.20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108.65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121.08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105.82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847493313"/>
                  </a:ext>
                </a:extLst>
              </a:tr>
              <a:tr h="207498">
                <a:tc>
                  <a:txBody>
                    <a:bodyPr/>
                    <a:lstStyle/>
                    <a:p>
                      <a:pPr marL="0" marR="0">
                        <a:spcBef>
                          <a:spcPts val="0"/>
                        </a:spcBef>
                        <a:spcAft>
                          <a:spcPts val="0"/>
                        </a:spcAft>
                      </a:pPr>
                      <a:r>
                        <a:rPr lang="en-US" sz="1100" dirty="0">
                          <a:effectLst/>
                        </a:rPr>
                        <a:t>Indian INR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70.42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68.45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65.13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67.20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64.18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61.02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728446695"/>
                  </a:ext>
                </a:extLst>
              </a:tr>
              <a:tr h="207498">
                <a:tc>
                  <a:txBody>
                    <a:bodyPr/>
                    <a:lstStyle/>
                    <a:p>
                      <a:pPr marL="0" marR="0">
                        <a:spcBef>
                          <a:spcPts val="0"/>
                        </a:spcBef>
                        <a:spcAft>
                          <a:spcPts val="0"/>
                        </a:spcAft>
                      </a:pPr>
                      <a:r>
                        <a:rPr lang="en-US" sz="1100" dirty="0">
                          <a:effectLst/>
                        </a:rPr>
                        <a:t>UK Pound Sterling</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0.61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791154753"/>
                  </a:ext>
                </a:extLst>
              </a:tr>
              <a:tr h="207498">
                <a:tc>
                  <a:txBody>
                    <a:bodyPr/>
                    <a:lstStyle/>
                    <a:p>
                      <a:pPr marL="0" marR="0">
                        <a:spcBef>
                          <a:spcPts val="0"/>
                        </a:spcBef>
                        <a:spcAft>
                          <a:spcPts val="0"/>
                        </a:spcAft>
                      </a:pPr>
                      <a:r>
                        <a:rPr lang="en-US" sz="1100" dirty="0">
                          <a:effectLst/>
                        </a:rPr>
                        <a:t>Australian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1.11</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422218991"/>
                  </a:ext>
                </a:extLst>
              </a:tr>
              <a:tr h="207498">
                <a:tc>
                  <a:txBody>
                    <a:bodyPr/>
                    <a:lstStyle/>
                    <a:p>
                      <a:pPr marL="0" marR="0">
                        <a:spcBef>
                          <a:spcPts val="0"/>
                        </a:spcBef>
                        <a:spcAft>
                          <a:spcPts val="0"/>
                        </a:spcAft>
                      </a:pPr>
                      <a:r>
                        <a:rPr lang="en-US" sz="1100" dirty="0">
                          <a:effectLst/>
                        </a:rPr>
                        <a:t>Euro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0.89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0.90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0.75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036074885"/>
                  </a:ext>
                </a:extLst>
              </a:tr>
              <a:tr h="207498">
                <a:tc>
                  <a:txBody>
                    <a:bodyPr/>
                    <a:lstStyle/>
                    <a:p>
                      <a:pPr marL="0" marR="0">
                        <a:spcBef>
                          <a:spcPts val="0"/>
                        </a:spcBef>
                        <a:spcAft>
                          <a:spcPts val="0"/>
                        </a:spcAft>
                      </a:pPr>
                      <a:r>
                        <a:rPr lang="en-US" sz="1100" dirty="0">
                          <a:effectLst/>
                        </a:rPr>
                        <a:t>Canadian Dollar</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1.32</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1.10</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420954239"/>
                  </a:ext>
                </a:extLst>
              </a:tr>
              <a:tr h="207498">
                <a:tc>
                  <a:txBody>
                    <a:bodyPr/>
                    <a:lstStyle/>
                    <a:p>
                      <a:pPr marL="0" marR="0">
                        <a:spcBef>
                          <a:spcPts val="0"/>
                        </a:spcBef>
                        <a:spcAft>
                          <a:spcPts val="0"/>
                        </a:spcAft>
                      </a:pPr>
                      <a:r>
                        <a:rPr lang="en-US" sz="1100" dirty="0">
                          <a:effectLst/>
                        </a:rPr>
                        <a:t>Brazil (Real)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3.94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3.66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3.19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3.48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3.34</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2.35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3342127038"/>
                  </a:ext>
                </a:extLst>
              </a:tr>
              <a:tr h="207498">
                <a:tc>
                  <a:txBody>
                    <a:bodyPr/>
                    <a:lstStyle/>
                    <a:p>
                      <a:pPr marL="0" marR="0">
                        <a:spcBef>
                          <a:spcPts val="0"/>
                        </a:spcBef>
                        <a:spcAft>
                          <a:spcPts val="0"/>
                        </a:spcAft>
                      </a:pPr>
                      <a:r>
                        <a:rPr lang="en-US" sz="1100" dirty="0">
                          <a:effectLst/>
                        </a:rPr>
                        <a:t>Saudi Riyal</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3.75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833507126"/>
                  </a:ext>
                </a:extLst>
              </a:tr>
              <a:tr h="207498">
                <a:tc>
                  <a:txBody>
                    <a:bodyPr/>
                    <a:lstStyle/>
                    <a:p>
                      <a:pPr marL="0" marR="0">
                        <a:spcBef>
                          <a:spcPts val="0"/>
                        </a:spcBef>
                        <a:spcAft>
                          <a:spcPts val="0"/>
                        </a:spcAft>
                      </a:pPr>
                      <a:r>
                        <a:rPr lang="en-US" sz="1100" dirty="0">
                          <a:effectLst/>
                        </a:rPr>
                        <a:t>Mexico Peso</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18.78</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17.97</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17.49</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17.13</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14.46</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a:effectLst/>
                        </a:rPr>
                        <a:t>12.85</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989530362"/>
                  </a:ext>
                </a:extLst>
              </a:tr>
            </a:tbl>
          </a:graphicData>
        </a:graphic>
      </p:graphicFrame>
    </p:spTree>
    <p:extLst>
      <p:ext uri="{BB962C8B-B14F-4D97-AF65-F5344CB8AC3E}">
        <p14:creationId xmlns:p14="http://schemas.microsoft.com/office/powerpoint/2010/main" val="130346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India Epoxy Resin Yearly Prices, 2013 Onwards (USD/Tonne)</a:t>
            </a:r>
          </a:p>
        </p:txBody>
      </p:sp>
      <p:sp>
        <p:nvSpPr>
          <p:cNvPr id="9" name="Rectangle 8">
            <a:extLst>
              <a:ext uri="{FF2B5EF4-FFF2-40B4-BE49-F238E27FC236}">
                <a16:creationId xmlns:a16="http://schemas.microsoft.com/office/drawing/2014/main" id="{95620EBB-BBC4-4914-A847-C609ED40A2B6}"/>
              </a:ext>
            </a:extLst>
          </p:cNvPr>
          <p:cNvSpPr/>
          <p:nvPr/>
        </p:nvSpPr>
        <p:spPr>
          <a:xfrm>
            <a:off x="5244962" y="6413996"/>
            <a:ext cx="3452221"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Expert Interviews, and TechSci Research Analysis</a:t>
            </a:r>
          </a:p>
        </p:txBody>
      </p:sp>
      <p:graphicFrame>
        <p:nvGraphicFramePr>
          <p:cNvPr id="6" name="Chart 5">
            <a:extLst>
              <a:ext uri="{FF2B5EF4-FFF2-40B4-BE49-F238E27FC236}">
                <a16:creationId xmlns:a16="http://schemas.microsoft.com/office/drawing/2014/main" id="{75E0D10F-7AE6-4F41-8291-D0EAC830F321}"/>
              </a:ext>
            </a:extLst>
          </p:cNvPr>
          <p:cNvGraphicFramePr/>
          <p:nvPr>
            <p:extLst>
              <p:ext uri="{D42A27DB-BD31-4B8C-83A1-F6EECF244321}">
                <p14:modId xmlns:p14="http://schemas.microsoft.com/office/powerpoint/2010/main" val="2279386917"/>
              </p:ext>
            </p:extLst>
          </p:nvPr>
        </p:nvGraphicFramePr>
        <p:xfrm>
          <a:off x="541476" y="900771"/>
          <a:ext cx="8061048" cy="325684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B004C30E-6090-4CDB-8B9B-C17419512860}"/>
              </a:ext>
            </a:extLst>
          </p:cNvPr>
          <p:cNvSpPr/>
          <p:nvPr/>
        </p:nvSpPr>
        <p:spPr>
          <a:xfrm>
            <a:off x="636134" y="4287213"/>
            <a:ext cx="8061049" cy="196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effectLst/>
                <a:latin typeface="Calibri" panose="020F0502020204030204" pitchFamily="34" charset="0"/>
                <a:ea typeface="Calibri" panose="020F0502020204030204" pitchFamily="34" charset="0"/>
                <a:cs typeface="Times New Roman" panose="02020603050405020304" pitchFamily="18" charset="0"/>
              </a:rPr>
              <a:t>In 2016, abrupt fall in values of upstream crude tumbled the performance of the overall Chemical and petrochemical sector leading to a drop in prices of Epoxy Resins along with various other products. Market fundamentals of Epoxy Resin revived significantly in 2017 following sharp rebound in market activities. However, in 2018 and 2019, prices fluctuated in a stable to narrow range amidst the uncertainty prevailing from stable feedstock and muted demand pattern from several downstream industries. In 2020, Epoxy Resin witnessed a marginal dive again, due to ground-breaking fall in crude values and devastating hit on the global economy in wake of the Covid outbreak. Despite of the second wave of Covid in India, prices showcased appreciable rebound in 2021 due to consistent demand pattern and spillover effect of high international prices.</a:t>
            </a:r>
            <a:endParaRPr lang="en-US" sz="1600" dirty="0"/>
          </a:p>
        </p:txBody>
      </p:sp>
    </p:spTree>
    <p:extLst>
      <p:ext uri="{BB962C8B-B14F-4D97-AF65-F5344CB8AC3E}">
        <p14:creationId xmlns:p14="http://schemas.microsoft.com/office/powerpoint/2010/main" val="231903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EDA30-A12B-41C1-9C6C-3A61E2EB1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2541"/>
            <a:ext cx="9106594" cy="4602445"/>
          </a:xfrm>
          <a:prstGeom prst="rect">
            <a:avLst/>
          </a:prstGeom>
        </p:spPr>
      </p:pic>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9803"/>
            <a:ext cx="9106593" cy="3158196"/>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548705"/>
            <a:ext cx="513748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defTabSz="914400" rtl="0" eaLnBrk="1" fontAlgn="auto" latinLnBrk="0" hangingPunct="1">
              <a:lnSpc>
                <a:spcPct val="100000"/>
              </a:lnSpc>
              <a:spcBef>
                <a:spcPts val="0"/>
              </a:spcBef>
              <a:spcAft>
                <a:spcPts val="0"/>
              </a:spcAft>
              <a:buClrTx/>
              <a:buSzTx/>
              <a:buFontTx/>
              <a:buNone/>
              <a:tabLst/>
              <a:defRPr/>
            </a:pPr>
            <a:r>
              <a:rPr lang="en-US" sz="2200" b="1" kern="0" dirty="0">
                <a:solidFill>
                  <a:srgbClr val="44546A">
                    <a:lumMod val="25000"/>
                  </a:srgbClr>
                </a:solidFill>
                <a:latin typeface="Arial" panose="020B0604020202020204" pitchFamily="34" charset="0"/>
                <a:cs typeface="Arial" panose="020B0604020202020204" pitchFamily="34" charset="0"/>
              </a:rPr>
              <a:t>Customer Analysis</a:t>
            </a:r>
          </a:p>
          <a:p>
            <a:pPr marL="0" marR="0" lvl="1" indent="0"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318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1605321790"/>
              </p:ext>
            </p:extLst>
          </p:nvPr>
        </p:nvGraphicFramePr>
        <p:xfrm>
          <a:off x="172278" y="1437119"/>
          <a:ext cx="8852451" cy="460281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Champion Advanced Materials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237.60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Fasto Advance Adhesive Technologies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a:t>
                      </a:r>
                    </a:p>
                  </a:txBody>
                  <a:tcPr marL="9525" marR="9525" marT="9525" marB="0" anchor="ctr">
                    <a:solidFill>
                      <a:srgbClr val="C6CFDC"/>
                    </a:solidFill>
                  </a:tcPr>
                </a:tc>
                <a:tc>
                  <a:txBody>
                    <a:bodyPr/>
                    <a:lstStyle/>
                    <a:p>
                      <a:pPr algn="ctr" rtl="0" fontAlgn="ctr"/>
                      <a:r>
                        <a:rPr lang="en-IN" sz="1000" b="0" i="0" u="none" strike="noStrike" dirty="0" err="1">
                          <a:solidFill>
                            <a:srgbClr val="0D0D0D"/>
                          </a:solidFill>
                          <a:effectLst/>
                          <a:latin typeface="Arial" panose="020B0604020202020204" pitchFamily="34" charset="0"/>
                        </a:rPr>
                        <a:t>Fastfix</a:t>
                      </a:r>
                      <a:r>
                        <a:rPr lang="en-IN" sz="1000" b="0" i="0" u="none" strike="noStrike" dirty="0">
                          <a:solidFill>
                            <a:srgbClr val="0D0D0D"/>
                          </a:solidFill>
                          <a:effectLst/>
                          <a:latin typeface="Arial" panose="020B0604020202020204" pitchFamily="34" charset="0"/>
                        </a:rPr>
                        <a:t>-It Enterprise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24.30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5.82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Huntsman International India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Huntsman Advanced Materials Europe Bvba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United Kingdom, Germany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764.25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5.95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Jotun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1237.50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Jotun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Kanchipuram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967.50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3.24</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1687820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2974410276"/>
              </p:ext>
            </p:extLst>
          </p:nvPr>
        </p:nvGraphicFramePr>
        <p:xfrm>
          <a:off x="172278" y="1437119"/>
          <a:ext cx="8852451" cy="467064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Kansai Nerolac Paints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 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5093.10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3.22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Kansai Nerolac Paints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 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5008.95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Napino Auto Electronics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Shindengen Electric Manufacturing</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Japan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856.80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4.81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Powdertech Coatings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Vadodara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Rpi International Inc</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United States of America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224.25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1.01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Asian Paints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 </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 Chennai, Hyderabad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Industries Korea Ltd, 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 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5951.85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1.78</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40255487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504751328"/>
              </p:ext>
            </p:extLst>
          </p:nvPr>
        </p:nvGraphicFramePr>
        <p:xfrm>
          <a:off x="172278" y="1437119"/>
          <a:ext cx="8852451" cy="467064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Asian Paints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it-IT" sz="1000" b="0" i="0" u="none" strike="noStrike">
                          <a:solidFill>
                            <a:srgbClr val="0D0D0D"/>
                          </a:solidFill>
                          <a:effectLst/>
                          <a:latin typeface="Arial" panose="020B0604020202020204" pitchFamily="34" charset="0"/>
                        </a:rPr>
                        <a:t>Mumbai, Bangalore, New Delhi, Chennai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Ppg Industries Korea Ltd, Kumho P &amp; G Chemicals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6231.75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1.62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Precision Electronic Component Mfg Co</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Synresalmoco Bv</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Netherlands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27.00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Siegwerk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Qualipoly Chemical Corporation, Eternal Materials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1176.00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3.15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Solid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Stonera Systems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 New Delhi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Isep Srl</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Italy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608.55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4.05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Victor Agencies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Bangalore, 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Hexion B V, Anhui Hengyuan Chemical Co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Netherlands, China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2122.50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2.07</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3987516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83885173"/>
              </p:ext>
            </p:extLst>
          </p:nvPr>
        </p:nvGraphicFramePr>
        <p:xfrm>
          <a:off x="172278" y="1437119"/>
          <a:ext cx="8852451" cy="495870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Vimal Intertrade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Evonik Ressource Efficiency Gm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Germany</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588.00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8.24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Yamaha Motor Electronics India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Mumbai, Bangalore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Yamaha Motor Electronics Taiwan Co., Towa Denki Trading (S) Pte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 Singapore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227.46</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24.13</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Sika 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Bekasi, West Java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Chemicals(Thailand)Ltd., Nan Ya Plastics Corporation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 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1366.26</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4.99</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Nipsea Paint And Chemicals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Jakarta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Chemicals(Thailand)Ltd., Nan Ya Plastics Corporation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 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2163.02</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2.71</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Panasonic Industrial Devices Batam</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Jakarta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Panasonic Industrial Devices Singapore</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Singapore, 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989.94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12.37</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742726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165450" y="177988"/>
            <a:ext cx="4490956" cy="323165"/>
          </a:xfrm>
          <a:prstGeom prst="rect">
            <a:avLst/>
          </a:prstGeom>
        </p:spPr>
        <p:txBody>
          <a:bodyPr wrap="square" anchor="ctr">
            <a:spAutoFit/>
          </a:bodyPr>
          <a:lstStyle/>
          <a:p>
            <a:r>
              <a:rPr lang="en-IN" sz="1500" b="1" dirty="0">
                <a:solidFill>
                  <a:schemeClr val="tx1">
                    <a:lumMod val="95000"/>
                    <a:lumOff val="5000"/>
                  </a:schemeClr>
                </a:solidFill>
                <a:ea typeface="Verdana" panose="020B0604030504040204" pitchFamily="34" charset="0"/>
                <a:cs typeface="Arial" panose="020B0604020202020204" pitchFamily="34" charset="0"/>
              </a:rPr>
              <a:t>Import Data – Epoxy Resin</a:t>
            </a:r>
            <a:endParaRPr lang="en-US" sz="1500" b="1" dirty="0">
              <a:solidFill>
                <a:schemeClr val="tx1">
                  <a:lumMod val="95000"/>
                  <a:lumOff val="5000"/>
                </a:schemeClr>
              </a:solidFill>
              <a:ea typeface="Verdan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FDE3DD8-3F70-44BB-B812-CC721D596846}"/>
              </a:ext>
            </a:extLst>
          </p:cNvPr>
          <p:cNvSpPr/>
          <p:nvPr/>
        </p:nvSpPr>
        <p:spPr>
          <a:xfrm>
            <a:off x="-64985" y="818061"/>
            <a:ext cx="7023141"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Verdana" panose="020B0604030504040204" pitchFamily="34" charset="0"/>
                <a:ea typeface="Verdana" panose="020B0604030504040204" pitchFamily="34" charset="0"/>
                <a:cs typeface="Verdana" panose="020B0604030504040204" pitchFamily="34" charset="0"/>
              </a:rPr>
              <a:t>Country-Wise Customer / Distributor Analysis</a:t>
            </a:r>
          </a:p>
        </p:txBody>
      </p:sp>
      <p:graphicFrame>
        <p:nvGraphicFramePr>
          <p:cNvPr id="9" name="Table 8">
            <a:extLst>
              <a:ext uri="{FF2B5EF4-FFF2-40B4-BE49-F238E27FC236}">
                <a16:creationId xmlns:a16="http://schemas.microsoft.com/office/drawing/2014/main" id="{911C82C2-0AA8-40AA-90F7-CA1E3CEA5783}"/>
              </a:ext>
            </a:extLst>
          </p:cNvPr>
          <p:cNvGraphicFramePr>
            <a:graphicFrameLocks noGrp="1"/>
          </p:cNvGraphicFramePr>
          <p:nvPr>
            <p:extLst>
              <p:ext uri="{D42A27DB-BD31-4B8C-83A1-F6EECF244321}">
                <p14:modId xmlns:p14="http://schemas.microsoft.com/office/powerpoint/2010/main" val="3741807923"/>
              </p:ext>
            </p:extLst>
          </p:nvPr>
        </p:nvGraphicFramePr>
        <p:xfrm>
          <a:off x="172278" y="1437119"/>
          <a:ext cx="8852451" cy="4602819"/>
        </p:xfrm>
        <a:graphic>
          <a:graphicData uri="http://schemas.openxmlformats.org/drawingml/2006/table">
            <a:tbl>
              <a:tblPr firstRow="1" bandRow="1">
                <a:tableStyleId>{93296810-A885-4BE3-A3E7-6D5BEEA58F35}</a:tableStyleId>
              </a:tblPr>
              <a:tblGrid>
                <a:gridCol w="570750">
                  <a:extLst>
                    <a:ext uri="{9D8B030D-6E8A-4147-A177-3AD203B41FA5}">
                      <a16:colId xmlns:a16="http://schemas.microsoft.com/office/drawing/2014/main" val="2691123087"/>
                    </a:ext>
                  </a:extLst>
                </a:gridCol>
                <a:gridCol w="1086517">
                  <a:extLst>
                    <a:ext uri="{9D8B030D-6E8A-4147-A177-3AD203B41FA5}">
                      <a16:colId xmlns:a16="http://schemas.microsoft.com/office/drawing/2014/main" val="2950135456"/>
                    </a:ext>
                  </a:extLst>
                </a:gridCol>
                <a:gridCol w="929467">
                  <a:extLst>
                    <a:ext uri="{9D8B030D-6E8A-4147-A177-3AD203B41FA5}">
                      <a16:colId xmlns:a16="http://schemas.microsoft.com/office/drawing/2014/main" val="979710789"/>
                    </a:ext>
                  </a:extLst>
                </a:gridCol>
                <a:gridCol w="1023172">
                  <a:extLst>
                    <a:ext uri="{9D8B030D-6E8A-4147-A177-3AD203B41FA5}">
                      <a16:colId xmlns:a16="http://schemas.microsoft.com/office/drawing/2014/main" val="1671684372"/>
                    </a:ext>
                  </a:extLst>
                </a:gridCol>
                <a:gridCol w="842583">
                  <a:extLst>
                    <a:ext uri="{9D8B030D-6E8A-4147-A177-3AD203B41FA5}">
                      <a16:colId xmlns:a16="http://schemas.microsoft.com/office/drawing/2014/main" val="1204854445"/>
                    </a:ext>
                  </a:extLst>
                </a:gridCol>
                <a:gridCol w="1007407">
                  <a:extLst>
                    <a:ext uri="{9D8B030D-6E8A-4147-A177-3AD203B41FA5}">
                      <a16:colId xmlns:a16="http://schemas.microsoft.com/office/drawing/2014/main" val="2061707646"/>
                    </a:ext>
                  </a:extLst>
                </a:gridCol>
                <a:gridCol w="780129">
                  <a:extLst>
                    <a:ext uri="{9D8B030D-6E8A-4147-A177-3AD203B41FA5}">
                      <a16:colId xmlns:a16="http://schemas.microsoft.com/office/drawing/2014/main" val="4180716950"/>
                    </a:ext>
                  </a:extLst>
                </a:gridCol>
                <a:gridCol w="956923">
                  <a:extLst>
                    <a:ext uri="{9D8B030D-6E8A-4147-A177-3AD203B41FA5}">
                      <a16:colId xmlns:a16="http://schemas.microsoft.com/office/drawing/2014/main" val="186303037"/>
                    </a:ext>
                  </a:extLst>
                </a:gridCol>
                <a:gridCol w="784914">
                  <a:extLst>
                    <a:ext uri="{9D8B030D-6E8A-4147-A177-3AD203B41FA5}">
                      <a16:colId xmlns:a16="http://schemas.microsoft.com/office/drawing/2014/main" val="4104300695"/>
                    </a:ext>
                  </a:extLst>
                </a:gridCol>
                <a:gridCol w="870589">
                  <a:extLst>
                    <a:ext uri="{9D8B030D-6E8A-4147-A177-3AD203B41FA5}">
                      <a16:colId xmlns:a16="http://schemas.microsoft.com/office/drawing/2014/main" val="1097734967"/>
                    </a:ext>
                  </a:extLst>
                </a:gridCol>
              </a:tblGrid>
              <a:tr h="1084344">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Year</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Product Description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Customer / Distributor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Destination Country</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Plant Location</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Supplier Name</a:t>
                      </a: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Shipment Origin</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Annual O</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ff-take Quantity (</a:t>
                      </a:r>
                      <a:r>
                        <a:rPr lang="en-US" sz="1000" dirty="0" err="1">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KiloLitre</a:t>
                      </a: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p>
                  </a:txBody>
                  <a:tcPr anchor="ctr">
                    <a:solidFill>
                      <a:srgbClr val="C6CFDC"/>
                    </a:solidFill>
                  </a:tcPr>
                </a:tc>
                <a:tc>
                  <a:txBody>
                    <a:bodyPr/>
                    <a:lstStyle/>
                    <a:p>
                      <a:pPr algn="ctr"/>
                      <a:r>
                        <a:rPr lang="en-IN"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Price</a:t>
                      </a:r>
                      <a:r>
                        <a:rPr lang="en-IN" sz="1000" b="1"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INR/</a:t>
                      </a:r>
                      <a:r>
                        <a:rPr kumimoji="0" lang="en-US" sz="1000" b="1" i="0" u="none" strike="noStrike" kern="1200" cap="none" spc="0" normalizeH="0" baseline="0" noProof="0" dirty="0" err="1">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Litre</a:t>
                      </a:r>
                      <a:r>
                        <a:rPr kumimoji="0" lang="en-US" sz="10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endParaRPr>
                    </a:p>
                  </a:txBody>
                  <a:tcPr anchor="ctr">
                    <a:solidFill>
                      <a:srgbClr val="C6CFDC"/>
                    </a:solidFill>
                  </a:tcPr>
                </a:tc>
                <a:tc>
                  <a:txBody>
                    <a:bodyPr/>
                    <a:lstStyle/>
                    <a:p>
                      <a:pPr algn="ctr"/>
                      <a:r>
                        <a:rPr lang="en-US" sz="1000" dirty="0">
                          <a:solidFill>
                            <a:schemeClr val="tx1">
                              <a:lumMod val="95000"/>
                              <a:lumOff val="5000"/>
                            </a:schemeClr>
                          </a:solidFill>
                          <a:latin typeface="Arial" panose="020B0604020202020204" pitchFamily="34" charset="0"/>
                          <a:ea typeface="Verdana" panose="020B0604030504040204" pitchFamily="34" charset="0"/>
                          <a:cs typeface="Arial" panose="020B0604020202020204" pitchFamily="34" charset="0"/>
                        </a:rPr>
                        <a:t>Incoterms</a:t>
                      </a:r>
                    </a:p>
                  </a:txBody>
                  <a:tcPr anchor="ctr">
                    <a:solidFill>
                      <a:srgbClr val="C6CFDC"/>
                    </a:solidFill>
                  </a:tcPr>
                </a:tc>
                <a:extLst>
                  <a:ext uri="{0D108BD9-81ED-4DB2-BD59-A6C34878D82A}">
                    <a16:rowId xmlns:a16="http://schemas.microsoft.com/office/drawing/2014/main" val="3043530067"/>
                  </a:ext>
                </a:extLst>
              </a:tr>
              <a:tr h="703695">
                <a:tc>
                  <a:txBody>
                    <a:bodyPr/>
                    <a:lstStyle/>
                    <a:p>
                      <a:pPr algn="ctr" rtl="0" fontAlgn="ctr"/>
                      <a:r>
                        <a:rPr lang="en-IN" sz="1000" b="0" i="0" u="none" strike="noStrike" dirty="0">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Propan Raya Industrial Coating Chemicals</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Tangerang, Banten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Aditya Birla Chemicals (Thailand)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Thailand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816.00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4.08</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47615343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Pt. Hempel 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Indonesia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Jawa Barat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Chang Chun Plastics Co.,Ltd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Taiwan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1056.00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4.35</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14359292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Berger Paints Pakistan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Karachi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Hls Technology Development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China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208.80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3.14</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290465894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Awan Sports Industries (Pvt) 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Sialkot</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Kukdo Chemical Co.Ltd.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South Korea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184.80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4.20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3000767054"/>
                  </a:ext>
                </a:extLst>
              </a:tr>
              <a:tr h="703695">
                <a:tc>
                  <a:txBody>
                    <a:bodyPr/>
                    <a:lstStyle/>
                    <a:p>
                      <a:pPr algn="ctr" rtl="0" fontAlgn="ctr"/>
                      <a:r>
                        <a:rPr lang="en-IN" sz="1000" b="0" i="0" u="none" strike="noStrike">
                          <a:solidFill>
                            <a:srgbClr val="0D0D0D"/>
                          </a:solidFill>
                          <a:effectLst/>
                          <a:latin typeface="Arial" panose="020B0604020202020204" pitchFamily="34" charset="0"/>
                        </a:rPr>
                        <a:t>2020</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Liquid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Famsa Polymers Industry Private Limited</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Pakistan</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Karachi</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Jubail Chemical Industries Co. (Jana).,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Saudi Arabia</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92.88</a:t>
                      </a:r>
                    </a:p>
                  </a:txBody>
                  <a:tcPr marL="9525" marR="9525" marT="9525" marB="0" anchor="ctr">
                    <a:solidFill>
                      <a:srgbClr val="C6CFDC"/>
                    </a:solidFill>
                  </a:tcPr>
                </a:tc>
                <a:tc>
                  <a:txBody>
                    <a:bodyPr/>
                    <a:lstStyle/>
                    <a:p>
                      <a:pPr algn="ctr" rtl="0" fontAlgn="ctr"/>
                      <a:r>
                        <a:rPr lang="en-IN" sz="1000" b="0" i="0" u="none" strike="noStrike">
                          <a:solidFill>
                            <a:srgbClr val="0D0D0D"/>
                          </a:solidFill>
                          <a:effectLst/>
                          <a:latin typeface="Arial" panose="020B0604020202020204" pitchFamily="34" charset="0"/>
                        </a:rPr>
                        <a:t>2.12</a:t>
                      </a:r>
                    </a:p>
                  </a:txBody>
                  <a:tcPr marL="9525" marR="9525" marT="9525" marB="0" anchor="ctr">
                    <a:solidFill>
                      <a:srgbClr val="C6CFDC"/>
                    </a:solidFill>
                  </a:tcPr>
                </a:tc>
                <a:tc>
                  <a:txBody>
                    <a:bodyPr/>
                    <a:lstStyle/>
                    <a:p>
                      <a:pPr algn="ctr" rtl="0" fontAlgn="ctr"/>
                      <a:r>
                        <a:rPr lang="en-IN" sz="1000" b="0" i="0" u="none" strike="noStrike" dirty="0">
                          <a:solidFill>
                            <a:srgbClr val="0D0D0D"/>
                          </a:solidFill>
                          <a:effectLst/>
                          <a:latin typeface="Arial" panose="020B0604020202020204" pitchFamily="34" charset="0"/>
                        </a:rPr>
                        <a:t>Delivered at place – tax and duties</a:t>
                      </a:r>
                    </a:p>
                  </a:txBody>
                  <a:tcPr marL="9525" marR="9525" marT="9525" marB="0" anchor="ctr">
                    <a:solidFill>
                      <a:srgbClr val="C6CFDC"/>
                    </a:solidFill>
                  </a:tcPr>
                </a:tc>
                <a:extLst>
                  <a:ext uri="{0D108BD9-81ED-4DB2-BD59-A6C34878D82A}">
                    <a16:rowId xmlns:a16="http://schemas.microsoft.com/office/drawing/2014/main" val="1233007654"/>
                  </a:ext>
                </a:extLst>
              </a:tr>
            </a:tbl>
          </a:graphicData>
        </a:graphic>
      </p:graphicFrame>
      <p:sp>
        <p:nvSpPr>
          <p:cNvPr id="8" name="Rectangle 7">
            <a:extLst>
              <a:ext uri="{FF2B5EF4-FFF2-40B4-BE49-F238E27FC236}">
                <a16:creationId xmlns:a16="http://schemas.microsoft.com/office/drawing/2014/main" id="{33452A73-2245-46D7-BD33-5EC9647F3FD2}"/>
              </a:ext>
            </a:extLst>
          </p:cNvPr>
          <p:cNvSpPr/>
          <p:nvPr/>
        </p:nvSpPr>
        <p:spPr>
          <a:xfrm>
            <a:off x="5697415" y="818061"/>
            <a:ext cx="3446585" cy="384345"/>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Total import in 2020 with consumption break-up of leading 25 Customer / Distributor</a:t>
            </a:r>
          </a:p>
        </p:txBody>
      </p:sp>
    </p:spTree>
    <p:extLst>
      <p:ext uri="{BB962C8B-B14F-4D97-AF65-F5344CB8AC3E}">
        <p14:creationId xmlns:p14="http://schemas.microsoft.com/office/powerpoint/2010/main" val="28880851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n Export Import Organization, Limda Chowk - Import Export Consultants in  Rajkot - Justdial">
            <a:extLst>
              <a:ext uri="{FF2B5EF4-FFF2-40B4-BE49-F238E27FC236}">
                <a16:creationId xmlns:a16="http://schemas.microsoft.com/office/drawing/2014/main" id="{3244D39F-A04E-4F94-AB26-352BEDB06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4068417" y="0"/>
            <a:ext cx="5075583"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Aft>
                <a:spcPts val="600"/>
              </a:spcAft>
              <a:defRPr/>
            </a:pPr>
            <a:r>
              <a:rPr lang="en-US" sz="2200" b="1" dirty="0">
                <a:solidFill>
                  <a:prstClr val="black"/>
                </a:solidFill>
                <a:latin typeface="Arial" panose="020B0604020202020204" pitchFamily="34" charset="0"/>
                <a:cs typeface="Arial" panose="020B0604020202020204" pitchFamily="34" charset="0"/>
              </a:rPr>
              <a:t>Global Import Export Analysis</a:t>
            </a:r>
          </a:p>
        </p:txBody>
      </p:sp>
    </p:spTree>
    <p:extLst>
      <p:ext uri="{BB962C8B-B14F-4D97-AF65-F5344CB8AC3E}">
        <p14:creationId xmlns:p14="http://schemas.microsoft.com/office/powerpoint/2010/main" val="1258389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226229"/>
            <a:ext cx="7089913" cy="456400"/>
          </a:xfrm>
        </p:spPr>
        <p:txBody>
          <a:bodyPr>
            <a:normAutofit/>
          </a:bodyPr>
          <a:lstStyle/>
          <a:p>
            <a:pPr>
              <a:spcBef>
                <a:spcPts val="0"/>
              </a:spcBef>
            </a:pPr>
            <a:r>
              <a:rPr lang="en-IN" b="1" dirty="0">
                <a:solidFill>
                  <a:srgbClr val="0F4061"/>
                </a:solidFill>
              </a:rPr>
              <a:t>Global Epoxy Resin </a:t>
            </a:r>
            <a:r>
              <a:rPr lang="en-US" b="1" dirty="0">
                <a:solidFill>
                  <a:srgbClr val="0F4061"/>
                </a:solidFill>
              </a:rPr>
              <a:t>Trade Dynamics, 2015-2021E</a:t>
            </a:r>
          </a:p>
        </p:txBody>
      </p:sp>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1992645617"/>
              </p:ext>
            </p:extLst>
          </p:nvPr>
        </p:nvGraphicFramePr>
        <p:xfrm>
          <a:off x="355748" y="1161297"/>
          <a:ext cx="8193894" cy="4766513"/>
        </p:xfrm>
        <a:graphic>
          <a:graphicData uri="http://schemas.openxmlformats.org/drawingml/2006/table">
            <a:tbl>
              <a:tblPr>
                <a:tableStyleId>{5C22544A-7EE6-4342-B048-85BDC9FD1C3A}</a:tableStyleId>
              </a:tblPr>
              <a:tblGrid>
                <a:gridCol w="2068890">
                  <a:extLst>
                    <a:ext uri="{9D8B030D-6E8A-4147-A177-3AD203B41FA5}">
                      <a16:colId xmlns:a16="http://schemas.microsoft.com/office/drawing/2014/main" val="2248426255"/>
                    </a:ext>
                  </a:extLst>
                </a:gridCol>
                <a:gridCol w="1020834">
                  <a:extLst>
                    <a:ext uri="{9D8B030D-6E8A-4147-A177-3AD203B41FA5}">
                      <a16:colId xmlns:a16="http://schemas.microsoft.com/office/drawing/2014/main" val="4066457308"/>
                    </a:ext>
                  </a:extLst>
                </a:gridCol>
                <a:gridCol w="1020834">
                  <a:extLst>
                    <a:ext uri="{9D8B030D-6E8A-4147-A177-3AD203B41FA5}">
                      <a16:colId xmlns:a16="http://schemas.microsoft.com/office/drawing/2014/main" val="3407139894"/>
                    </a:ext>
                  </a:extLst>
                </a:gridCol>
                <a:gridCol w="1020834">
                  <a:extLst>
                    <a:ext uri="{9D8B030D-6E8A-4147-A177-3AD203B41FA5}">
                      <a16:colId xmlns:a16="http://schemas.microsoft.com/office/drawing/2014/main" val="417742263"/>
                    </a:ext>
                  </a:extLst>
                </a:gridCol>
                <a:gridCol w="1020834">
                  <a:extLst>
                    <a:ext uri="{9D8B030D-6E8A-4147-A177-3AD203B41FA5}">
                      <a16:colId xmlns:a16="http://schemas.microsoft.com/office/drawing/2014/main" val="1689735446"/>
                    </a:ext>
                  </a:extLst>
                </a:gridCol>
                <a:gridCol w="1020834">
                  <a:extLst>
                    <a:ext uri="{9D8B030D-6E8A-4147-A177-3AD203B41FA5}">
                      <a16:colId xmlns:a16="http://schemas.microsoft.com/office/drawing/2014/main" val="2270222744"/>
                    </a:ext>
                  </a:extLst>
                </a:gridCol>
                <a:gridCol w="1020834">
                  <a:extLst>
                    <a:ext uri="{9D8B030D-6E8A-4147-A177-3AD203B41FA5}">
                      <a16:colId xmlns:a16="http://schemas.microsoft.com/office/drawing/2014/main" val="2489774250"/>
                    </a:ext>
                  </a:extLst>
                </a:gridCol>
              </a:tblGrid>
              <a:tr h="228969">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331304">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Export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55644213"/>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98.04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186.63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Iran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18.18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45.52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152.83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Sri Lanka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34.26</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38.81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37.58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Jordan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19.89</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21.03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37.13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6.61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35.67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Indonesia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27.57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Nigeria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10.43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24.78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9539569"/>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Egypt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70.94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34.14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4899681"/>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Nepal</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29.65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3730786"/>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12.44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33642"/>
                  </a:ext>
                </a:extLst>
              </a:tr>
              <a:tr h="0">
                <a:tc>
                  <a:txBody>
                    <a:bodyPr/>
                    <a:lstStyle/>
                    <a:p>
                      <a:pPr algn="ctr" fontAlgn="t"/>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397.73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5.50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206.81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2.23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7637807"/>
                  </a:ext>
                </a:extLst>
              </a:tr>
              <a:tr h="0">
                <a:tc>
                  <a:txBody>
                    <a:bodyPr/>
                    <a:lstStyle/>
                    <a:p>
                      <a:pPr algn="ctr" fontAlgn="t"/>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769.25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511.02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729.44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6273423"/>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674303" y="6124653"/>
            <a:ext cx="3035984"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Italy, Spain, India </a:t>
            </a:r>
            <a:r>
              <a:rPr lang="en-US" sz="7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ChemAnalyst  Analysis</a:t>
            </a:r>
          </a:p>
        </p:txBody>
      </p:sp>
      <p:sp>
        <p:nvSpPr>
          <p:cNvPr id="4" name="TextBox 3">
            <a:extLst>
              <a:ext uri="{FF2B5EF4-FFF2-40B4-BE49-F238E27FC236}">
                <a16:creationId xmlns:a16="http://schemas.microsoft.com/office/drawing/2014/main" id="{504C7FB0-4C40-41EA-B58A-EE33E740A4F9}"/>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 Global Epoxy Resin Trade Dynamics – Export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Tree>
    <p:extLst>
      <p:ext uri="{BB962C8B-B14F-4D97-AF65-F5344CB8AC3E}">
        <p14:creationId xmlns:p14="http://schemas.microsoft.com/office/powerpoint/2010/main" val="1804043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226229"/>
            <a:ext cx="7089913" cy="456400"/>
          </a:xfrm>
        </p:spPr>
        <p:txBody>
          <a:bodyPr>
            <a:normAutofit/>
          </a:bodyPr>
          <a:lstStyle/>
          <a:p>
            <a:pPr>
              <a:spcBef>
                <a:spcPts val="0"/>
              </a:spcBef>
            </a:pPr>
            <a:r>
              <a:rPr lang="en-IN" b="1" dirty="0">
                <a:solidFill>
                  <a:srgbClr val="0F4061"/>
                </a:solidFill>
              </a:rPr>
              <a:t>Global Epoxy Resin </a:t>
            </a:r>
            <a:r>
              <a:rPr lang="en-US" b="1" dirty="0">
                <a:solidFill>
                  <a:srgbClr val="0F4061"/>
                </a:solidFill>
              </a:rPr>
              <a:t>Trade Dynamics, 2015-2021E</a:t>
            </a:r>
          </a:p>
        </p:txBody>
      </p:sp>
      <p:graphicFrame>
        <p:nvGraphicFramePr>
          <p:cNvPr id="2" name="Table 1">
            <a:extLst>
              <a:ext uri="{FF2B5EF4-FFF2-40B4-BE49-F238E27FC236}">
                <a16:creationId xmlns:a16="http://schemas.microsoft.com/office/drawing/2014/main" id="{F7961C4B-769D-4987-AB6D-CEA7C16C388E}"/>
              </a:ext>
            </a:extLst>
          </p:cNvPr>
          <p:cNvGraphicFramePr>
            <a:graphicFrameLocks noGrp="1"/>
          </p:cNvGraphicFramePr>
          <p:nvPr>
            <p:extLst>
              <p:ext uri="{D42A27DB-BD31-4B8C-83A1-F6EECF244321}">
                <p14:modId xmlns:p14="http://schemas.microsoft.com/office/powerpoint/2010/main" val="916518151"/>
              </p:ext>
            </p:extLst>
          </p:nvPr>
        </p:nvGraphicFramePr>
        <p:xfrm>
          <a:off x="355748" y="1161297"/>
          <a:ext cx="8193894" cy="4766513"/>
        </p:xfrm>
        <a:graphic>
          <a:graphicData uri="http://schemas.openxmlformats.org/drawingml/2006/table">
            <a:tbl>
              <a:tblPr>
                <a:tableStyleId>{5C22544A-7EE6-4342-B048-85BDC9FD1C3A}</a:tableStyleId>
              </a:tblPr>
              <a:tblGrid>
                <a:gridCol w="2068890">
                  <a:extLst>
                    <a:ext uri="{9D8B030D-6E8A-4147-A177-3AD203B41FA5}">
                      <a16:colId xmlns:a16="http://schemas.microsoft.com/office/drawing/2014/main" val="2248426255"/>
                    </a:ext>
                  </a:extLst>
                </a:gridCol>
                <a:gridCol w="1020834">
                  <a:extLst>
                    <a:ext uri="{9D8B030D-6E8A-4147-A177-3AD203B41FA5}">
                      <a16:colId xmlns:a16="http://schemas.microsoft.com/office/drawing/2014/main" val="4066457308"/>
                    </a:ext>
                  </a:extLst>
                </a:gridCol>
                <a:gridCol w="1020834">
                  <a:extLst>
                    <a:ext uri="{9D8B030D-6E8A-4147-A177-3AD203B41FA5}">
                      <a16:colId xmlns:a16="http://schemas.microsoft.com/office/drawing/2014/main" val="3407139894"/>
                    </a:ext>
                  </a:extLst>
                </a:gridCol>
                <a:gridCol w="1020834">
                  <a:extLst>
                    <a:ext uri="{9D8B030D-6E8A-4147-A177-3AD203B41FA5}">
                      <a16:colId xmlns:a16="http://schemas.microsoft.com/office/drawing/2014/main" val="417742263"/>
                    </a:ext>
                  </a:extLst>
                </a:gridCol>
                <a:gridCol w="1020834">
                  <a:extLst>
                    <a:ext uri="{9D8B030D-6E8A-4147-A177-3AD203B41FA5}">
                      <a16:colId xmlns:a16="http://schemas.microsoft.com/office/drawing/2014/main" val="1689735446"/>
                    </a:ext>
                  </a:extLst>
                </a:gridCol>
                <a:gridCol w="1020834">
                  <a:extLst>
                    <a:ext uri="{9D8B030D-6E8A-4147-A177-3AD203B41FA5}">
                      <a16:colId xmlns:a16="http://schemas.microsoft.com/office/drawing/2014/main" val="2270222744"/>
                    </a:ext>
                  </a:extLst>
                </a:gridCol>
                <a:gridCol w="1020834">
                  <a:extLst>
                    <a:ext uri="{9D8B030D-6E8A-4147-A177-3AD203B41FA5}">
                      <a16:colId xmlns:a16="http://schemas.microsoft.com/office/drawing/2014/main" val="2489774250"/>
                    </a:ext>
                  </a:extLst>
                </a:gridCol>
              </a:tblGrid>
              <a:tr h="228969">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rtl="0" fontAlgn="ctr"/>
                      <a:r>
                        <a:rPr lang="en-IN" sz="1050" b="1" i="0" u="none" strike="noStrike">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IN"/>
                    </a:p>
                  </a:txBody>
                  <a:tcPr/>
                </a:tc>
                <a:extLst>
                  <a:ext uri="{0D108BD9-81ED-4DB2-BD59-A6C34878D82A}">
                    <a16:rowId xmlns:a16="http://schemas.microsoft.com/office/drawing/2014/main" val="2704630466"/>
                  </a:ext>
                </a:extLst>
              </a:tr>
              <a:tr h="331304">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Import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rtl="0" fontAlgn="ctr"/>
                      <a:r>
                        <a:rPr lang="en-IN" sz="105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55644213"/>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UAE</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98.04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186.63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8479426"/>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Iran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18.18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45.52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152.83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885342"/>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Sri Lanka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34.26</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38.81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37.58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8886395"/>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Jordan</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19.89</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21.03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37.13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045267"/>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6.61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35.67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133928"/>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Indonesia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27.57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717764"/>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Nigeria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44.63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10.43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24.78</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9539569"/>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Egypt </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70.94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34.14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29.37</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4899681"/>
                  </a:ext>
                </a:extLst>
              </a:tr>
              <a:tr h="0">
                <a:tc>
                  <a:txBody>
                    <a:bodyPr/>
                    <a:lstStyle/>
                    <a:p>
                      <a:pPr algn="ctr" fontAlgn="b"/>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Nepal</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13.63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26.83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29.65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3730786"/>
                  </a:ext>
                </a:extLst>
              </a:tr>
              <a:tr h="0">
                <a:tc>
                  <a:txBody>
                    <a:bodyPr/>
                    <a:lstStyle/>
                    <a:p>
                      <a:pPr algn="ctr" fontAlgn="b"/>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95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12.44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0.18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29.32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33642"/>
                  </a:ext>
                </a:extLst>
              </a:tr>
              <a:tr h="0">
                <a:tc>
                  <a:txBody>
                    <a:bodyPr/>
                    <a:lstStyle/>
                    <a:p>
                      <a:pPr algn="ctr" fontAlgn="t"/>
                      <a:r>
                        <a:rPr lang="en-IN" sz="105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397.73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5.50</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206.81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2.23</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156.81</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7637807"/>
                  </a:ext>
                </a:extLst>
              </a:tr>
              <a:tr h="0">
                <a:tc>
                  <a:txBody>
                    <a:bodyPr/>
                    <a:lstStyle/>
                    <a:p>
                      <a:pPr algn="ctr" fontAlgn="t"/>
                      <a:r>
                        <a:rPr lang="en-IN" sz="105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85725" marR="9525" marT="95250" marB="9525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769.25</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511.02</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6.05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729.44</a:t>
                      </a:r>
                    </a:p>
                  </a:txBody>
                  <a:tcPr marL="9525" marR="857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t" latinLnBrk="0" hangingPunct="1"/>
                      <a:r>
                        <a:rPr lang="en-IN" sz="105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6273423"/>
                  </a:ext>
                </a:extLst>
              </a:tr>
            </a:tbl>
          </a:graphicData>
        </a:graphic>
      </p:graphicFrame>
      <p:sp>
        <p:nvSpPr>
          <p:cNvPr id="3" name="Rectangle 2">
            <a:extLst>
              <a:ext uri="{FF2B5EF4-FFF2-40B4-BE49-F238E27FC236}">
                <a16:creationId xmlns:a16="http://schemas.microsoft.com/office/drawing/2014/main" id="{90BCF24E-92C2-4D9C-A127-56020599839C}"/>
              </a:ext>
            </a:extLst>
          </p:cNvPr>
          <p:cNvSpPr/>
          <p:nvPr/>
        </p:nvSpPr>
        <p:spPr>
          <a:xfrm>
            <a:off x="5674303" y="6124653"/>
            <a:ext cx="3035984"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Spain, Canada, Brazil </a:t>
            </a:r>
            <a:r>
              <a:rPr lang="en-US" sz="7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and ChemAnalyst  Analysis</a:t>
            </a:r>
          </a:p>
        </p:txBody>
      </p:sp>
      <p:sp>
        <p:nvSpPr>
          <p:cNvPr id="4" name="TextBox 3">
            <a:extLst>
              <a:ext uri="{FF2B5EF4-FFF2-40B4-BE49-F238E27FC236}">
                <a16:creationId xmlns:a16="http://schemas.microsoft.com/office/drawing/2014/main" id="{504C7FB0-4C40-41EA-B58A-EE33E740A4F9}"/>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5 : Global Epoxy Resin Trade Dynamics – Import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Tree>
    <p:extLst>
      <p:ext uri="{BB962C8B-B14F-4D97-AF65-F5344CB8AC3E}">
        <p14:creationId xmlns:p14="http://schemas.microsoft.com/office/powerpoint/2010/main" val="222607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2" name="Subtitle 5">
            <a:extLst>
              <a:ext uri="{FF2B5EF4-FFF2-40B4-BE49-F238E27FC236}">
                <a16:creationId xmlns:a16="http://schemas.microsoft.com/office/drawing/2014/main" id="{C262E998-92BD-4FE2-B1FB-3C2E872CA86B}"/>
              </a:ext>
            </a:extLst>
          </p:cNvPr>
          <p:cNvSpPr txBox="1">
            <a:spLocks/>
          </p:cNvSpPr>
          <p:nvPr/>
        </p:nvSpPr>
        <p:spPr>
          <a:xfrm>
            <a:off x="132586" y="752651"/>
            <a:ext cx="8648701" cy="555715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Respondents were asked about the current and future market growth rates, market shares by type, by grade, by application, by company and by region.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 captured country wise production and foreign trade. Demand was estimated adding import and subtracting production in production. Inventory of product is not considered for demand supply gap.</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1 Demand = Production + Import - Export</a:t>
            </a:r>
            <a:endPar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Calculation of Market Shares: </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a:t>
            </a:r>
            <a:r>
              <a:rPr lang="en-IN" dirty="0">
                <a:solidFill>
                  <a:prstClr val="black"/>
                </a:solidFill>
                <a:latin typeface="Open Sans" panose="020B0606030504020204" pitchFamily="34" charset="0"/>
              </a:rPr>
              <a:t>shares by type</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by grade, by application, by company and by region were calculated based on the responses received through primary surveys with industry experts, in which the respondents were asked about the market shares or revenue generated from various segments of Epoxy Resin markets. The final shares were calculated by taking the geometric mean of the responses gathered from key opinion leaders after eliminating the outliers.</a:t>
            </a:r>
          </a:p>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Methodology Followed for Forecasting: </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performed periodical checks on data collected through the surveys with logic checks and analyzed the survey results in SPSS/Tableau Software.</a:t>
            </a:r>
          </a:p>
          <a:p>
            <a:pPr marL="171450" marR="0" lvl="0" indent="-17145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Data triangulation techniques were applied to fill the gaps and to present a more meaningful picture of the market. To forecast global Epoxy Resin</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market, TechSci Research used various forecast techniques such as:</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Moving Average</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Time Series Analysis </a:t>
            </a:r>
          </a:p>
          <a:p>
            <a:pPr marL="800100" marR="0" lvl="1" indent="-342900" algn="l" defTabSz="914400" rtl="0" eaLnBrk="1" fontAlgn="auto" latinLnBrk="0" hangingPunct="1">
              <a:lnSpc>
                <a:spcPct val="150000"/>
              </a:lnSpc>
              <a:spcBef>
                <a:spcPts val="500"/>
              </a:spcBef>
              <a:spcAft>
                <a:spcPts val="0"/>
              </a:spcAft>
              <a:buClrTx/>
              <a:buSzTx/>
              <a:buFont typeface="Wingdings" panose="05000000000000000000" pitchFamily="2" charset="2"/>
              <a:buChar char="ü"/>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Regression AnalysisEconometric and Judgmental Analysis</a:t>
            </a:r>
          </a:p>
        </p:txBody>
      </p:sp>
    </p:spTree>
    <p:extLst>
      <p:ext uri="{BB962C8B-B14F-4D97-AF65-F5344CB8AC3E}">
        <p14:creationId xmlns:p14="http://schemas.microsoft.com/office/powerpoint/2010/main" val="902873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B4251935-1CBF-4EA9-8556-A0D4AC79A9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451272" y="4033189"/>
            <a:ext cx="2972864" cy="1083560"/>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 DEMAND SUPPLY SCENARIO</a:t>
            </a:r>
          </a:p>
        </p:txBody>
      </p:sp>
      <p:pic>
        <p:nvPicPr>
          <p:cNvPr id="6" name="Picture 5">
            <a:extLst>
              <a:ext uri="{FF2B5EF4-FFF2-40B4-BE49-F238E27FC236}">
                <a16:creationId xmlns:a16="http://schemas.microsoft.com/office/drawing/2014/main" id="{E78EADBA-C3EC-4186-8D45-77320241A6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414230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E832C-7CC2-4913-8C0A-DFAD060568BF}"/>
              </a:ext>
            </a:extLst>
          </p:cNvPr>
          <p:cNvSpPr>
            <a:spLocks noGrp="1"/>
          </p:cNvSpPr>
          <p:nvPr>
            <p:ph type="body" sz="quarter" idx="14"/>
          </p:nvPr>
        </p:nvSpPr>
        <p:spPr/>
        <p:txBody>
          <a:bodyPr>
            <a:normAutofit fontScale="85000" lnSpcReduction="20000"/>
          </a:bodyPr>
          <a:lstStyle/>
          <a:p>
            <a:endPar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endParaRPr>
          </a:p>
          <a:p>
            <a:pPr defTabSz="457200">
              <a:lnSpc>
                <a:spcPts val="1700"/>
              </a:lnSpc>
              <a:spcBef>
                <a:spcPct val="0"/>
              </a:spcBef>
              <a:defRPr/>
            </a:pPr>
            <a:r>
              <a:rPr lang="en-IN" sz="1800" dirty="0">
                <a:solidFill>
                  <a:prstClr val="black"/>
                </a:solidFill>
                <a:latin typeface="Montserrat"/>
                <a:ea typeface="+mj-ea"/>
              </a:rPr>
              <a:t>DEMAND SUPPLY SCENARIO</a:t>
            </a:r>
          </a:p>
          <a:p>
            <a:endParaRPr lang="en-US" dirty="0"/>
          </a:p>
        </p:txBody>
      </p:sp>
      <p:sp>
        <p:nvSpPr>
          <p:cNvPr id="9" name="TextBox 8">
            <a:extLst>
              <a:ext uri="{FF2B5EF4-FFF2-40B4-BE49-F238E27FC236}">
                <a16:creationId xmlns:a16="http://schemas.microsoft.com/office/drawing/2014/main" id="{BB80A2FB-D4B1-4171-AA27-7E653E95A7B9}"/>
              </a:ext>
            </a:extLst>
          </p:cNvPr>
          <p:cNvSpPr txBox="1"/>
          <p:nvPr/>
        </p:nvSpPr>
        <p:spPr>
          <a:xfrm>
            <a:off x="352713" y="736699"/>
            <a:ext cx="8057685" cy="5370381"/>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Pct val="150000"/>
              <a:buFont typeface="Arial" panose="020B0604020202020204" pitchFamily="34" charset="0"/>
              <a:buChar char="•"/>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overall market for Epoxy Resin </a:t>
            </a:r>
            <a:r>
              <a:rPr lang="en-US" sz="1000" dirty="0">
                <a:latin typeface="Verdana" panose="020B0604030504040204" pitchFamily="34" charset="0"/>
                <a:ea typeface="Verdana" panose="020B0604030504040204" pitchFamily="34" charset="0"/>
                <a:cs typeface="Verdana" panose="020B0604030504040204" pitchFamily="34" charset="0"/>
              </a:rPr>
              <a:t>is currently in surplus situation in APAC region because downstream manufacturers are still consuming epoxy. Manufacturers from APAC region are focusing on export market due to gradual replacement of conventional polymers with Epoxy Resin in European countries.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However, companies are currently operating at lower rates due to uncertainty in demand potential owing to current pandemic situation.  But estimated </a:t>
            </a:r>
            <a:r>
              <a:rPr lang="en-US" sz="1000" dirty="0">
                <a:latin typeface="Verdana" panose="020B0604030504040204" pitchFamily="34" charset="0"/>
                <a:ea typeface="Verdana" panose="020B0604030504040204" pitchFamily="34" charset="0"/>
                <a:cs typeface="Verdana" panose="020B0604030504040204" pitchFamily="34" charset="0"/>
              </a:rPr>
              <a:t>demand supply gap in APAC region till 2025 may generate the need for capacity addition or running plants at 100% capacities to overcome the supply gap.</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Major demand for Epoxy Resin in Europe is derived from construction and automobiles production. Major  producers such as Olin Corporation produce and consume Epoxy Resin in various type </a:t>
            </a:r>
            <a:r>
              <a:rPr lang="en-US" sz="1000" dirty="0">
                <a:latin typeface="Verdana" panose="020B0604030504040204" pitchFamily="34" charset="0"/>
                <a:ea typeface="Verdana" panose="020B0604030504040204" pitchFamily="34" charset="0"/>
                <a:cs typeface="Verdana" panose="020B0604030504040204" pitchFamily="34" charset="0"/>
              </a:rPr>
              <a:t>and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forms.  Due to various health hazard possessed by Bisphenol, environment regulators in Europe are gradually imposing ban on consumption of raw material, Bisphenol A. BPA is on the EU’s candidate list for its reprotoxic and endocrine-disrupting properties and was subject to an EU ban in 2016, effective from 2020.</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Consequently, Epoxy Resin, has increasingly been used by paints &amp; coatings manufacturers across Europe as an alternative to other compounds. Thus, demand for Epoxy Resin has recently taken an exponential pace in European market. However, on the supply side, European market is still </a:t>
            </a:r>
            <a:r>
              <a:rPr lang="en-US" sz="1000" dirty="0">
                <a:latin typeface="Verdana" panose="020B0604030504040204" pitchFamily="34" charset="0"/>
                <a:ea typeface="Verdana" panose="020B0604030504040204" pitchFamily="34" charset="0"/>
                <a:cs typeface="Verdana" panose="020B0604030504040204" pitchFamily="34" charset="0"/>
              </a:rPr>
              <a:t>dependent on Asia-Pacific region for Epoxy Resin. </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It is </a:t>
            </a:r>
            <a:r>
              <a:rPr lang="en-US" sz="1000" dirty="0">
                <a:latin typeface="Verdana" panose="020B0604030504040204" pitchFamily="34" charset="0"/>
                <a:ea typeface="Verdana" panose="020B0604030504040204" pitchFamily="34" charset="0"/>
                <a:cs typeface="Verdana" panose="020B0604030504040204" pitchFamily="34" charset="0"/>
              </a:rPr>
              <a:t>estimated that in 2020, half of the demand for Epoxy Resin from Europe will be catered through imports.</a:t>
            </a:r>
          </a:p>
          <a:p>
            <a:pPr marL="171450" indent="-171450" algn="just">
              <a:lnSpc>
                <a:spcPct val="150000"/>
              </a:lnSpc>
              <a:buSzPct val="150000"/>
              <a:buFont typeface="Arial" panose="020B0604020202020204" pitchFamily="34" charset="0"/>
              <a:buChar char="•"/>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SzPct val="150000"/>
              <a:buFont typeface="Arial" panose="020B0604020202020204" pitchFamily="34" charset="0"/>
              <a:buChar char="•"/>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 North America, Epoxy Resin has been listed as an indirect additive to be used as monomer in the production of paints and other construction coatings. In 2020, many players including market player, Hexion Inc. have revamped their total production significantly in the United States during year-end. In 2019, demand for Bisphenol increased by more than half of what it was in 2018, thereby leaving supply side more on shortage side and mostly dependent on imports from APAC countries for raw material. </a:t>
            </a:r>
          </a:p>
        </p:txBody>
      </p:sp>
    </p:spTree>
    <p:extLst>
      <p:ext uri="{BB962C8B-B14F-4D97-AF65-F5344CB8AC3E}">
        <p14:creationId xmlns:p14="http://schemas.microsoft.com/office/powerpoint/2010/main" val="741331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2455179955"/>
              </p:ext>
            </p:extLst>
          </p:nvPr>
        </p:nvGraphicFramePr>
        <p:xfrm>
          <a:off x="259318" y="1094126"/>
          <a:ext cx="8755171" cy="254404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1379073080"/>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47638">
                <a:tc rowSpan="6">
                  <a:txBody>
                    <a:bodyPr/>
                    <a:lstStyle/>
                    <a:p>
                      <a:pPr algn="ctr"/>
                      <a:r>
                        <a:rPr lang="en-IN" sz="1000" b="1" dirty="0">
                          <a:solidFill>
                            <a:srgbClr val="002060"/>
                          </a:solidFill>
                        </a:rPr>
                        <a:t>Global</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3230.00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3512.00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3522.00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2186.06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2271.76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2368.41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2541.20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2567.11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2396.06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2652.63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2746.23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3098.97</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502.05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499.25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475.19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498.01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531.40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618.49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640.26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688.88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691.62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745.53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726.91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2004.12</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2050.40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2107.35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2294.78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2301.63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2239.71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2382.64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3155.83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4213.75</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181.94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221.36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246.42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156.34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269.98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-409.59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-1114.78</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2015-2025F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7954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64577921-1EA0-4B97-A2B3-9B8AD44ADEF3}"/>
              </a:ext>
            </a:extLst>
          </p:cNvPr>
          <p:cNvGraphicFramePr>
            <a:graphicFrameLocks noGrp="1"/>
          </p:cNvGraphicFramePr>
          <p:nvPr>
            <p:extLst>
              <p:ext uri="{D42A27DB-BD31-4B8C-83A1-F6EECF244321}">
                <p14:modId xmlns:p14="http://schemas.microsoft.com/office/powerpoint/2010/main" val="180186676"/>
              </p:ext>
            </p:extLst>
          </p:nvPr>
        </p:nvGraphicFramePr>
        <p:xfrm>
          <a:off x="259318" y="1094126"/>
          <a:ext cx="8755171" cy="2544046"/>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1379073080"/>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47638">
                <a:tc rowSpan="6">
                  <a:txBody>
                    <a:bodyPr/>
                    <a:lstStyle/>
                    <a:p>
                      <a:pPr algn="ctr"/>
                      <a:r>
                        <a:rPr lang="en-IN" sz="1000" b="1" dirty="0">
                          <a:solidFill>
                            <a:srgbClr val="002060"/>
                          </a:solidFill>
                        </a:rPr>
                        <a:t>Asia-Pacific</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3155.50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3230.00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3512.00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3522.00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3582.00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2186.06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2271.76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2368.41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2541.20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2567.11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2396.06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2652.63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2746.23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3098.97</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502.05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499.25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475.19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498.01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531.40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618.49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640.26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688.88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691.62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745.53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726.91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b"/>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2004.12</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2050.40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2107.35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2294.78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2301.63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2239.71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2382.64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3155.83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4213.75</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181.94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221.36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246.42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265.47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156.34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269.98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-409.59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-1114.78</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38AB1E6A-8C0B-45AC-ACF8-5A7C3810084A}"/>
              </a:ext>
            </a:extLst>
          </p:cNvPr>
          <p:cNvSpPr txBox="1"/>
          <p:nvPr/>
        </p:nvSpPr>
        <p:spPr>
          <a:xfrm>
            <a:off x="181635" y="751670"/>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Supply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Volume, 2015-2025F (Thousand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Tonnes)</a:t>
            </a:r>
          </a:p>
        </p:txBody>
      </p:sp>
      <p:graphicFrame>
        <p:nvGraphicFramePr>
          <p:cNvPr id="4" name="Table 3">
            <a:extLst>
              <a:ext uri="{FF2B5EF4-FFF2-40B4-BE49-F238E27FC236}">
                <a16:creationId xmlns:a16="http://schemas.microsoft.com/office/drawing/2014/main" id="{20E056C2-DFC0-4941-8F68-B0CEE0AFD93B}"/>
              </a:ext>
            </a:extLst>
          </p:cNvPr>
          <p:cNvGraphicFramePr>
            <a:graphicFrameLocks noGrp="1"/>
          </p:cNvGraphicFramePr>
          <p:nvPr>
            <p:extLst>
              <p:ext uri="{D42A27DB-BD31-4B8C-83A1-F6EECF244321}">
                <p14:modId xmlns:p14="http://schemas.microsoft.com/office/powerpoint/2010/main" val="2848279793"/>
              </p:ext>
            </p:extLst>
          </p:nvPr>
        </p:nvGraphicFramePr>
        <p:xfrm>
          <a:off x="259318" y="3593487"/>
          <a:ext cx="8755171" cy="2714248"/>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2120924268"/>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29000">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6"/>
                    </a:solidFill>
                  </a:tcP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6"/>
                    </a:solidFill>
                  </a:tcPr>
                </a:tc>
                <a:extLst>
                  <a:ext uri="{0D108BD9-81ED-4DB2-BD59-A6C34878D82A}">
                    <a16:rowId xmlns:a16="http://schemas.microsoft.com/office/drawing/2014/main" val="3771434692"/>
                  </a:ext>
                </a:extLst>
              </a:tr>
              <a:tr h="329000">
                <a:tc rowSpan="6">
                  <a:txBody>
                    <a:bodyPr/>
                    <a:lstStyle/>
                    <a:p>
                      <a:pPr algn="ctr"/>
                      <a:r>
                        <a:rPr lang="en-IN" sz="1000" b="1" dirty="0">
                          <a:solidFill>
                            <a:srgbClr val="002060"/>
                          </a:solidFill>
                        </a:rPr>
                        <a:t>Europe</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1156.00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1248.00</a:t>
                      </a:r>
                    </a:p>
                  </a:txBody>
                  <a:tcPr marL="0" marR="0" marT="0" marB="0" anchor="ctr"/>
                </a:tc>
                <a:extLst>
                  <a:ext uri="{0D108BD9-81ED-4DB2-BD59-A6C34878D82A}">
                    <a16:rowId xmlns:a16="http://schemas.microsoft.com/office/drawing/2014/main" val="2171199941"/>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836.73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878.94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926.82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1023.72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1034.38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827.97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906.74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992.09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1184.78</a:t>
                      </a:r>
                    </a:p>
                  </a:txBody>
                  <a:tcPr marL="0" marR="0" marT="0" marB="0" anchor="ctr"/>
                </a:tc>
                <a:extLst>
                  <a:ext uri="{0D108BD9-81ED-4DB2-BD59-A6C34878D82A}">
                    <a16:rowId xmlns:a16="http://schemas.microsoft.com/office/drawing/2014/main" val="2090164450"/>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628.86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650.53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670.13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652.48</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630.17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621.11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29000">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681.65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673.22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685.99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687.85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651.33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630.69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251520526"/>
                  </a:ext>
                </a:extLst>
              </a:tr>
              <a:tr h="53462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767.21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838.67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892.42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967.88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992.53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801.83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639.53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740.85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906.85</a:t>
                      </a:r>
                    </a:p>
                  </a:txBody>
                  <a:tcPr marL="0" marR="0" marT="0" marB="0" anchor="ctr"/>
                </a:tc>
                <a:extLst>
                  <a:ext uri="{0D108BD9-81ED-4DB2-BD59-A6C34878D82A}">
                    <a16:rowId xmlns:a16="http://schemas.microsoft.com/office/drawing/2014/main" val="1211048611"/>
                  </a:ext>
                </a:extLst>
              </a:tr>
              <a:tr h="534624">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69.52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40.27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34.40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55.84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41.85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26.14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267.21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251.24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277.93</a:t>
                      </a:r>
                    </a:p>
                  </a:txBody>
                  <a:tcPr marL="0" marR="0" marT="0"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4F37F8DD-F660-4CA0-9A8C-873C569A71A4}"/>
              </a:ext>
            </a:extLst>
          </p:cNvPr>
          <p:cNvSpPr txBox="1"/>
          <p:nvPr/>
        </p:nvSpPr>
        <p:spPr>
          <a:xfrm>
            <a:off x="6508927" y="631789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57089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1379256470"/>
              </p:ext>
            </p:extLst>
          </p:nvPr>
        </p:nvGraphicFramePr>
        <p:xfrm>
          <a:off x="256559" y="1120840"/>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North America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592.00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464.30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470.67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474.19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479.46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479.08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394.37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469.42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531.71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570.73</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176.32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184.10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197.54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206.60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179.33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153.26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176.00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183.85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198.03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168.70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214.94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184.93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484.19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461.56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464.34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509.37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453.37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355.19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366.66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435.48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510.81</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-19.89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9.11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9.85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-29.91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25.71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39.18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102.76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96.23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59.92</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Epoxy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2015-2025F (Thousand Tonnes)</a:t>
            </a:r>
          </a:p>
        </p:txBody>
      </p:sp>
      <p:graphicFrame>
        <p:nvGraphicFramePr>
          <p:cNvPr id="4" name="Table 3">
            <a:extLst>
              <a:ext uri="{FF2B5EF4-FFF2-40B4-BE49-F238E27FC236}">
                <a16:creationId xmlns:a16="http://schemas.microsoft.com/office/drawing/2014/main" id="{4864F109-7E2A-4AB7-AE1C-D1A8D8B342A5}"/>
              </a:ext>
            </a:extLst>
          </p:cNvPr>
          <p:cNvGraphicFramePr>
            <a:graphicFrameLocks noGrp="1"/>
          </p:cNvGraphicFramePr>
          <p:nvPr>
            <p:extLst>
              <p:ext uri="{D42A27DB-BD31-4B8C-83A1-F6EECF244321}">
                <p14:modId xmlns:p14="http://schemas.microsoft.com/office/powerpoint/2010/main" val="3578561352"/>
              </p:ext>
            </p:extLst>
          </p:nvPr>
        </p:nvGraphicFramePr>
        <p:xfrm>
          <a:off x="256560" y="3620201"/>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3670418275"/>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solidFill>
                      <a:schemeClr val="accent6"/>
                    </a:solidFill>
                  </a:tcP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solidFill>
                      <a:schemeClr val="accent6"/>
                    </a:solidFill>
                  </a:tcP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solidFill>
                      <a:schemeClr val="accent6"/>
                    </a:solidFill>
                  </a:tcP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South America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43.00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32.00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32.70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34.55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35.70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35.91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30.10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32.97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37.18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42.24</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Arial" panose="020B0604020202020204" pitchFamily="34" charset="0"/>
                        </a:rPr>
                        <a:t>52.11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55.11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52.56</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57.11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56.34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54.23</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Export</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6.03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5.67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5.41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3.11</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251520526"/>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77.44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80.93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80.75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86.69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87.38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80.62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83.32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100.65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120.67</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-45.44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-48.23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-46.20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-50.99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-51.47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-50.35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-63.47</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-78.43</a:t>
                      </a:r>
                    </a:p>
                  </a:txBody>
                  <a:tcPr marL="0" marR="0" marT="0" marB="0" anchor="ctr"/>
                </a:tc>
                <a:extLst>
                  <a:ext uri="{0D108BD9-81ED-4DB2-BD59-A6C34878D82A}">
                    <a16:rowId xmlns:a16="http://schemas.microsoft.com/office/drawing/2014/main" val="3016581503"/>
                  </a:ext>
                </a:extLst>
              </a:tr>
            </a:tbl>
          </a:graphicData>
        </a:graphic>
      </p:graphicFrame>
      <p:sp>
        <p:nvSpPr>
          <p:cNvPr id="5" name="TextBox 4">
            <a:extLst>
              <a:ext uri="{FF2B5EF4-FFF2-40B4-BE49-F238E27FC236}">
                <a16:creationId xmlns:a16="http://schemas.microsoft.com/office/drawing/2014/main" id="{EB38B21B-66B3-4DED-9EF1-4114465BFC27}"/>
              </a:ext>
            </a:extLst>
          </p:cNvPr>
          <p:cNvSpPr txBox="1"/>
          <p:nvPr/>
        </p:nvSpPr>
        <p:spPr>
          <a:xfrm>
            <a:off x="6407327" y="63077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237205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92563" y="22135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DEMAND SUPPLY SCENARIO</a:t>
            </a:r>
          </a:p>
        </p:txBody>
      </p:sp>
      <p:graphicFrame>
        <p:nvGraphicFramePr>
          <p:cNvPr id="2" name="Table 1">
            <a:extLst>
              <a:ext uri="{FF2B5EF4-FFF2-40B4-BE49-F238E27FC236}">
                <a16:creationId xmlns:a16="http://schemas.microsoft.com/office/drawing/2014/main" id="{7223E4D4-B1A6-488B-9104-BB88915A8F20}"/>
              </a:ext>
            </a:extLst>
          </p:cNvPr>
          <p:cNvGraphicFramePr>
            <a:graphicFrameLocks noGrp="1"/>
          </p:cNvGraphicFramePr>
          <p:nvPr>
            <p:extLst>
              <p:ext uri="{D42A27DB-BD31-4B8C-83A1-F6EECF244321}">
                <p14:modId xmlns:p14="http://schemas.microsoft.com/office/powerpoint/2010/main" val="3152464915"/>
              </p:ext>
            </p:extLst>
          </p:nvPr>
        </p:nvGraphicFramePr>
        <p:xfrm>
          <a:off x="256559" y="1120840"/>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Middle East &amp; Africa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120.00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84.00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85.00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97.00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96.36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73.20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85.20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102.00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118.80</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Arial" panose="020B0604020202020204" pitchFamily="34" charset="0"/>
                        </a:rPr>
                        <a:t>144.80</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160.62</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185.19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166.09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180.30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145.69</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Arial" panose="020B0604020202020204" pitchFamily="34" charset="0"/>
                        </a:rPr>
                        <a:t>34.17</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48.15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62.08</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rPr>
                        <a:t>55.17</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45.94</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44.42</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192.94</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195.77</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217.19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205.98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228.79</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174.48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177.96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206.40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249.04</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-108.94</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-110.77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-121.19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-108.98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-132.43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-101.28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-92.76</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-104.40</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-130.24</a:t>
                      </a:r>
                    </a:p>
                  </a:txBody>
                  <a:tcPr marL="0" marR="0" marT="0" marB="0" anchor="ctr"/>
                </a:tc>
                <a:extLst>
                  <a:ext uri="{0D108BD9-81ED-4DB2-BD59-A6C34878D82A}">
                    <a16:rowId xmlns:a16="http://schemas.microsoft.com/office/drawing/2014/main" val="3016581503"/>
                  </a:ext>
                </a:extLst>
              </a:tr>
            </a:tbl>
          </a:graphicData>
        </a:graphic>
      </p:graphicFrame>
      <p:sp>
        <p:nvSpPr>
          <p:cNvPr id="3" name="TextBox 2">
            <a:extLst>
              <a:ext uri="{FF2B5EF4-FFF2-40B4-BE49-F238E27FC236}">
                <a16:creationId xmlns:a16="http://schemas.microsoft.com/office/drawing/2014/main" id="{53A87AB6-3F62-4AF1-AD3E-DAC6DD2E1FD9}"/>
              </a:ext>
            </a:extLst>
          </p:cNvPr>
          <p:cNvSpPr txBox="1"/>
          <p:nvPr/>
        </p:nvSpPr>
        <p:spPr>
          <a:xfrm>
            <a:off x="199093" y="784127"/>
            <a:ext cx="877929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2: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Epoxy Resin Market Supply Analysis</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By Volume, 2015-2025F (Thousand Tonnes)</a:t>
            </a:r>
          </a:p>
        </p:txBody>
      </p:sp>
      <p:sp>
        <p:nvSpPr>
          <p:cNvPr id="5" name="TextBox 4">
            <a:extLst>
              <a:ext uri="{FF2B5EF4-FFF2-40B4-BE49-F238E27FC236}">
                <a16:creationId xmlns:a16="http://schemas.microsoft.com/office/drawing/2014/main" id="{EB38B21B-66B3-4DED-9EF1-4114465BFC27}"/>
              </a:ext>
            </a:extLst>
          </p:cNvPr>
          <p:cNvSpPr txBox="1"/>
          <p:nvPr/>
        </p:nvSpPr>
        <p:spPr>
          <a:xfrm>
            <a:off x="6407327" y="6307735"/>
            <a:ext cx="2277511" cy="415498"/>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Demand = Production + Import – Export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Demand Supply Gap</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 Production - Demand</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6" name="Table 5">
            <a:extLst>
              <a:ext uri="{FF2B5EF4-FFF2-40B4-BE49-F238E27FC236}">
                <a16:creationId xmlns:a16="http://schemas.microsoft.com/office/drawing/2014/main" id="{3899DF6B-FEBA-4AFE-8F97-833108F0E1E5}"/>
              </a:ext>
            </a:extLst>
          </p:cNvPr>
          <p:cNvGraphicFramePr>
            <a:graphicFrameLocks noGrp="1"/>
          </p:cNvGraphicFramePr>
          <p:nvPr>
            <p:extLst>
              <p:ext uri="{D42A27DB-BD31-4B8C-83A1-F6EECF244321}">
                <p14:modId xmlns:p14="http://schemas.microsoft.com/office/powerpoint/2010/main" val="2892315929"/>
              </p:ext>
            </p:extLst>
          </p:nvPr>
        </p:nvGraphicFramePr>
        <p:xfrm>
          <a:off x="223219" y="3808374"/>
          <a:ext cx="8755171" cy="2499361"/>
        </p:xfrm>
        <a:graphic>
          <a:graphicData uri="http://schemas.openxmlformats.org/drawingml/2006/table">
            <a:tbl>
              <a:tblPr firstRow="1" bandRow="1">
                <a:tableStyleId>{93296810-A885-4BE3-A3E7-6D5BEEA58F35}</a:tableStyleId>
              </a:tblPr>
              <a:tblGrid>
                <a:gridCol w="931639">
                  <a:extLst>
                    <a:ext uri="{9D8B030D-6E8A-4147-A177-3AD203B41FA5}">
                      <a16:colId xmlns:a16="http://schemas.microsoft.com/office/drawing/2014/main" val="3272690331"/>
                    </a:ext>
                  </a:extLst>
                </a:gridCol>
                <a:gridCol w="920667">
                  <a:extLst>
                    <a:ext uri="{9D8B030D-6E8A-4147-A177-3AD203B41FA5}">
                      <a16:colId xmlns:a16="http://schemas.microsoft.com/office/drawing/2014/main" val="3580014540"/>
                    </a:ext>
                  </a:extLst>
                </a:gridCol>
                <a:gridCol w="766985">
                  <a:extLst>
                    <a:ext uri="{9D8B030D-6E8A-4147-A177-3AD203B41FA5}">
                      <a16:colId xmlns:a16="http://schemas.microsoft.com/office/drawing/2014/main" val="1855223881"/>
                    </a:ext>
                  </a:extLst>
                </a:gridCol>
                <a:gridCol w="766985">
                  <a:extLst>
                    <a:ext uri="{9D8B030D-6E8A-4147-A177-3AD203B41FA5}">
                      <a16:colId xmlns:a16="http://schemas.microsoft.com/office/drawing/2014/main" val="1020693460"/>
                    </a:ext>
                  </a:extLst>
                </a:gridCol>
                <a:gridCol w="766985">
                  <a:extLst>
                    <a:ext uri="{9D8B030D-6E8A-4147-A177-3AD203B41FA5}">
                      <a16:colId xmlns:a16="http://schemas.microsoft.com/office/drawing/2014/main" val="224046152"/>
                    </a:ext>
                  </a:extLst>
                </a:gridCol>
                <a:gridCol w="766985">
                  <a:extLst>
                    <a:ext uri="{9D8B030D-6E8A-4147-A177-3AD203B41FA5}">
                      <a16:colId xmlns:a16="http://schemas.microsoft.com/office/drawing/2014/main" val="4135288567"/>
                    </a:ext>
                  </a:extLst>
                </a:gridCol>
                <a:gridCol w="766985">
                  <a:extLst>
                    <a:ext uri="{9D8B030D-6E8A-4147-A177-3AD203B41FA5}">
                      <a16:colId xmlns:a16="http://schemas.microsoft.com/office/drawing/2014/main" val="4147586031"/>
                    </a:ext>
                  </a:extLst>
                </a:gridCol>
                <a:gridCol w="766985">
                  <a:extLst>
                    <a:ext uri="{9D8B030D-6E8A-4147-A177-3AD203B41FA5}">
                      <a16:colId xmlns:a16="http://schemas.microsoft.com/office/drawing/2014/main" val="1065642436"/>
                    </a:ext>
                  </a:extLst>
                </a:gridCol>
                <a:gridCol w="766985">
                  <a:extLst>
                    <a:ext uri="{9D8B030D-6E8A-4147-A177-3AD203B41FA5}">
                      <a16:colId xmlns:a16="http://schemas.microsoft.com/office/drawing/2014/main" val="2921408857"/>
                    </a:ext>
                  </a:extLst>
                </a:gridCol>
                <a:gridCol w="766985">
                  <a:extLst>
                    <a:ext uri="{9D8B030D-6E8A-4147-A177-3AD203B41FA5}">
                      <a16:colId xmlns:a16="http://schemas.microsoft.com/office/drawing/2014/main" val="216429577"/>
                    </a:ext>
                  </a:extLst>
                </a:gridCol>
                <a:gridCol w="766985">
                  <a:extLst>
                    <a:ext uri="{9D8B030D-6E8A-4147-A177-3AD203B41FA5}">
                      <a16:colId xmlns:a16="http://schemas.microsoft.com/office/drawing/2014/main" val="1541654645"/>
                    </a:ext>
                  </a:extLst>
                </a:gridCol>
              </a:tblGrid>
              <a:tr h="302953">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endParaRPr lang="en-IN" sz="10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2015</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2016</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2017</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2018</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2019</a:t>
                      </a:r>
                    </a:p>
                  </a:txBody>
                  <a:tcPr anchor="ctr"/>
                </a:tc>
                <a:tc>
                  <a:txBody>
                    <a:bodyPr/>
                    <a:lstStyle/>
                    <a:p>
                      <a:pPr algn="ctr"/>
                      <a:r>
                        <a:rPr lang="en-US" sz="900" dirty="0">
                          <a:solidFill>
                            <a:schemeClr val="bg1"/>
                          </a:solidFill>
                          <a:latin typeface="Verdana" panose="020B0604030504040204" pitchFamily="34" charset="0"/>
                          <a:ea typeface="Verdana" panose="020B0604030504040204" pitchFamily="34" charset="0"/>
                          <a:cs typeface="Verdana" panose="020B0604030504040204" pitchFamily="34" charset="0"/>
                        </a:rPr>
                        <a:t>2020</a:t>
                      </a:r>
                      <a:endPar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2021E</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2025F</a:t>
                      </a:r>
                    </a:p>
                  </a:txBody>
                  <a:tcPr anchor="ctr"/>
                </a:tc>
                <a:tc>
                  <a:txBody>
                    <a:bodyPr/>
                    <a:lstStyle/>
                    <a:p>
                      <a:pPr algn="ctr"/>
                      <a:r>
                        <a:rPr lang="en-IN" sz="900" dirty="0">
                          <a:solidFill>
                            <a:schemeClr val="bg1"/>
                          </a:solidFill>
                          <a:latin typeface="Verdana" panose="020B0604030504040204" pitchFamily="34" charset="0"/>
                          <a:ea typeface="Verdana" panose="020B0604030504040204" pitchFamily="34" charset="0"/>
                          <a:cs typeface="Verdana" panose="020B0604030504040204" pitchFamily="34" charset="0"/>
                        </a:rPr>
                        <a:t>2030F</a:t>
                      </a:r>
                    </a:p>
                  </a:txBody>
                  <a:tcPr anchor="ctr"/>
                </a:tc>
                <a:extLst>
                  <a:ext uri="{0D108BD9-81ED-4DB2-BD59-A6C34878D82A}">
                    <a16:rowId xmlns:a16="http://schemas.microsoft.com/office/drawing/2014/main" val="3771434692"/>
                  </a:ext>
                </a:extLst>
              </a:tr>
              <a:tr h="302953">
                <a:tc rowSpan="6">
                  <a:txBody>
                    <a:bodyPr/>
                    <a:lstStyle/>
                    <a:p>
                      <a:pPr algn="ctr"/>
                      <a:r>
                        <a:rPr lang="en-IN" sz="1000" b="1" dirty="0">
                          <a:solidFill>
                            <a:srgbClr val="002060"/>
                          </a:solidFill>
                        </a:rPr>
                        <a:t>India</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Capacity</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74.00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86.00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158.00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168.00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228.00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228.00</a:t>
                      </a:r>
                    </a:p>
                  </a:txBody>
                  <a:tcPr marL="0" marR="0" marT="0" marB="0" anchor="ctr"/>
                </a:tc>
                <a:extLst>
                  <a:ext uri="{0D108BD9-81ED-4DB2-BD59-A6C34878D82A}">
                    <a16:rowId xmlns:a16="http://schemas.microsoft.com/office/drawing/2014/main" val="2171199941"/>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Production</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a:solidFill>
                            <a:srgbClr val="000000"/>
                          </a:solidFill>
                          <a:effectLst/>
                          <a:latin typeface="Arial" panose="020B0604020202020204" pitchFamily="34" charset="0"/>
                        </a:rPr>
                        <a:t>50.90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54.20</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65.28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90.45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91.07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106.96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121.52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184.71</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218.94</a:t>
                      </a:r>
                    </a:p>
                  </a:txBody>
                  <a:tcPr marL="0" marR="0" marT="0" marB="0" anchor="ctr"/>
                </a:tc>
                <a:extLst>
                  <a:ext uri="{0D108BD9-81ED-4DB2-BD59-A6C34878D82A}">
                    <a16:rowId xmlns:a16="http://schemas.microsoft.com/office/drawing/2014/main" val="2090164450"/>
                  </a:ext>
                </a:extLst>
              </a:tr>
              <a:tr h="302953">
                <a:tc vMerge="1">
                  <a:txBody>
                    <a:bodyPr/>
                    <a:lstStyle/>
                    <a:p>
                      <a:pPr algn="ct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lang="en-IN" sz="1000" b="1" dirty="0">
                          <a:solidFill>
                            <a:srgbClr val="002060"/>
                          </a:solidFill>
                        </a:rPr>
                        <a:t>Import </a:t>
                      </a:r>
                      <a:endParaRPr lang="en-IN" sz="1000"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dirty="0">
                          <a:solidFill>
                            <a:srgbClr val="000000"/>
                          </a:solidFill>
                          <a:effectLst/>
                          <a:latin typeface="Verdana" panose="020B0604030504040204" pitchFamily="34" charset="0"/>
                        </a:rPr>
                        <a:t>51.4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57.8</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59.4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47.3</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55.2</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49.5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580386574"/>
                  </a:ext>
                </a:extLst>
              </a:tr>
              <a:tr h="302953">
                <a:tc vMerge="1">
                  <a:txBody>
                    <a:bodyPr/>
                    <a:lstStyle/>
                    <a:p>
                      <a:endParaRPr lang="en-US"/>
                    </a:p>
                  </a:txBody>
                  <a:tcPr/>
                </a:tc>
                <a:tc>
                  <a:txBody>
                    <a:bodyPr/>
                    <a:lstStyle/>
                    <a:p>
                      <a:pPr algn="ctr"/>
                      <a:r>
                        <a:rPr lang="en-IN" sz="1000" b="1" kern="1200" dirty="0">
                          <a:solidFill>
                            <a:srgbClr val="002060"/>
                          </a:solidFill>
                        </a:rPr>
                        <a:t>Export</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r>
                        <a:rPr lang="en-IN" sz="1000" b="0" i="0" u="none" strike="noStrike">
                          <a:solidFill>
                            <a:srgbClr val="000000"/>
                          </a:solidFill>
                          <a:effectLst/>
                          <a:latin typeface="Verdana" panose="020B0604030504040204" pitchFamily="34" charset="0"/>
                        </a:rPr>
                        <a:t>20.2</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26.4</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29.1</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30.8</a:t>
                      </a:r>
                    </a:p>
                  </a:txBody>
                  <a:tcPr marL="0" marR="0" marT="0" marB="0" anchor="ctr"/>
                </a:tc>
                <a:tc>
                  <a:txBody>
                    <a:bodyPr/>
                    <a:lstStyle/>
                    <a:p>
                      <a:pPr algn="ctr" fontAlgn="b"/>
                      <a:r>
                        <a:rPr lang="en-IN" sz="1000" b="0" i="0" u="none" strike="noStrike">
                          <a:solidFill>
                            <a:srgbClr val="000000"/>
                          </a:solidFill>
                          <a:effectLst/>
                          <a:latin typeface="Verdana" panose="020B0604030504040204" pitchFamily="34" charset="0"/>
                        </a:rPr>
                        <a:t>29.9</a:t>
                      </a:r>
                    </a:p>
                  </a:txBody>
                  <a:tcPr marL="0" marR="0" marT="0" marB="0" anchor="ctr"/>
                </a:tc>
                <a:tc>
                  <a:txBody>
                    <a:bodyPr/>
                    <a:lstStyle/>
                    <a:p>
                      <a:pPr algn="ctr" fontAlgn="b"/>
                      <a:r>
                        <a:rPr lang="en-IN" sz="1000" b="0" i="0" u="none" strike="noStrike" dirty="0">
                          <a:solidFill>
                            <a:srgbClr val="000000"/>
                          </a:solidFill>
                          <a:effectLst/>
                          <a:latin typeface="Verdana" panose="020B0604030504040204" pitchFamily="34" charset="0"/>
                        </a:rPr>
                        <a:t>22.5</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tc>
                  <a:txBody>
                    <a:bodyPr/>
                    <a:lstStyle/>
                    <a:p>
                      <a:pPr algn="ctr" fontAlgn="b"/>
                      <a:r>
                        <a:rPr lang="en-IN" sz="1000" b="0" i="0" u="none" strike="noStrike">
                          <a:solidFill>
                            <a:srgbClr val="000000"/>
                          </a:solidFill>
                          <a:effectLst/>
                          <a:latin typeface="Arial" panose="020B0604020202020204" pitchFamily="34" charset="0"/>
                        </a:rPr>
                        <a:t>0.00</a:t>
                      </a:r>
                    </a:p>
                  </a:txBody>
                  <a:tcPr marL="0" marR="0" marT="0" marB="0" anchor="ctr"/>
                </a:tc>
                <a:extLst>
                  <a:ext uri="{0D108BD9-81ED-4DB2-BD59-A6C34878D82A}">
                    <a16:rowId xmlns:a16="http://schemas.microsoft.com/office/drawing/2014/main" val="3365973125"/>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Total Demand</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81.06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84.55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94.29</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105.13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114.53</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131.87</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141.25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182.03</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233.72</a:t>
                      </a:r>
                    </a:p>
                  </a:txBody>
                  <a:tcPr marL="0" marR="0" marT="0" marB="0" anchor="ctr"/>
                </a:tc>
                <a:extLst>
                  <a:ext uri="{0D108BD9-81ED-4DB2-BD59-A6C34878D82A}">
                    <a16:rowId xmlns:a16="http://schemas.microsoft.com/office/drawing/2014/main" val="1211048611"/>
                  </a:ext>
                </a:extLst>
              </a:tr>
              <a:tr h="492298">
                <a:tc vMerge="1">
                  <a:txBody>
                    <a:bodyPr/>
                    <a:lstStyle/>
                    <a:p>
                      <a:pPr algn="ct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algn="ctr" defTabSz="685800" rtl="0" eaLnBrk="1" latinLnBrk="0" hangingPunct="1"/>
                      <a:r>
                        <a:rPr lang="en-IN" sz="1000" b="1" kern="1200" dirty="0">
                          <a:solidFill>
                            <a:srgbClr val="002060"/>
                          </a:solidFill>
                        </a:rPr>
                        <a:t>Demand Supply Gap</a:t>
                      </a:r>
                      <a:endParaRPr lang="en-IN" sz="1000" b="1"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ctr"/>
                      <a:r>
                        <a:rPr lang="en-IN" sz="1000" b="0" i="0" u="none" strike="noStrike" dirty="0">
                          <a:solidFill>
                            <a:srgbClr val="000000"/>
                          </a:solidFill>
                          <a:effectLst/>
                          <a:latin typeface="Arial" panose="020B0604020202020204" pitchFamily="34" charset="0"/>
                        </a:rPr>
                        <a:t>-30.16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-30.35</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-29.01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-14.68</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-23.46</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-24.91</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-19.72</a:t>
                      </a:r>
                    </a:p>
                  </a:txBody>
                  <a:tcPr marL="0" marR="0" marT="0" marB="0" anchor="ctr"/>
                </a:tc>
                <a:tc>
                  <a:txBody>
                    <a:bodyPr/>
                    <a:lstStyle/>
                    <a:p>
                      <a:pPr algn="ctr" fontAlgn="ctr"/>
                      <a:r>
                        <a:rPr lang="en-IN" sz="1000" b="0" i="0" u="none" strike="noStrike">
                          <a:solidFill>
                            <a:srgbClr val="000000"/>
                          </a:solidFill>
                          <a:effectLst/>
                          <a:latin typeface="Arial" panose="020B0604020202020204" pitchFamily="34" charset="0"/>
                        </a:rPr>
                        <a:t>2.68</a:t>
                      </a:r>
                    </a:p>
                  </a:txBody>
                  <a:tcPr marL="0" marR="0" marT="0" marB="0" anchor="ctr"/>
                </a:tc>
                <a:tc>
                  <a:txBody>
                    <a:bodyPr/>
                    <a:lstStyle/>
                    <a:p>
                      <a:pPr algn="ctr" fontAlgn="ctr"/>
                      <a:r>
                        <a:rPr lang="en-IN" sz="1000" b="0" i="0" u="none" strike="noStrike" dirty="0">
                          <a:solidFill>
                            <a:srgbClr val="000000"/>
                          </a:solidFill>
                          <a:effectLst/>
                          <a:latin typeface="Arial" panose="020B0604020202020204" pitchFamily="34" charset="0"/>
                        </a:rPr>
                        <a:t>-14.78</a:t>
                      </a:r>
                    </a:p>
                  </a:txBody>
                  <a:tcPr marL="0" marR="0" marT="0" marB="0" anchor="ctr"/>
                </a:tc>
                <a:extLst>
                  <a:ext uri="{0D108BD9-81ED-4DB2-BD59-A6C34878D82A}">
                    <a16:rowId xmlns:a16="http://schemas.microsoft.com/office/drawing/2014/main" val="3016581503"/>
                  </a:ext>
                </a:extLst>
              </a:tr>
            </a:tbl>
          </a:graphicData>
        </a:graphic>
      </p:graphicFrame>
    </p:spTree>
    <p:extLst>
      <p:ext uri="{BB962C8B-B14F-4D97-AF65-F5344CB8AC3E}">
        <p14:creationId xmlns:p14="http://schemas.microsoft.com/office/powerpoint/2010/main" val="1689494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6093882-BD00-4B41-8145-9BDF8D98A1CE}"/>
              </a:ext>
            </a:extLst>
          </p:cNvPr>
          <p:cNvSpPr txBox="1">
            <a:spLocks/>
          </p:cNvSpPr>
          <p:nvPr/>
        </p:nvSpPr>
        <p:spPr>
          <a:xfrm>
            <a:off x="149159" y="247040"/>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US" sz="1400" b="1" dirty="0">
                <a:solidFill>
                  <a:prstClr val="black"/>
                </a:solidFill>
                <a:latin typeface="Montserrat"/>
                <a:cs typeface="Arial" panose="020B0604020202020204" pitchFamily="34" charset="0"/>
              </a:rPr>
              <a:t>Suggested Capacities of Global Epoxy Resin (Ideal Product Mix and capacity recommendation)</a:t>
            </a:r>
          </a:p>
        </p:txBody>
      </p:sp>
      <p:graphicFrame>
        <p:nvGraphicFramePr>
          <p:cNvPr id="6" name="Table 6">
            <a:extLst>
              <a:ext uri="{FF2B5EF4-FFF2-40B4-BE49-F238E27FC236}">
                <a16:creationId xmlns:a16="http://schemas.microsoft.com/office/drawing/2014/main" id="{965B1E2E-B73D-4D03-BD22-2A6AFE124BF0}"/>
              </a:ext>
            </a:extLst>
          </p:cNvPr>
          <p:cNvGraphicFramePr>
            <a:graphicFrameLocks noGrp="1"/>
          </p:cNvGraphicFramePr>
          <p:nvPr>
            <p:extLst>
              <p:ext uri="{D42A27DB-BD31-4B8C-83A1-F6EECF244321}">
                <p14:modId xmlns:p14="http://schemas.microsoft.com/office/powerpoint/2010/main" val="2406409577"/>
              </p:ext>
            </p:extLst>
          </p:nvPr>
        </p:nvGraphicFramePr>
        <p:xfrm>
          <a:off x="318298" y="817065"/>
          <a:ext cx="8468139" cy="1202361"/>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400372267"/>
                    </a:ext>
                  </a:extLst>
                </a:gridCol>
                <a:gridCol w="2822713">
                  <a:extLst>
                    <a:ext uri="{9D8B030D-6E8A-4147-A177-3AD203B41FA5}">
                      <a16:colId xmlns:a16="http://schemas.microsoft.com/office/drawing/2014/main" val="1203222138"/>
                    </a:ext>
                  </a:extLst>
                </a:gridCol>
                <a:gridCol w="2822713">
                  <a:extLst>
                    <a:ext uri="{9D8B030D-6E8A-4147-A177-3AD203B41FA5}">
                      <a16:colId xmlns:a16="http://schemas.microsoft.com/office/drawing/2014/main" val="1740433055"/>
                    </a:ext>
                  </a:extLst>
                </a:gridCol>
              </a:tblGrid>
              <a:tr h="311583">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Chemistry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Product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Suggested Capacity</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extLst>
                  <a:ext uri="{0D108BD9-81ED-4DB2-BD59-A6C34878D82A}">
                    <a16:rowId xmlns:a16="http://schemas.microsoft.com/office/drawing/2014/main" val="2779190577"/>
                  </a:ext>
                </a:extLst>
              </a:tr>
              <a:tr h="840956">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Resins  (Standard and Specialized)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resin,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Epoxy Phenol </a:t>
                      </a:r>
                      <a:r>
                        <a:rPr lang="en-US" sz="1000" dirty="0" err="1">
                          <a:solidFill>
                            <a:srgbClr val="000000"/>
                          </a:solidFill>
                          <a:effectLst/>
                          <a:latin typeface="Muli Light"/>
                          <a:ea typeface="Calibri" panose="020F0502020204030204" pitchFamily="34" charset="0"/>
                          <a:cs typeface="Times New Roman" panose="02020603050405020304" pitchFamily="18" charset="0"/>
                        </a:rPr>
                        <a:t>Novolac</a:t>
                      </a:r>
                      <a:r>
                        <a:rPr lang="en-US" sz="1000" dirty="0">
                          <a:solidFill>
                            <a:srgbClr val="000000"/>
                          </a:solidFill>
                          <a:effectLst/>
                          <a:latin typeface="Muli Light"/>
                          <a:ea typeface="Calibri" panose="020F0502020204030204" pitchFamily="34" charset="0"/>
                          <a:cs typeface="Times New Roman" panose="02020603050405020304" pitchFamily="18" charset="0"/>
                        </a:rPr>
                        <a:t>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Bisphenol A and Bisphenol F based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Cycloaliphatic resins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1000,000 </a:t>
                      </a:r>
                      <a:r>
                        <a:rPr lang="en-US" sz="1000" dirty="0" err="1">
                          <a:solidFill>
                            <a:srgbClr val="000000"/>
                          </a:solidFill>
                          <a:effectLst/>
                          <a:latin typeface="Muli Light"/>
                          <a:ea typeface="Calibri" panose="020F0502020204030204" pitchFamily="34" charset="0"/>
                          <a:cs typeface="Times New Roman" panose="02020603050405020304" pitchFamily="18" charset="0"/>
                        </a:rPr>
                        <a:t>Tonnes</a:t>
                      </a:r>
                      <a:r>
                        <a:rPr lang="en-US" sz="1000" dirty="0">
                          <a:solidFill>
                            <a:srgbClr val="000000"/>
                          </a:solidFill>
                          <a:effectLst/>
                          <a:latin typeface="Muli Light"/>
                          <a:ea typeface="Calibri" panose="020F0502020204030204" pitchFamily="34" charset="0"/>
                          <a:cs typeface="Times New Roman" panose="02020603050405020304" pitchFamily="18" charset="0"/>
                        </a:rPr>
                        <a:t> Per Annum</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380268"/>
                  </a:ext>
                </a:extLst>
              </a:tr>
            </a:tbl>
          </a:graphicData>
        </a:graphic>
      </p:graphicFrame>
      <p:sp>
        <p:nvSpPr>
          <p:cNvPr id="9" name="Title 1">
            <a:extLst>
              <a:ext uri="{FF2B5EF4-FFF2-40B4-BE49-F238E27FC236}">
                <a16:creationId xmlns:a16="http://schemas.microsoft.com/office/drawing/2014/main" id="{8D5E35D0-F5BC-4C4A-9108-82702B2C5DC9}"/>
              </a:ext>
            </a:extLst>
          </p:cNvPr>
          <p:cNvSpPr txBox="1">
            <a:spLocks/>
          </p:cNvSpPr>
          <p:nvPr/>
        </p:nvSpPr>
        <p:spPr>
          <a:xfrm>
            <a:off x="222070" y="2012468"/>
            <a:ext cx="8921930" cy="3032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Target EXIM Countries</a:t>
            </a:r>
          </a:p>
        </p:txBody>
      </p:sp>
      <p:graphicFrame>
        <p:nvGraphicFramePr>
          <p:cNvPr id="10" name="Table 11">
            <a:extLst>
              <a:ext uri="{FF2B5EF4-FFF2-40B4-BE49-F238E27FC236}">
                <a16:creationId xmlns:a16="http://schemas.microsoft.com/office/drawing/2014/main" id="{A01D8A0D-A3DA-4CC3-884C-AD1BA0268436}"/>
              </a:ext>
            </a:extLst>
          </p:cNvPr>
          <p:cNvGraphicFramePr>
            <a:graphicFrameLocks noGrp="1"/>
          </p:cNvGraphicFramePr>
          <p:nvPr>
            <p:extLst>
              <p:ext uri="{D42A27DB-BD31-4B8C-83A1-F6EECF244321}">
                <p14:modId xmlns:p14="http://schemas.microsoft.com/office/powerpoint/2010/main" val="3502092446"/>
              </p:ext>
            </p:extLst>
          </p:nvPr>
        </p:nvGraphicFramePr>
        <p:xfrm>
          <a:off x="318297" y="2272617"/>
          <a:ext cx="8468139" cy="4338346"/>
        </p:xfrm>
        <a:graphic>
          <a:graphicData uri="http://schemas.openxmlformats.org/drawingml/2006/table">
            <a:tbl>
              <a:tblPr firstRow="1" bandRow="1">
                <a:tableStyleId>{5C22544A-7EE6-4342-B048-85BDC9FD1C3A}</a:tableStyleId>
              </a:tblPr>
              <a:tblGrid>
                <a:gridCol w="2822713">
                  <a:extLst>
                    <a:ext uri="{9D8B030D-6E8A-4147-A177-3AD203B41FA5}">
                      <a16:colId xmlns:a16="http://schemas.microsoft.com/office/drawing/2014/main" val="2566485406"/>
                    </a:ext>
                  </a:extLst>
                </a:gridCol>
                <a:gridCol w="2822713">
                  <a:extLst>
                    <a:ext uri="{9D8B030D-6E8A-4147-A177-3AD203B41FA5}">
                      <a16:colId xmlns:a16="http://schemas.microsoft.com/office/drawing/2014/main" val="4255051785"/>
                    </a:ext>
                  </a:extLst>
                </a:gridCol>
                <a:gridCol w="2822713">
                  <a:extLst>
                    <a:ext uri="{9D8B030D-6E8A-4147-A177-3AD203B41FA5}">
                      <a16:colId xmlns:a16="http://schemas.microsoft.com/office/drawing/2014/main" val="3396248411"/>
                    </a:ext>
                  </a:extLst>
                </a:gridCol>
              </a:tblGrid>
              <a:tr h="228334">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 </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Deficit Countries</a:t>
                      </a:r>
                      <a:endPar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tc>
                <a:tc>
                  <a:txBody>
                    <a:bodyPr/>
                    <a:lstStyle/>
                    <a:p>
                      <a:pPr marL="0" marR="0" algn="ctr">
                        <a:lnSpc>
                          <a:spcPct val="110000"/>
                        </a:lnSpc>
                        <a:spcBef>
                          <a:spcPts val="0"/>
                        </a:spcBef>
                        <a:spcAft>
                          <a:spcPts val="600"/>
                        </a:spcAft>
                      </a:pPr>
                      <a:r>
                        <a:rPr lang="en-US" sz="10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Surplus Countries</a:t>
                      </a:r>
                    </a:p>
                  </a:txBody>
                  <a:tcPr marL="68580" marR="68580" marT="0" marB="0" anchor="ctr"/>
                </a:tc>
                <a:extLst>
                  <a:ext uri="{0D108BD9-81ED-4DB2-BD59-A6C34878D82A}">
                    <a16:rowId xmlns:a16="http://schemas.microsoft.com/office/drawing/2014/main" val="847066325"/>
                  </a:ext>
                </a:extLst>
              </a:tr>
              <a:tr h="228334">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North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USA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73941934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Mexico</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518730163"/>
                  </a:ext>
                </a:extLst>
              </a:tr>
              <a:tr h="228334">
                <a:tc rowSpan="4">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APAC</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a:solidFill>
                            <a:srgbClr val="000000"/>
                          </a:solidFill>
                          <a:effectLst/>
                          <a:latin typeface="Muli Light"/>
                          <a:ea typeface="Calibri" panose="020F0502020204030204" pitchFamily="34" charset="0"/>
                          <a:cs typeface="Times New Roman" panose="02020603050405020304" pitchFamily="18" charset="0"/>
                        </a:rPr>
                        <a:t>Bangladesh</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China </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9650094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Pakistan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a:solidFill>
                            <a:schemeClr val="tx1"/>
                          </a:solidFill>
                          <a:effectLst/>
                          <a:latin typeface="Muli Light"/>
                          <a:ea typeface="Calibri" panose="020F0502020204030204" pitchFamily="34" charset="0"/>
                          <a:cs typeface="Times New Roman" panose="02020603050405020304" pitchFamily="18" charset="0"/>
                        </a:rPr>
                        <a:t>Korea</a:t>
                      </a:r>
                      <a:endParaRPr lang="en-IN"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67070748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Australia</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Taiwan</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593715094"/>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Times New Roman" panose="02020603050405020304" pitchFamily="18" charset="0"/>
                        </a:rPr>
                        <a:t>Indo</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Times New Roman" panose="02020603050405020304" pitchFamily="18" charset="0"/>
                        </a:rPr>
                        <a:t>Thailand</a:t>
                      </a:r>
                      <a:endParaRPr lang="en-IN"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321417256"/>
                  </a:ext>
                </a:extLst>
              </a:tr>
              <a:tr h="228334">
                <a:tc rowSpan="9">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Middle East &amp; Africa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UAE</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31138561"/>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Turkey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90344314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Iran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173016638"/>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Pakistan</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290395062"/>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South Africa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91428019"/>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Egypt</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5339655"/>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Algeria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40723703"/>
                  </a:ext>
                </a:extLst>
              </a:tr>
              <a:tr h="228334">
                <a:tc vMerge="1">
                  <a:txBody>
                    <a:bodyPr/>
                    <a:lstStyle/>
                    <a:p>
                      <a:endParaRPr lang="en-IN"/>
                    </a:p>
                  </a:txBody>
                  <a:tcPr/>
                </a:tc>
                <a:tc>
                  <a:txBody>
                    <a:bodyPr/>
                    <a:lstStyle/>
                    <a:p>
                      <a:pPr marL="0" marR="0" algn="ctr">
                        <a:lnSpc>
                          <a:spcPct val="110000"/>
                        </a:lnSpc>
                        <a:spcBef>
                          <a:spcPts val="0"/>
                        </a:spcBef>
                        <a:spcAft>
                          <a:spcPts val="600"/>
                        </a:spcAft>
                      </a:pPr>
                      <a:r>
                        <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Morocco</a:t>
                      </a: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411931031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Israel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706960122"/>
                  </a:ext>
                </a:extLst>
              </a:tr>
              <a:tr h="228334">
                <a:tc>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South America</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Brazil</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561117811"/>
                  </a:ext>
                </a:extLst>
              </a:tr>
              <a:tr h="228334">
                <a:tc rowSpan="2">
                  <a:txBody>
                    <a:bodyPr/>
                    <a:lstStyle/>
                    <a:p>
                      <a:pPr marL="0" marR="0" algn="ctr">
                        <a:lnSpc>
                          <a:spcPct val="110000"/>
                        </a:lnSpc>
                        <a:spcBef>
                          <a:spcPts val="0"/>
                        </a:spcBef>
                        <a:spcAft>
                          <a:spcPts val="600"/>
                        </a:spcAft>
                      </a:pPr>
                      <a:r>
                        <a:rPr lang="en-US" sz="1000" dirty="0">
                          <a:solidFill>
                            <a:srgbClr val="000000"/>
                          </a:solidFill>
                          <a:effectLst/>
                          <a:latin typeface="Muli Light"/>
                          <a:ea typeface="Calibri" panose="020F0502020204030204" pitchFamily="34" charset="0"/>
                          <a:cs typeface="Calibri" panose="020F0502020204030204" pitchFamily="34" charset="0"/>
                        </a:rPr>
                        <a:t>Europe </a:t>
                      </a:r>
                      <a:endParaRPr lang="en-US" sz="10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European Union </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964885403"/>
                  </a:ext>
                </a:extLst>
              </a:tr>
              <a:tr h="228334">
                <a:tc vMerge="1">
                  <a:txBody>
                    <a:bodyPr/>
                    <a:lstStyle/>
                    <a:p>
                      <a:endParaRPr lang="en-US"/>
                    </a:p>
                  </a:txBody>
                  <a:tcPr/>
                </a:tc>
                <a:tc>
                  <a:txBody>
                    <a:bodyPr/>
                    <a:lstStyle/>
                    <a:p>
                      <a:pPr marL="0" marR="0" algn="ctr">
                        <a:lnSpc>
                          <a:spcPct val="110000"/>
                        </a:lnSpc>
                        <a:spcBef>
                          <a:spcPts val="0"/>
                        </a:spcBef>
                        <a:spcAft>
                          <a:spcPts val="600"/>
                        </a:spcAft>
                      </a:pPr>
                      <a:r>
                        <a:rPr lang="en-US" sz="1000" dirty="0">
                          <a:solidFill>
                            <a:schemeClr val="tx1"/>
                          </a:solidFill>
                          <a:effectLst/>
                          <a:latin typeface="Muli Light"/>
                          <a:ea typeface="Calibri" panose="020F0502020204030204" pitchFamily="34" charset="0"/>
                          <a:cs typeface="Calibri" panose="020F0502020204030204" pitchFamily="34" charset="0"/>
                        </a:rPr>
                        <a:t>Russia</a:t>
                      </a: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tc>
                  <a:txBody>
                    <a:bodyPr/>
                    <a:lstStyle/>
                    <a:p>
                      <a:pPr marL="0" marR="0" algn="ctr">
                        <a:lnSpc>
                          <a:spcPct val="110000"/>
                        </a:lnSpc>
                        <a:spcBef>
                          <a:spcPts val="0"/>
                        </a:spcBef>
                        <a:spcAft>
                          <a:spcPts val="600"/>
                        </a:spcAft>
                      </a:pPr>
                      <a:endParaRPr lang="en-US" sz="1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97468397"/>
                  </a:ext>
                </a:extLst>
              </a:tr>
            </a:tbl>
          </a:graphicData>
        </a:graphic>
      </p:graphicFrame>
    </p:spTree>
    <p:extLst>
      <p:ext uri="{BB962C8B-B14F-4D97-AF65-F5344CB8AC3E}">
        <p14:creationId xmlns:p14="http://schemas.microsoft.com/office/powerpoint/2010/main" val="21697779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1938712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14"/>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Aerospace Plastics Market By Polymer Type (Polyetheretherketone (PEEK), Polyphenyl Sulfide (PPS), Polycarbonate (PC), Acrylonitrile Butadiene Styrene (ABS), Polymethyl Methacrylate (PMMA), Others), By Aircraft Type (Commercial , Military), By Application ( Cabin Interiors, Flight Deck &amp; Cockpit and Structures), By Region, Competition, Forecast &amp; Opportunities, 2025</a:t>
            </a:r>
            <a:b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Global Aromatics Market By Type (Benzene, Toluene, O-Xylene, P-Xylene, Others), By Application (Solvent v/s Additive), By </a:t>
            </a:r>
            <a:r>
              <a:rPr kumimoji="0" lang="en-IN" sz="9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Applicationr</a:t>
            </a: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Industry (Paint &amp; Coatings, Adhesives, Pharmaceuticals, Chemicals, Others), By Region, Competition, Forecast &amp; Opportunities, 2025</a:t>
            </a:r>
            <a:endParaRPr kumimoji="0" lang="en-US"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4482A7-C403-40C0-86F6-52771DC559E5}"/>
              </a:ext>
            </a:extLst>
          </p:cNvPr>
          <p:cNvSpPr/>
          <p:nvPr/>
        </p:nvSpPr>
        <p:spPr>
          <a:xfrm>
            <a:off x="0" y="1848572"/>
            <a:ext cx="9144000" cy="472466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3" name="Subtitle 5">
            <a:extLst>
              <a:ext uri="{FF2B5EF4-FFF2-40B4-BE49-F238E27FC236}">
                <a16:creationId xmlns:a16="http://schemas.microsoft.com/office/drawing/2014/main" id="{4BA1D114-0C66-4168-83D8-C1DCC6E4CDC4}"/>
              </a:ext>
            </a:extLst>
          </p:cNvPr>
          <p:cNvSpPr txBox="1">
            <a:spLocks/>
          </p:cNvSpPr>
          <p:nvPr/>
        </p:nvSpPr>
        <p:spPr>
          <a:xfrm>
            <a:off x="121520" y="805542"/>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used its own forecast tool, which is based on the growth of various allied industries in respective regions. TechSci Research also used the impact analysis during short, medium- and long-term period to estimate the demand and to reach accurate market numbers. It should be noted that the figures compiled are only for the organized market including market share data. </a:t>
            </a:r>
          </a:p>
        </p:txBody>
      </p:sp>
      <p:graphicFrame>
        <p:nvGraphicFramePr>
          <p:cNvPr id="7" name="Table 6">
            <a:extLst>
              <a:ext uri="{FF2B5EF4-FFF2-40B4-BE49-F238E27FC236}">
                <a16:creationId xmlns:a16="http://schemas.microsoft.com/office/drawing/2014/main" id="{BF300EC7-DEEE-499C-85C1-5B22DE34F68C}"/>
              </a:ext>
            </a:extLst>
          </p:cNvPr>
          <p:cNvGraphicFramePr>
            <a:graphicFrameLocks noGrp="1"/>
          </p:cNvGraphicFramePr>
          <p:nvPr>
            <p:extLst>
              <p:ext uri="{D42A27DB-BD31-4B8C-83A1-F6EECF244321}">
                <p14:modId xmlns:p14="http://schemas.microsoft.com/office/powerpoint/2010/main" val="28180573"/>
              </p:ext>
            </p:extLst>
          </p:nvPr>
        </p:nvGraphicFramePr>
        <p:xfrm>
          <a:off x="369170" y="1848572"/>
          <a:ext cx="8184280" cy="5715762"/>
        </p:xfrm>
        <a:graphic>
          <a:graphicData uri="http://schemas.openxmlformats.org/drawingml/2006/table">
            <a:tbl>
              <a:tblPr firstRow="1" bandRow="1"/>
              <a:tblGrid>
                <a:gridCol w="3837805">
                  <a:extLst>
                    <a:ext uri="{9D8B030D-6E8A-4147-A177-3AD203B41FA5}">
                      <a16:colId xmlns:a16="http://schemas.microsoft.com/office/drawing/2014/main" val="2767272257"/>
                    </a:ext>
                  </a:extLst>
                </a:gridCol>
                <a:gridCol w="4346475">
                  <a:extLst>
                    <a:ext uri="{9D8B030D-6E8A-4147-A177-3AD203B41FA5}">
                      <a16:colId xmlns:a16="http://schemas.microsoft.com/office/drawing/2014/main" val="349298002"/>
                    </a:ext>
                  </a:extLst>
                </a:gridCol>
              </a:tblGrid>
              <a:tr h="2020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          Partial List of Companies and Suppliers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Key Secondary End Uses</a:t>
                      </a:r>
                      <a:endParaRPr lang="en-IN" sz="1000" b="1"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429823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fr-FR"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Atul</a:t>
                      </a:r>
                      <a:r>
                        <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Ltd.</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Olin Corporation</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Hexion Inc.</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Huntsman Corporation</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Jiangsu </a:t>
                      </a: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Sanmu</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Group </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Dow Chemical Company</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Kukdo</a:t>
                      </a: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Chemical (Kunshan) Co., Ltd.</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Aditya Birla Chemicals (Thailand) Ltd. </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Kumho P&amp;B Chemicals</a:t>
                      </a: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Ya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Epoxy</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Resin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000" b="0" kern="1200" noProof="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Kunshan</a:t>
                      </a:r>
                      <a:r>
                        <a:rPr lang="es-E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Co. Ltd. </a:t>
                      </a: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628650" marR="0" lvl="1" indent="-171450" algn="l" defTabSz="914400" rtl="0" eaLnBrk="1" fontAlgn="auto" latinLnBrk="0" hangingPunct="1">
                        <a:lnSpc>
                          <a:spcPct val="250000"/>
                        </a:lnSpc>
                        <a:spcBef>
                          <a:spcPts val="0"/>
                        </a:spcBef>
                        <a:spcAft>
                          <a:spcPts val="0"/>
                        </a:spcAft>
                        <a:buClrTx/>
                        <a:buSzTx/>
                        <a:buFont typeface="Wingdings" panose="05000000000000000000" pitchFamily="2" charset="2"/>
                        <a:buChar char="§"/>
                        <a:tabLst/>
                        <a:defRPr/>
                      </a:pPr>
                      <a:endParaRPr lang="fr-FR"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World Bank</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TechSci Research Proprietary Database &amp; Knowledge Repository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Company Annual Reports </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a:t>
                      </a:r>
                      <a:r>
                        <a:rPr lang="en-IN" sz="1000" b="0" kern="12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Magazines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 Reports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News Dailies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Credible Paid Databases</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The International Chemical Secretariat</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 Thermal Paper Association</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Plast Europe</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European Chemicals Agency</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Food Packaging Forum</a:t>
                      </a:r>
                    </a:p>
                    <a:p>
                      <a:pPr marL="628650" marR="0" lvl="1"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44318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461665"/>
          </a:xfrm>
          <a:prstGeom prst="rect">
            <a:avLst/>
          </a:prstGeom>
        </p:spPr>
        <p:txBody>
          <a:bodyPr wrap="square">
            <a:spAutoFit/>
          </a:bodyPr>
          <a:lstStyle/>
          <a:p>
            <a:pPr marL="0" marR="0" lvl="0" indent="0" algn="ctr" defTabSz="914400" fontAlgn="auto">
              <a:spcBef>
                <a:spcPct val="0"/>
              </a:spcBef>
              <a:spcAft>
                <a:spcPts val="600"/>
              </a:spcAft>
              <a:buClrTx/>
              <a:buSzTx/>
              <a:buNone/>
              <a:tabLst/>
              <a:defRPr/>
            </a:pPr>
            <a:r>
              <a:rPr kumimoji="0" lang="en-US" sz="2400" i="0" u="none" strike="noStrike" cap="none" spc="-136" normalizeH="0" baseline="0" noProof="0" dirty="0">
                <a:ln>
                  <a:noFill/>
                </a:ln>
                <a:solidFill>
                  <a:schemeClr val="bg1"/>
                </a:solidFill>
                <a:uLnTx/>
                <a:uFillTx/>
                <a:latin typeface="Montserrat" panose="00000500000000000000" pitchFamily="2" charset="0"/>
                <a:ea typeface="+mj-ea"/>
                <a:cs typeface="+mj-cs"/>
              </a:rPr>
              <a:t>COVID-19 IMPACT</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text, gear&#10;&#10;Description automatically generated">
            <a:extLst>
              <a:ext uri="{FF2B5EF4-FFF2-40B4-BE49-F238E27FC236}">
                <a16:creationId xmlns:a16="http://schemas.microsoft.com/office/drawing/2014/main" id="{C140BFE7-D386-43AB-8DD6-F0557C60A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4"/>
            <a:ext cx="6096001" cy="3648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786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F02AD8A-CDBD-4EB8-B717-08A5FC2FFE77}"/>
              </a:ext>
            </a:extLst>
          </p:cNvPr>
          <p:cNvGrpSpPr/>
          <p:nvPr/>
        </p:nvGrpSpPr>
        <p:grpSpPr>
          <a:xfrm>
            <a:off x="805293" y="1172048"/>
            <a:ext cx="7027038" cy="310341"/>
            <a:chOff x="1275127" y="953653"/>
            <a:chExt cx="6232477" cy="310518"/>
          </a:xfrm>
        </p:grpSpPr>
        <p:sp>
          <p:nvSpPr>
            <p:cNvPr id="12" name="Oval 133">
              <a:extLst>
                <a:ext uri="{FF2B5EF4-FFF2-40B4-BE49-F238E27FC236}">
                  <a16:creationId xmlns:a16="http://schemas.microsoft.com/office/drawing/2014/main" id="{9A6D386B-262B-48E0-9E42-9DFBBF108395}"/>
                </a:ext>
              </a:extLst>
            </p:cNvPr>
            <p:cNvSpPr>
              <a:spLocks noChangeArrowheads="1"/>
            </p:cNvSpPr>
            <p:nvPr/>
          </p:nvSpPr>
          <p:spPr bwMode="auto">
            <a:xfrm>
              <a:off x="1275127" y="1015998"/>
              <a:ext cx="228691" cy="229875"/>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B018743-4B7B-4B45-B39F-AFFC133A056F}"/>
                </a:ext>
              </a:extLst>
            </p:cNvPr>
            <p:cNvSpPr txBox="1"/>
            <p:nvPr/>
          </p:nvSpPr>
          <p:spPr>
            <a:xfrm>
              <a:off x="1522361" y="1015998"/>
              <a:ext cx="632728"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Low</a:t>
              </a:r>
            </a:p>
          </p:txBody>
        </p:sp>
        <p:grpSp>
          <p:nvGrpSpPr>
            <p:cNvPr id="14" name="Group 132">
              <a:extLst>
                <a:ext uri="{FF2B5EF4-FFF2-40B4-BE49-F238E27FC236}">
                  <a16:creationId xmlns:a16="http://schemas.microsoft.com/office/drawing/2014/main" id="{7539C91C-1449-44D4-926A-A74B5BE83316}"/>
                </a:ext>
              </a:extLst>
            </p:cNvPr>
            <p:cNvGrpSpPr>
              <a:grpSpLocks/>
            </p:cNvGrpSpPr>
            <p:nvPr/>
          </p:nvGrpSpPr>
          <p:grpSpPr bwMode="auto">
            <a:xfrm>
              <a:off x="2144290" y="972071"/>
              <a:ext cx="269875" cy="292100"/>
              <a:chOff x="2901" y="2705"/>
              <a:chExt cx="184" cy="184"/>
            </a:xfrm>
            <a:effectLst>
              <a:outerShdw blurRad="50800" dist="38100" dir="8100000" algn="tr" rotWithShape="0">
                <a:prstClr val="black">
                  <a:alpha val="40000"/>
                </a:prstClr>
              </a:outerShdw>
            </a:effectLst>
          </p:grpSpPr>
          <p:sp>
            <p:nvSpPr>
              <p:cNvPr id="26" name="Oval 133">
                <a:extLst>
                  <a:ext uri="{FF2B5EF4-FFF2-40B4-BE49-F238E27FC236}">
                    <a16:creationId xmlns:a16="http://schemas.microsoft.com/office/drawing/2014/main" id="{2A683A42-0F7B-484C-9099-68D4796229DD}"/>
                  </a:ext>
                </a:extLst>
              </p:cNvPr>
              <p:cNvSpPr>
                <a:spLocks noChangeArrowheads="1"/>
              </p:cNvSpPr>
              <p:nvPr/>
            </p:nvSpPr>
            <p:spPr bwMode="auto">
              <a:xfrm>
                <a:off x="2901" y="2705"/>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7" name="Arc 134">
                <a:extLst>
                  <a:ext uri="{FF2B5EF4-FFF2-40B4-BE49-F238E27FC236}">
                    <a16:creationId xmlns:a16="http://schemas.microsoft.com/office/drawing/2014/main" id="{F3788866-6925-48B9-BE96-B077568ECF9F}"/>
                  </a:ext>
                </a:extLst>
              </p:cNvPr>
              <p:cNvSpPr>
                <a:spLocks/>
              </p:cNvSpPr>
              <p:nvPr/>
            </p:nvSpPr>
            <p:spPr bwMode="auto">
              <a:xfrm>
                <a:off x="2993" y="2707"/>
                <a:ext cx="92" cy="92"/>
              </a:xfrm>
              <a:custGeom>
                <a:avLst/>
                <a:gdLst>
                  <a:gd name="T0" fmla="*/ 0 w 21598"/>
                  <a:gd name="T1" fmla="*/ 0 h 21600"/>
                  <a:gd name="T2" fmla="*/ 92 w 21598"/>
                  <a:gd name="T3" fmla="*/ 91 h 21600"/>
                  <a:gd name="T4" fmla="*/ 0 w 21598"/>
                  <a:gd name="T5" fmla="*/ 92 h 21600"/>
                  <a:gd name="T6" fmla="*/ 0 60000 65536"/>
                  <a:gd name="T7" fmla="*/ 0 60000 65536"/>
                  <a:gd name="T8" fmla="*/ 0 60000 65536"/>
                  <a:gd name="T9" fmla="*/ 0 w 21598"/>
                  <a:gd name="T10" fmla="*/ 0 h 21600"/>
                  <a:gd name="T11" fmla="*/ 21598 w 21598"/>
                  <a:gd name="T12" fmla="*/ 21600 h 21600"/>
                </a:gdLst>
                <a:ahLst/>
                <a:cxnLst>
                  <a:cxn ang="T6">
                    <a:pos x="T0" y="T1"/>
                  </a:cxn>
                  <a:cxn ang="T7">
                    <a:pos x="T2" y="T3"/>
                  </a:cxn>
                  <a:cxn ang="T8">
                    <a:pos x="T4" y="T5"/>
                  </a:cxn>
                </a:cxnLst>
                <a:rect l="T9" t="T10" r="T11" b="T12"/>
                <a:pathLst>
                  <a:path w="21598" h="21600" fill="none" extrusionOk="0">
                    <a:moveTo>
                      <a:pt x="-1" y="0"/>
                    </a:moveTo>
                    <a:cubicBezTo>
                      <a:pt x="11806" y="0"/>
                      <a:pt x="21425" y="9479"/>
                      <a:pt x="21597" y="21285"/>
                    </a:cubicBezTo>
                  </a:path>
                  <a:path w="21598" h="21600" stroke="0" extrusionOk="0">
                    <a:moveTo>
                      <a:pt x="-1" y="0"/>
                    </a:moveTo>
                    <a:cubicBezTo>
                      <a:pt x="11806" y="0"/>
                      <a:pt x="21425" y="9479"/>
                      <a:pt x="21597" y="21285"/>
                    </a:cubicBezTo>
                    <a:lnTo>
                      <a:pt x="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D3710C7-6B86-4FFB-924B-6498F1DEA40A}"/>
                </a:ext>
              </a:extLst>
            </p:cNvPr>
            <p:cNvSpPr txBox="1"/>
            <p:nvPr/>
          </p:nvSpPr>
          <p:spPr>
            <a:xfrm>
              <a:off x="2466951" y="996509"/>
              <a:ext cx="1360059"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Low</a:t>
              </a:r>
            </a:p>
          </p:txBody>
        </p:sp>
        <p:grpSp>
          <p:nvGrpSpPr>
            <p:cNvPr id="16" name="Group 119">
              <a:extLst>
                <a:ext uri="{FF2B5EF4-FFF2-40B4-BE49-F238E27FC236}">
                  <a16:creationId xmlns:a16="http://schemas.microsoft.com/office/drawing/2014/main" id="{CAD371E3-A0B9-4B7B-AC7D-0804093B1CB2}"/>
                </a:ext>
              </a:extLst>
            </p:cNvPr>
            <p:cNvGrpSpPr>
              <a:grpSpLocks/>
            </p:cNvGrpSpPr>
            <p:nvPr/>
          </p:nvGrpSpPr>
          <p:grpSpPr bwMode="auto">
            <a:xfrm>
              <a:off x="3768987" y="953653"/>
              <a:ext cx="269875" cy="292100"/>
              <a:chOff x="2901" y="2441"/>
              <a:chExt cx="184" cy="184"/>
            </a:xfrm>
            <a:effectLst>
              <a:outerShdw blurRad="50800" dist="38100" dir="8100000" algn="tr" rotWithShape="0">
                <a:prstClr val="black">
                  <a:alpha val="40000"/>
                </a:prstClr>
              </a:outerShdw>
            </a:effectLst>
          </p:grpSpPr>
          <p:sp>
            <p:nvSpPr>
              <p:cNvPr id="24" name="Oval 120">
                <a:extLst>
                  <a:ext uri="{FF2B5EF4-FFF2-40B4-BE49-F238E27FC236}">
                    <a16:creationId xmlns:a16="http://schemas.microsoft.com/office/drawing/2014/main" id="{21EE7395-AEA6-4820-A3C1-D20CCDB7A58B}"/>
                  </a:ext>
                </a:extLst>
              </p:cNvPr>
              <p:cNvSpPr>
                <a:spLocks noChangeArrowheads="1"/>
              </p:cNvSpPr>
              <p:nvPr/>
            </p:nvSpPr>
            <p:spPr bwMode="auto">
              <a:xfrm>
                <a:off x="2901" y="2441"/>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5" name="Arc 121">
                <a:extLst>
                  <a:ext uri="{FF2B5EF4-FFF2-40B4-BE49-F238E27FC236}">
                    <a16:creationId xmlns:a16="http://schemas.microsoft.com/office/drawing/2014/main" id="{1D48A809-8426-41F3-965C-D4BAFDD05983}"/>
                  </a:ext>
                </a:extLst>
              </p:cNvPr>
              <p:cNvSpPr>
                <a:spLocks/>
              </p:cNvSpPr>
              <p:nvPr/>
            </p:nvSpPr>
            <p:spPr bwMode="auto">
              <a:xfrm>
                <a:off x="2993" y="2444"/>
                <a:ext cx="92" cy="178"/>
              </a:xfrm>
              <a:custGeom>
                <a:avLst/>
                <a:gdLst>
                  <a:gd name="T0" fmla="*/ 2 w 21600"/>
                  <a:gd name="T1" fmla="*/ 0 h 43195"/>
                  <a:gd name="T2" fmla="*/ 0 w 21600"/>
                  <a:gd name="T3" fmla="*/ 178 h 43195"/>
                  <a:gd name="T4" fmla="*/ 0 w 21600"/>
                  <a:gd name="T5" fmla="*/ 89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469" y="0"/>
                    </a:moveTo>
                    <a:cubicBezTo>
                      <a:pt x="12213" y="255"/>
                      <a:pt x="21600" y="9848"/>
                      <a:pt x="21600" y="21595"/>
                    </a:cubicBezTo>
                    <a:cubicBezTo>
                      <a:pt x="21600" y="33524"/>
                      <a:pt x="11929" y="43194"/>
                      <a:pt x="0" y="43195"/>
                    </a:cubicBezTo>
                  </a:path>
                  <a:path w="21600" h="43195" stroke="0" extrusionOk="0">
                    <a:moveTo>
                      <a:pt x="469" y="0"/>
                    </a:moveTo>
                    <a:cubicBezTo>
                      <a:pt x="12213" y="255"/>
                      <a:pt x="21600" y="9848"/>
                      <a:pt x="21600" y="21595"/>
                    </a:cubicBezTo>
                    <a:cubicBezTo>
                      <a:pt x="21600" y="33524"/>
                      <a:pt x="11929" y="43194"/>
                      <a:pt x="0" y="43195"/>
                    </a:cubicBezTo>
                    <a:lnTo>
                      <a:pt x="0" y="21595"/>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01F12997-B6EB-47CC-A55A-DA84CD9F1A44}"/>
                </a:ext>
              </a:extLst>
            </p:cNvPr>
            <p:cNvSpPr txBox="1"/>
            <p:nvPr/>
          </p:nvSpPr>
          <p:spPr>
            <a:xfrm>
              <a:off x="4115778" y="975000"/>
              <a:ext cx="77873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a:t>
              </a:r>
            </a:p>
          </p:txBody>
        </p:sp>
        <p:grpSp>
          <p:nvGrpSpPr>
            <p:cNvPr id="18" name="Group 82">
              <a:extLst>
                <a:ext uri="{FF2B5EF4-FFF2-40B4-BE49-F238E27FC236}">
                  <a16:creationId xmlns:a16="http://schemas.microsoft.com/office/drawing/2014/main" id="{730A67FC-5D3B-473A-A022-EC04453251D0}"/>
                </a:ext>
              </a:extLst>
            </p:cNvPr>
            <p:cNvGrpSpPr>
              <a:grpSpLocks/>
            </p:cNvGrpSpPr>
            <p:nvPr/>
          </p:nvGrpSpPr>
          <p:grpSpPr bwMode="auto">
            <a:xfrm>
              <a:off x="4974134" y="962177"/>
              <a:ext cx="269875" cy="292100"/>
              <a:chOff x="2901" y="2177"/>
              <a:chExt cx="184" cy="184"/>
            </a:xfrm>
            <a:effectLst>
              <a:outerShdw blurRad="50800" dist="38100" dir="8100000" algn="tr" rotWithShape="0">
                <a:prstClr val="black">
                  <a:alpha val="40000"/>
                </a:prstClr>
              </a:outerShdw>
            </a:effectLst>
          </p:grpSpPr>
          <p:sp>
            <p:nvSpPr>
              <p:cNvPr id="22" name="Oval 83">
                <a:extLst>
                  <a:ext uri="{FF2B5EF4-FFF2-40B4-BE49-F238E27FC236}">
                    <a16:creationId xmlns:a16="http://schemas.microsoft.com/office/drawing/2014/main" id="{F1D3D651-4F32-4E3B-9691-63040662AA7B}"/>
                  </a:ext>
                </a:extLst>
              </p:cNvPr>
              <p:cNvSpPr>
                <a:spLocks noChangeArrowheads="1"/>
              </p:cNvSpPr>
              <p:nvPr/>
            </p:nvSpPr>
            <p:spPr bwMode="auto">
              <a:xfrm>
                <a:off x="2901" y="2177"/>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3" name="Arc 84">
                <a:extLst>
                  <a:ext uri="{FF2B5EF4-FFF2-40B4-BE49-F238E27FC236}">
                    <a16:creationId xmlns:a16="http://schemas.microsoft.com/office/drawing/2014/main" id="{FD4C7726-3F62-456A-ADDB-F7D2EC922F6E}"/>
                  </a:ext>
                </a:extLst>
              </p:cNvPr>
              <p:cNvSpPr>
                <a:spLocks/>
              </p:cNvSpPr>
              <p:nvPr/>
            </p:nvSpPr>
            <p:spPr bwMode="auto">
              <a:xfrm>
                <a:off x="2901" y="2177"/>
                <a:ext cx="184" cy="184"/>
              </a:xfrm>
              <a:custGeom>
                <a:avLst/>
                <a:gdLst>
                  <a:gd name="T0" fmla="*/ 92 w 43200"/>
                  <a:gd name="T1" fmla="*/ 0 h 43200"/>
                  <a:gd name="T2" fmla="*/ 0 w 43200"/>
                  <a:gd name="T3" fmla="*/ 91 h 43200"/>
                  <a:gd name="T4" fmla="*/ 92 w 43200"/>
                  <a:gd name="T5" fmla="*/ 9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lnTo>
                      <a:pt x="2160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4023AE77-A9CD-42CF-B09D-6670095F612F}"/>
                </a:ext>
              </a:extLst>
            </p:cNvPr>
            <p:cNvSpPr txBox="1"/>
            <p:nvPr/>
          </p:nvSpPr>
          <p:spPr>
            <a:xfrm>
              <a:off x="5309753" y="1014320"/>
              <a:ext cx="121694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 High</a:t>
              </a:r>
            </a:p>
          </p:txBody>
        </p:sp>
        <p:sp>
          <p:nvSpPr>
            <p:cNvPr id="20" name="Oval 83">
              <a:extLst>
                <a:ext uri="{FF2B5EF4-FFF2-40B4-BE49-F238E27FC236}">
                  <a16:creationId xmlns:a16="http://schemas.microsoft.com/office/drawing/2014/main" id="{9F82DE50-DBCA-4472-A2F0-1AE3A376D011}"/>
                </a:ext>
              </a:extLst>
            </p:cNvPr>
            <p:cNvSpPr>
              <a:spLocks noChangeArrowheads="1"/>
            </p:cNvSpPr>
            <p:nvPr/>
          </p:nvSpPr>
          <p:spPr bwMode="auto">
            <a:xfrm>
              <a:off x="6554166" y="953653"/>
              <a:ext cx="269875" cy="292100"/>
            </a:xfrm>
            <a:prstGeom prst="ellipse">
              <a:avLst/>
            </a:prstGeom>
            <a:solidFill>
              <a:srgbClr val="0099CC"/>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0A928DD-F30B-4171-A165-8BAFB66EB9C0}"/>
                </a:ext>
              </a:extLst>
            </p:cNvPr>
            <p:cNvSpPr txBox="1"/>
            <p:nvPr/>
          </p:nvSpPr>
          <p:spPr>
            <a:xfrm>
              <a:off x="6906244" y="987498"/>
              <a:ext cx="601360"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High</a:t>
              </a:r>
            </a:p>
          </p:txBody>
        </p:sp>
      </p:grpSp>
      <p:sp>
        <p:nvSpPr>
          <p:cNvPr id="34" name="TextBox 33">
            <a:extLst>
              <a:ext uri="{FF2B5EF4-FFF2-40B4-BE49-F238E27FC236}">
                <a16:creationId xmlns:a16="http://schemas.microsoft.com/office/drawing/2014/main" id="{D4D85F7B-29C0-4F33-8BC3-17301D571C4D}"/>
              </a:ext>
            </a:extLst>
          </p:cNvPr>
          <p:cNvSpPr txBox="1"/>
          <p:nvPr/>
        </p:nvSpPr>
        <p:spPr>
          <a:xfrm>
            <a:off x="6332828" y="4124732"/>
            <a:ext cx="1837840"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TechSci</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Research</a:t>
            </a:r>
          </a:p>
        </p:txBody>
      </p:sp>
      <p:grpSp>
        <p:nvGrpSpPr>
          <p:cNvPr id="57" name="Group 56">
            <a:extLst>
              <a:ext uri="{FF2B5EF4-FFF2-40B4-BE49-F238E27FC236}">
                <a16:creationId xmlns:a16="http://schemas.microsoft.com/office/drawing/2014/main" id="{33E071D1-DE98-4D3F-B16C-567619B8C21E}"/>
              </a:ext>
            </a:extLst>
          </p:cNvPr>
          <p:cNvGrpSpPr/>
          <p:nvPr/>
        </p:nvGrpSpPr>
        <p:grpSpPr>
          <a:xfrm>
            <a:off x="2850097" y="4427483"/>
            <a:ext cx="5910563" cy="2838523"/>
            <a:chOff x="415695" y="3903096"/>
            <a:chExt cx="3702505" cy="3626685"/>
          </a:xfrm>
        </p:grpSpPr>
        <p:sp>
          <p:nvSpPr>
            <p:cNvPr id="58" name="Rectangle: Diagonal Corners Rounded 57">
              <a:extLst>
                <a:ext uri="{FF2B5EF4-FFF2-40B4-BE49-F238E27FC236}">
                  <a16:creationId xmlns:a16="http://schemas.microsoft.com/office/drawing/2014/main" id="{88B6F366-47F3-4CBE-89FC-EF248CA72DEA}"/>
                </a:ext>
              </a:extLst>
            </p:cNvPr>
            <p:cNvSpPr/>
            <p:nvPr/>
          </p:nvSpPr>
          <p:spPr>
            <a:xfrm>
              <a:off x="415695" y="3903096"/>
              <a:ext cx="3702505" cy="2610380"/>
            </a:xfrm>
            <a:prstGeom prst="round2Diag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C0B842AF-32FE-4583-A5FE-EA6CC62854AB}"/>
                </a:ext>
              </a:extLst>
            </p:cNvPr>
            <p:cNvSpPr/>
            <p:nvPr/>
          </p:nvSpPr>
          <p:spPr>
            <a:xfrm>
              <a:off x="477167" y="4041352"/>
              <a:ext cx="3471160" cy="3488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0" indent="-128588"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Due to </a:t>
              </a:r>
              <a:r>
                <a:rPr lang="en-IN" sz="1000" dirty="0">
                  <a:solidFill>
                    <a:prstClr val="black">
                      <a:lumMod val="85000"/>
                      <a:lumOff val="15000"/>
                    </a:prstClr>
                  </a:solidFill>
                  <a:latin typeface="Verdana" panose="020B0604030504040204" pitchFamily="34" charset="0"/>
                  <a:ea typeface="Verdana" panose="020B0604030504040204" pitchFamily="34" charset="0"/>
                  <a:cs typeface="Verdana" panose="020B0604030504040204" pitchFamily="34" charset="0"/>
                </a:rPr>
                <a:t>the </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onset of COVID-19, disruption in business cycle has impacted the supply chain of both finished product demand and raw material availability. The virus outbreak has affected transportation sector worldwide. Advisories restricting travel following concerns over the Coronavirus pandemic may lead to delays in the commercial decision making in the short term but the long-term impact remains unknown as the longevity of the crisis is uncertain.</a:t>
              </a:r>
            </a:p>
            <a:p>
              <a:pPr marL="128588" marR="0" lvl="0" indent="-128588"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All major companies operating in the market are expected to witness decline in revenues for 2</a:t>
              </a:r>
              <a:r>
                <a:rPr kumimoji="0" lang="en-IN" sz="1000" b="0" i="0" u="none" strike="noStrike" kern="1200" cap="none" spc="0" normalizeH="0" baseline="3000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nd</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 and 3</a:t>
              </a:r>
              <a:r>
                <a:rPr kumimoji="0" lang="en-IN" sz="1000" b="0" i="0" u="none" strike="noStrike" kern="1200" cap="none" spc="0" normalizeH="0" baseline="3000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rd</a:t>
              </a:r>
              <a:r>
                <a:rPr kumimoji="0" lang="en-IN" sz="1000" b="0"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 quarter of 2020.</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60" name="Group 59">
            <a:extLst>
              <a:ext uri="{FF2B5EF4-FFF2-40B4-BE49-F238E27FC236}">
                <a16:creationId xmlns:a16="http://schemas.microsoft.com/office/drawing/2014/main" id="{6A2C7793-2235-42F9-889D-84C666A44A8C}"/>
              </a:ext>
            </a:extLst>
          </p:cNvPr>
          <p:cNvGrpSpPr/>
          <p:nvPr/>
        </p:nvGrpSpPr>
        <p:grpSpPr>
          <a:xfrm rot="20960462">
            <a:off x="294910" y="4396427"/>
            <a:ext cx="2477222" cy="2359011"/>
            <a:chOff x="505523" y="3871435"/>
            <a:chExt cx="2729158" cy="2736363"/>
          </a:xfrm>
        </p:grpSpPr>
        <p:pic>
          <p:nvPicPr>
            <p:cNvPr id="61" name="Picture 60">
              <a:extLst>
                <a:ext uri="{FF2B5EF4-FFF2-40B4-BE49-F238E27FC236}">
                  <a16:creationId xmlns:a16="http://schemas.microsoft.com/office/drawing/2014/main" id="{626FF8D2-6C12-4359-9AFC-D56636365F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7078788">
              <a:off x="451547" y="3925411"/>
              <a:ext cx="2736363" cy="2628411"/>
            </a:xfrm>
            <a:prstGeom prst="rect">
              <a:avLst/>
            </a:prstGeom>
          </p:spPr>
        </p:pic>
        <p:sp>
          <p:nvSpPr>
            <p:cNvPr id="62" name="Oval 61">
              <a:extLst>
                <a:ext uri="{FF2B5EF4-FFF2-40B4-BE49-F238E27FC236}">
                  <a16:creationId xmlns:a16="http://schemas.microsoft.com/office/drawing/2014/main" id="{0990A7BF-3E62-499F-9A1B-AC7B1545A1C7}"/>
                </a:ext>
              </a:extLst>
            </p:cNvPr>
            <p:cNvSpPr/>
            <p:nvPr/>
          </p:nvSpPr>
          <p:spPr>
            <a:xfrm rot="934180">
              <a:off x="2719081" y="4197523"/>
              <a:ext cx="515600" cy="19895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07DF251-E35C-4202-9895-4001ACBA7FD5}"/>
                </a:ext>
              </a:extLst>
            </p:cNvPr>
            <p:cNvSpPr txBox="1"/>
            <p:nvPr/>
          </p:nvSpPr>
          <p:spPr>
            <a:xfrm rot="16916281">
              <a:off x="2116131" y="4842371"/>
              <a:ext cx="1767690" cy="4408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SPOTLIGHT</a:t>
              </a:r>
            </a:p>
          </p:txBody>
        </p:sp>
      </p:grpSp>
      <p:sp>
        <p:nvSpPr>
          <p:cNvPr id="64" name="Title 1">
            <a:extLst>
              <a:ext uri="{FF2B5EF4-FFF2-40B4-BE49-F238E27FC236}">
                <a16:creationId xmlns:a16="http://schemas.microsoft.com/office/drawing/2014/main" id="{9A0F46C4-3AF7-4FA2-A91F-76023ADBF9B1}"/>
              </a:ext>
            </a:extLst>
          </p:cNvPr>
          <p:cNvSpPr txBox="1">
            <a:spLocks/>
          </p:cNvSpPr>
          <p:nvPr/>
        </p:nvSpPr>
        <p:spPr>
          <a:xfrm>
            <a:off x="-13867" y="219588"/>
            <a:ext cx="892193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 Impact Assessment : COVID-19</a:t>
            </a:r>
          </a:p>
        </p:txBody>
      </p:sp>
      <p:sp>
        <p:nvSpPr>
          <p:cNvPr id="36" name="Title 1">
            <a:extLst>
              <a:ext uri="{FF2B5EF4-FFF2-40B4-BE49-F238E27FC236}">
                <a16:creationId xmlns:a16="http://schemas.microsoft.com/office/drawing/2014/main" id="{1D79F948-EC38-409C-9A19-DDC1B63B322A}"/>
              </a:ext>
            </a:extLst>
          </p:cNvPr>
          <p:cNvSpPr txBox="1">
            <a:spLocks/>
          </p:cNvSpPr>
          <p:nvPr/>
        </p:nvSpPr>
        <p:spPr>
          <a:xfrm>
            <a:off x="77378" y="739830"/>
            <a:ext cx="6845752" cy="220894"/>
          </a:xfrm>
          <a:prstGeom prst="rect">
            <a:avLst/>
          </a:prstGeom>
          <a:noFill/>
        </p:spPr>
        <p:txBody>
          <a:bodyPr vert="horz" wrap="square" lIns="68580" tIns="34290" rIns="68580" bIns="3429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342900" rtl="0" eaLnBrk="1" fontAlgn="auto" latinLnBrk="0" hangingPunct="1">
              <a:lnSpc>
                <a:spcPts val="1275"/>
              </a:lnSpc>
              <a:spcBef>
                <a:spcPct val="0"/>
              </a:spcBef>
              <a:spcAft>
                <a:spcPts val="0"/>
              </a:spcAft>
              <a:buClrTx/>
              <a:buSzTx/>
              <a:buFontTx/>
              <a:buNone/>
              <a:tabLst/>
              <a:defRPr/>
            </a:pPr>
            <a:r>
              <a:rPr kumimoji="0" lang="en-IN" sz="1000" b="1"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Impact Analysis : Value Chain</a:t>
            </a:r>
          </a:p>
        </p:txBody>
      </p:sp>
      <p:graphicFrame>
        <p:nvGraphicFramePr>
          <p:cNvPr id="5" name="Table 4">
            <a:extLst>
              <a:ext uri="{FF2B5EF4-FFF2-40B4-BE49-F238E27FC236}">
                <a16:creationId xmlns:a16="http://schemas.microsoft.com/office/drawing/2014/main" id="{CA4DC97A-75F6-468F-AE55-4EB48FC94049}"/>
              </a:ext>
            </a:extLst>
          </p:cNvPr>
          <p:cNvGraphicFramePr>
            <a:graphicFrameLocks noGrp="1"/>
          </p:cNvGraphicFramePr>
          <p:nvPr/>
        </p:nvGraphicFramePr>
        <p:xfrm>
          <a:off x="763778" y="1680335"/>
          <a:ext cx="7366639" cy="2406843"/>
        </p:xfrm>
        <a:graphic>
          <a:graphicData uri="http://schemas.openxmlformats.org/drawingml/2006/table">
            <a:tbl>
              <a:tblPr firstRow="1" bandRow="1"/>
              <a:tblGrid>
                <a:gridCol w="3900987">
                  <a:extLst>
                    <a:ext uri="{9D8B030D-6E8A-4147-A177-3AD203B41FA5}">
                      <a16:colId xmlns:a16="http://schemas.microsoft.com/office/drawing/2014/main" val="20000"/>
                    </a:ext>
                  </a:extLst>
                </a:gridCol>
                <a:gridCol w="3465652">
                  <a:extLst>
                    <a:ext uri="{9D8B030D-6E8A-4147-A177-3AD203B41FA5}">
                      <a16:colId xmlns:a16="http://schemas.microsoft.com/office/drawing/2014/main" val="3972175628"/>
                    </a:ext>
                  </a:extLst>
                </a:gridCol>
              </a:tblGrid>
              <a:tr h="434893">
                <a:tc>
                  <a:txBody>
                    <a:bodyPr/>
                    <a:lstStyle>
                      <a:lvl1pPr marL="0" algn="l" defTabSz="914400" rtl="0" eaLnBrk="1" latinLnBrk="0" hangingPunct="1">
                        <a:defRPr sz="1800" b="1" kern="1200">
                          <a:solidFill>
                            <a:schemeClr val="lt1"/>
                          </a:solidFill>
                          <a:latin typeface="Verdana"/>
                          <a:ea typeface=""/>
                          <a:cs typeface=""/>
                        </a:defRPr>
                      </a:lvl1pPr>
                      <a:lvl2pPr marL="457200" algn="l" defTabSz="914400" rtl="0" eaLnBrk="1" latinLnBrk="0" hangingPunct="1">
                        <a:defRPr sz="1800" b="1" kern="1200">
                          <a:solidFill>
                            <a:schemeClr val="lt1"/>
                          </a:solidFill>
                          <a:latin typeface="Verdana"/>
                          <a:ea typeface=""/>
                          <a:cs typeface=""/>
                        </a:defRPr>
                      </a:lvl2pPr>
                      <a:lvl3pPr marL="914400" algn="l" defTabSz="914400" rtl="0" eaLnBrk="1" latinLnBrk="0" hangingPunct="1">
                        <a:defRPr sz="1800" b="1" kern="1200">
                          <a:solidFill>
                            <a:schemeClr val="lt1"/>
                          </a:solidFill>
                          <a:latin typeface="Verdana"/>
                          <a:ea typeface=""/>
                          <a:cs typeface=""/>
                        </a:defRPr>
                      </a:lvl3pPr>
                      <a:lvl4pPr marL="1371600" algn="l" defTabSz="914400" rtl="0" eaLnBrk="1" latinLnBrk="0" hangingPunct="1">
                        <a:defRPr sz="1800" b="1" kern="1200">
                          <a:solidFill>
                            <a:schemeClr val="lt1"/>
                          </a:solidFill>
                          <a:latin typeface="Verdana"/>
                          <a:ea typeface=""/>
                          <a:cs typeface=""/>
                        </a:defRPr>
                      </a:lvl4pPr>
                      <a:lvl5pPr marL="1828800" algn="l" defTabSz="914400" rtl="0" eaLnBrk="1" latinLnBrk="0" hangingPunct="1">
                        <a:defRPr sz="1800" b="1" kern="1200">
                          <a:solidFill>
                            <a:schemeClr val="lt1"/>
                          </a:solidFill>
                          <a:latin typeface="Verdana"/>
                          <a:ea typeface=""/>
                          <a:cs typeface=""/>
                        </a:defRPr>
                      </a:lvl5pPr>
                      <a:lvl6pPr marL="2286000" algn="l" defTabSz="914400" rtl="0" eaLnBrk="1" latinLnBrk="0" hangingPunct="1">
                        <a:defRPr sz="1800" b="1" kern="1200">
                          <a:solidFill>
                            <a:schemeClr val="lt1"/>
                          </a:solidFill>
                          <a:latin typeface="Verdana"/>
                          <a:ea typeface=""/>
                          <a:cs typeface=""/>
                        </a:defRPr>
                      </a:lvl6pPr>
                      <a:lvl7pPr marL="2743200" algn="l" defTabSz="914400" rtl="0" eaLnBrk="1" latinLnBrk="0" hangingPunct="1">
                        <a:defRPr sz="1800" b="1" kern="1200">
                          <a:solidFill>
                            <a:schemeClr val="lt1"/>
                          </a:solidFill>
                          <a:latin typeface="Verdana"/>
                          <a:ea typeface=""/>
                          <a:cs typeface=""/>
                        </a:defRPr>
                      </a:lvl7pPr>
                      <a:lvl8pPr marL="3200400" algn="l" defTabSz="914400" rtl="0" eaLnBrk="1" latinLnBrk="0" hangingPunct="1">
                        <a:defRPr sz="1800" b="1" kern="1200">
                          <a:solidFill>
                            <a:schemeClr val="lt1"/>
                          </a:solidFill>
                          <a:latin typeface="Verdana"/>
                          <a:ea typeface=""/>
                          <a:cs typeface=""/>
                        </a:defRPr>
                      </a:lvl8pPr>
                      <a:lvl9pPr marL="3657600" algn="l" defTabSz="914400" rtl="0" eaLnBrk="1" latinLnBrk="0" hangingPunct="1">
                        <a:defRPr sz="1800" b="1" kern="1200">
                          <a:solidFill>
                            <a:schemeClr val="lt1"/>
                          </a:solidFill>
                          <a:latin typeface="Verdana"/>
                          <a:ea typeface=""/>
                          <a:cs typeface=""/>
                        </a:defRPr>
                      </a:lvl9pPr>
                    </a:lstStyle>
                    <a:p>
                      <a:pPr marL="0" marR="0" algn="ctr">
                        <a:lnSpc>
                          <a:spcPct val="100000"/>
                        </a:lnSpc>
                        <a:spcBef>
                          <a:spcPts val="0"/>
                        </a:spcBef>
                        <a:spcAft>
                          <a:spcPts val="1000"/>
                        </a:spcAft>
                      </a:pPr>
                      <a:r>
                        <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Value Chain</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1"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Impact</a:t>
                      </a:r>
                      <a:endPar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endParaRP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5579">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Raw Material Availability &amp; Price</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828704"/>
                  </a:ext>
                </a:extLst>
              </a:tr>
              <a:tr h="665579">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Finished Product Availability</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830516"/>
                  </a:ext>
                </a:extLst>
              </a:tr>
              <a:tr h="640792">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Finished Product Demand</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2090710"/>
                  </a:ext>
                </a:extLst>
              </a:tr>
            </a:tbl>
          </a:graphicData>
        </a:graphic>
      </p:graphicFrame>
      <p:pic>
        <p:nvPicPr>
          <p:cNvPr id="7" name="Picture 6">
            <a:extLst>
              <a:ext uri="{FF2B5EF4-FFF2-40B4-BE49-F238E27FC236}">
                <a16:creationId xmlns:a16="http://schemas.microsoft.com/office/drawing/2014/main" id="{283F3A53-E7AA-4B94-8415-210872BB5521}"/>
              </a:ext>
            </a:extLst>
          </p:cNvPr>
          <p:cNvPicPr>
            <a:picLocks noChangeAspect="1"/>
          </p:cNvPicPr>
          <p:nvPr/>
        </p:nvPicPr>
        <p:blipFill>
          <a:blip r:embed="rId3"/>
          <a:stretch>
            <a:fillRect/>
          </a:stretch>
        </p:blipFill>
        <p:spPr>
          <a:xfrm>
            <a:off x="6096937" y="3582597"/>
            <a:ext cx="608664" cy="426688"/>
          </a:xfrm>
          <a:prstGeom prst="rect">
            <a:avLst/>
          </a:prstGeom>
        </p:spPr>
      </p:pic>
      <p:pic>
        <p:nvPicPr>
          <p:cNvPr id="8" name="Picture 7">
            <a:extLst>
              <a:ext uri="{FF2B5EF4-FFF2-40B4-BE49-F238E27FC236}">
                <a16:creationId xmlns:a16="http://schemas.microsoft.com/office/drawing/2014/main" id="{447F837E-1E8C-48FF-A658-46D0C3FCAFFE}"/>
              </a:ext>
            </a:extLst>
          </p:cNvPr>
          <p:cNvPicPr>
            <a:picLocks noChangeAspect="1"/>
          </p:cNvPicPr>
          <p:nvPr/>
        </p:nvPicPr>
        <p:blipFill>
          <a:blip r:embed="rId4"/>
          <a:stretch>
            <a:fillRect/>
          </a:stretch>
        </p:blipFill>
        <p:spPr>
          <a:xfrm>
            <a:off x="6138480" y="2902605"/>
            <a:ext cx="587893" cy="426688"/>
          </a:xfrm>
          <a:prstGeom prst="rect">
            <a:avLst/>
          </a:prstGeom>
        </p:spPr>
      </p:pic>
      <p:pic>
        <p:nvPicPr>
          <p:cNvPr id="29" name="Picture 28">
            <a:extLst>
              <a:ext uri="{FF2B5EF4-FFF2-40B4-BE49-F238E27FC236}">
                <a16:creationId xmlns:a16="http://schemas.microsoft.com/office/drawing/2014/main" id="{1EFB5979-7186-4EA2-AAE2-797D554AFECB}"/>
              </a:ext>
            </a:extLst>
          </p:cNvPr>
          <p:cNvPicPr>
            <a:picLocks noChangeAspect="1"/>
          </p:cNvPicPr>
          <p:nvPr/>
        </p:nvPicPr>
        <p:blipFill>
          <a:blip r:embed="rId5"/>
          <a:stretch>
            <a:fillRect/>
          </a:stretch>
        </p:blipFill>
        <p:spPr>
          <a:xfrm>
            <a:off x="6117706" y="2198212"/>
            <a:ext cx="498767" cy="426688"/>
          </a:xfrm>
          <a:prstGeom prst="rect">
            <a:avLst/>
          </a:prstGeom>
        </p:spPr>
      </p:pic>
    </p:spTree>
    <p:extLst>
      <p:ext uri="{BB962C8B-B14F-4D97-AF65-F5344CB8AC3E}">
        <p14:creationId xmlns:p14="http://schemas.microsoft.com/office/powerpoint/2010/main" val="3785456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9050B6D3-D481-4410-B499-92B95F9C7433}"/>
              </a:ext>
            </a:extLst>
          </p:cNvPr>
          <p:cNvGraphicFramePr>
            <a:graphicFrameLocks noGrp="1"/>
          </p:cNvGraphicFramePr>
          <p:nvPr>
            <p:extLst>
              <p:ext uri="{D42A27DB-BD31-4B8C-83A1-F6EECF244321}">
                <p14:modId xmlns:p14="http://schemas.microsoft.com/office/powerpoint/2010/main" val="4182395524"/>
              </p:ext>
            </p:extLst>
          </p:nvPr>
        </p:nvGraphicFramePr>
        <p:xfrm>
          <a:off x="763778" y="1680335"/>
          <a:ext cx="7366639" cy="2372252"/>
        </p:xfrm>
        <a:graphic>
          <a:graphicData uri="http://schemas.openxmlformats.org/drawingml/2006/table">
            <a:tbl>
              <a:tblPr firstRow="1" bandRow="1"/>
              <a:tblGrid>
                <a:gridCol w="3900987">
                  <a:extLst>
                    <a:ext uri="{9D8B030D-6E8A-4147-A177-3AD203B41FA5}">
                      <a16:colId xmlns:a16="http://schemas.microsoft.com/office/drawing/2014/main" val="20000"/>
                    </a:ext>
                  </a:extLst>
                </a:gridCol>
                <a:gridCol w="3465652">
                  <a:extLst>
                    <a:ext uri="{9D8B030D-6E8A-4147-A177-3AD203B41FA5}">
                      <a16:colId xmlns:a16="http://schemas.microsoft.com/office/drawing/2014/main" val="3972175628"/>
                    </a:ext>
                  </a:extLst>
                </a:gridCol>
              </a:tblGrid>
              <a:tr h="340021">
                <a:tc>
                  <a:txBody>
                    <a:bodyPr/>
                    <a:lstStyle>
                      <a:lvl1pPr marL="0" algn="l" defTabSz="914400" rtl="0" eaLnBrk="1" latinLnBrk="0" hangingPunct="1">
                        <a:defRPr sz="1800" b="1" kern="1200">
                          <a:solidFill>
                            <a:schemeClr val="lt1"/>
                          </a:solidFill>
                          <a:latin typeface="Verdana"/>
                          <a:ea typeface=""/>
                          <a:cs typeface=""/>
                        </a:defRPr>
                      </a:lvl1pPr>
                      <a:lvl2pPr marL="457200" algn="l" defTabSz="914400" rtl="0" eaLnBrk="1" latinLnBrk="0" hangingPunct="1">
                        <a:defRPr sz="1800" b="1" kern="1200">
                          <a:solidFill>
                            <a:schemeClr val="lt1"/>
                          </a:solidFill>
                          <a:latin typeface="Verdana"/>
                          <a:ea typeface=""/>
                          <a:cs typeface=""/>
                        </a:defRPr>
                      </a:lvl2pPr>
                      <a:lvl3pPr marL="914400" algn="l" defTabSz="914400" rtl="0" eaLnBrk="1" latinLnBrk="0" hangingPunct="1">
                        <a:defRPr sz="1800" b="1" kern="1200">
                          <a:solidFill>
                            <a:schemeClr val="lt1"/>
                          </a:solidFill>
                          <a:latin typeface="Verdana"/>
                          <a:ea typeface=""/>
                          <a:cs typeface=""/>
                        </a:defRPr>
                      </a:lvl3pPr>
                      <a:lvl4pPr marL="1371600" algn="l" defTabSz="914400" rtl="0" eaLnBrk="1" latinLnBrk="0" hangingPunct="1">
                        <a:defRPr sz="1800" b="1" kern="1200">
                          <a:solidFill>
                            <a:schemeClr val="lt1"/>
                          </a:solidFill>
                          <a:latin typeface="Verdana"/>
                          <a:ea typeface=""/>
                          <a:cs typeface=""/>
                        </a:defRPr>
                      </a:lvl4pPr>
                      <a:lvl5pPr marL="1828800" algn="l" defTabSz="914400" rtl="0" eaLnBrk="1" latinLnBrk="0" hangingPunct="1">
                        <a:defRPr sz="1800" b="1" kern="1200">
                          <a:solidFill>
                            <a:schemeClr val="lt1"/>
                          </a:solidFill>
                          <a:latin typeface="Verdana"/>
                          <a:ea typeface=""/>
                          <a:cs typeface=""/>
                        </a:defRPr>
                      </a:lvl5pPr>
                      <a:lvl6pPr marL="2286000" algn="l" defTabSz="914400" rtl="0" eaLnBrk="1" latinLnBrk="0" hangingPunct="1">
                        <a:defRPr sz="1800" b="1" kern="1200">
                          <a:solidFill>
                            <a:schemeClr val="lt1"/>
                          </a:solidFill>
                          <a:latin typeface="Verdana"/>
                          <a:ea typeface=""/>
                          <a:cs typeface=""/>
                        </a:defRPr>
                      </a:lvl6pPr>
                      <a:lvl7pPr marL="2743200" algn="l" defTabSz="914400" rtl="0" eaLnBrk="1" latinLnBrk="0" hangingPunct="1">
                        <a:defRPr sz="1800" b="1" kern="1200">
                          <a:solidFill>
                            <a:schemeClr val="lt1"/>
                          </a:solidFill>
                          <a:latin typeface="Verdana"/>
                          <a:ea typeface=""/>
                          <a:cs typeface=""/>
                        </a:defRPr>
                      </a:lvl7pPr>
                      <a:lvl8pPr marL="3200400" algn="l" defTabSz="914400" rtl="0" eaLnBrk="1" latinLnBrk="0" hangingPunct="1">
                        <a:defRPr sz="1800" b="1" kern="1200">
                          <a:solidFill>
                            <a:schemeClr val="lt1"/>
                          </a:solidFill>
                          <a:latin typeface="Verdana"/>
                          <a:ea typeface=""/>
                          <a:cs typeface=""/>
                        </a:defRPr>
                      </a:lvl8pPr>
                      <a:lvl9pPr marL="3657600" algn="l" defTabSz="914400" rtl="0" eaLnBrk="1" latinLnBrk="0" hangingPunct="1">
                        <a:defRPr sz="1800" b="1" kern="1200">
                          <a:solidFill>
                            <a:schemeClr val="lt1"/>
                          </a:solidFill>
                          <a:latin typeface="Verdana"/>
                          <a:ea typeface=""/>
                          <a:cs typeface=""/>
                        </a:defRPr>
                      </a:lvl9pPr>
                    </a:lstStyle>
                    <a:p>
                      <a:pPr marL="0" marR="0" algn="ctr">
                        <a:lnSpc>
                          <a:spcPct val="100000"/>
                        </a:lnSpc>
                        <a:spcBef>
                          <a:spcPts val="0"/>
                        </a:spcBef>
                        <a:spcAft>
                          <a:spcPts val="1000"/>
                        </a:spcAft>
                      </a:pPr>
                      <a:r>
                        <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Application  </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1"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rPr>
                        <a:t>Impact</a:t>
                      </a:r>
                      <a:endParaRPr lang="en-IN" sz="1000" dirty="0">
                        <a:solidFill>
                          <a:sysClr val="windowText" lastClr="000000"/>
                        </a:solidFill>
                        <a:effectLst/>
                        <a:latin typeface="Verdana" panose="020B0604030504040204" pitchFamily="34" charset="0"/>
                        <a:ea typeface="Verdana" panose="020B0604030504040204" pitchFamily="34" charset="0"/>
                        <a:cs typeface="Verdana" panose="020B0604030504040204" pitchFamily="34" charset="0"/>
                      </a:endParaRP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20383">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Paints &amp; Coatings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5828704"/>
                  </a:ext>
                </a:extLst>
              </a:tr>
              <a:tr h="520383">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Adhesives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8830516"/>
                  </a:ext>
                </a:extLst>
              </a:tr>
              <a:tr h="490461">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Electrical &amp; Electronics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32090710"/>
                  </a:ext>
                </a:extLst>
              </a:tr>
              <a:tr h="501004">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IN" sz="1000" b="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Composites</a:t>
                      </a:r>
                    </a:p>
                  </a:txBody>
                  <a:tcPr marL="53288" marR="53288"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1000" b="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8657824"/>
                  </a:ext>
                </a:extLst>
              </a:tr>
            </a:tbl>
          </a:graphicData>
        </a:graphic>
      </p:graphicFrame>
      <p:grpSp>
        <p:nvGrpSpPr>
          <p:cNvPr id="11" name="Group 10">
            <a:extLst>
              <a:ext uri="{FF2B5EF4-FFF2-40B4-BE49-F238E27FC236}">
                <a16:creationId xmlns:a16="http://schemas.microsoft.com/office/drawing/2014/main" id="{6F02AD8A-CDBD-4EB8-B717-08A5FC2FFE77}"/>
              </a:ext>
            </a:extLst>
          </p:cNvPr>
          <p:cNvGrpSpPr/>
          <p:nvPr/>
        </p:nvGrpSpPr>
        <p:grpSpPr>
          <a:xfrm>
            <a:off x="1157122" y="919860"/>
            <a:ext cx="7027038" cy="310341"/>
            <a:chOff x="1275127" y="953653"/>
            <a:chExt cx="6232477" cy="310518"/>
          </a:xfrm>
        </p:grpSpPr>
        <p:sp>
          <p:nvSpPr>
            <p:cNvPr id="12" name="Oval 133">
              <a:extLst>
                <a:ext uri="{FF2B5EF4-FFF2-40B4-BE49-F238E27FC236}">
                  <a16:creationId xmlns:a16="http://schemas.microsoft.com/office/drawing/2014/main" id="{9A6D386B-262B-48E0-9E42-9DFBBF108395}"/>
                </a:ext>
              </a:extLst>
            </p:cNvPr>
            <p:cNvSpPr>
              <a:spLocks noChangeArrowheads="1"/>
            </p:cNvSpPr>
            <p:nvPr/>
          </p:nvSpPr>
          <p:spPr bwMode="auto">
            <a:xfrm>
              <a:off x="1275127" y="1015998"/>
              <a:ext cx="228691" cy="229875"/>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B018743-4B7B-4B45-B39F-AFFC133A056F}"/>
                </a:ext>
              </a:extLst>
            </p:cNvPr>
            <p:cNvSpPr txBox="1"/>
            <p:nvPr/>
          </p:nvSpPr>
          <p:spPr>
            <a:xfrm>
              <a:off x="1522361" y="1015998"/>
              <a:ext cx="632728"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Low</a:t>
              </a:r>
            </a:p>
          </p:txBody>
        </p:sp>
        <p:grpSp>
          <p:nvGrpSpPr>
            <p:cNvPr id="14" name="Group 132">
              <a:extLst>
                <a:ext uri="{FF2B5EF4-FFF2-40B4-BE49-F238E27FC236}">
                  <a16:creationId xmlns:a16="http://schemas.microsoft.com/office/drawing/2014/main" id="{7539C91C-1449-44D4-926A-A74B5BE83316}"/>
                </a:ext>
              </a:extLst>
            </p:cNvPr>
            <p:cNvGrpSpPr>
              <a:grpSpLocks/>
            </p:cNvGrpSpPr>
            <p:nvPr/>
          </p:nvGrpSpPr>
          <p:grpSpPr bwMode="auto">
            <a:xfrm>
              <a:off x="2144290" y="972071"/>
              <a:ext cx="269875" cy="292100"/>
              <a:chOff x="2901" y="2705"/>
              <a:chExt cx="184" cy="184"/>
            </a:xfrm>
            <a:effectLst>
              <a:outerShdw blurRad="50800" dist="38100" dir="8100000" algn="tr" rotWithShape="0">
                <a:prstClr val="black">
                  <a:alpha val="40000"/>
                </a:prstClr>
              </a:outerShdw>
            </a:effectLst>
          </p:grpSpPr>
          <p:sp>
            <p:nvSpPr>
              <p:cNvPr id="26" name="Oval 133">
                <a:extLst>
                  <a:ext uri="{FF2B5EF4-FFF2-40B4-BE49-F238E27FC236}">
                    <a16:creationId xmlns:a16="http://schemas.microsoft.com/office/drawing/2014/main" id="{2A683A42-0F7B-484C-9099-68D4796229DD}"/>
                  </a:ext>
                </a:extLst>
              </p:cNvPr>
              <p:cNvSpPr>
                <a:spLocks noChangeArrowheads="1"/>
              </p:cNvSpPr>
              <p:nvPr/>
            </p:nvSpPr>
            <p:spPr bwMode="auto">
              <a:xfrm>
                <a:off x="2901" y="2705"/>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7" name="Arc 134">
                <a:extLst>
                  <a:ext uri="{FF2B5EF4-FFF2-40B4-BE49-F238E27FC236}">
                    <a16:creationId xmlns:a16="http://schemas.microsoft.com/office/drawing/2014/main" id="{F3788866-6925-48B9-BE96-B077568ECF9F}"/>
                  </a:ext>
                </a:extLst>
              </p:cNvPr>
              <p:cNvSpPr>
                <a:spLocks/>
              </p:cNvSpPr>
              <p:nvPr/>
            </p:nvSpPr>
            <p:spPr bwMode="auto">
              <a:xfrm>
                <a:off x="2993" y="2707"/>
                <a:ext cx="92" cy="92"/>
              </a:xfrm>
              <a:custGeom>
                <a:avLst/>
                <a:gdLst>
                  <a:gd name="T0" fmla="*/ 0 w 21598"/>
                  <a:gd name="T1" fmla="*/ 0 h 21600"/>
                  <a:gd name="T2" fmla="*/ 92 w 21598"/>
                  <a:gd name="T3" fmla="*/ 91 h 21600"/>
                  <a:gd name="T4" fmla="*/ 0 w 21598"/>
                  <a:gd name="T5" fmla="*/ 92 h 21600"/>
                  <a:gd name="T6" fmla="*/ 0 60000 65536"/>
                  <a:gd name="T7" fmla="*/ 0 60000 65536"/>
                  <a:gd name="T8" fmla="*/ 0 60000 65536"/>
                  <a:gd name="T9" fmla="*/ 0 w 21598"/>
                  <a:gd name="T10" fmla="*/ 0 h 21600"/>
                  <a:gd name="T11" fmla="*/ 21598 w 21598"/>
                  <a:gd name="T12" fmla="*/ 21600 h 21600"/>
                </a:gdLst>
                <a:ahLst/>
                <a:cxnLst>
                  <a:cxn ang="T6">
                    <a:pos x="T0" y="T1"/>
                  </a:cxn>
                  <a:cxn ang="T7">
                    <a:pos x="T2" y="T3"/>
                  </a:cxn>
                  <a:cxn ang="T8">
                    <a:pos x="T4" y="T5"/>
                  </a:cxn>
                </a:cxnLst>
                <a:rect l="T9" t="T10" r="T11" b="T12"/>
                <a:pathLst>
                  <a:path w="21598" h="21600" fill="none" extrusionOk="0">
                    <a:moveTo>
                      <a:pt x="-1" y="0"/>
                    </a:moveTo>
                    <a:cubicBezTo>
                      <a:pt x="11806" y="0"/>
                      <a:pt x="21425" y="9479"/>
                      <a:pt x="21597" y="21285"/>
                    </a:cubicBezTo>
                  </a:path>
                  <a:path w="21598" h="21600" stroke="0" extrusionOk="0">
                    <a:moveTo>
                      <a:pt x="-1" y="0"/>
                    </a:moveTo>
                    <a:cubicBezTo>
                      <a:pt x="11806" y="0"/>
                      <a:pt x="21425" y="9479"/>
                      <a:pt x="21597" y="21285"/>
                    </a:cubicBezTo>
                    <a:lnTo>
                      <a:pt x="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D3710C7-6B86-4FFB-924B-6498F1DEA40A}"/>
                </a:ext>
              </a:extLst>
            </p:cNvPr>
            <p:cNvSpPr txBox="1"/>
            <p:nvPr/>
          </p:nvSpPr>
          <p:spPr>
            <a:xfrm>
              <a:off x="2466951" y="996509"/>
              <a:ext cx="1360059"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Low</a:t>
              </a:r>
            </a:p>
          </p:txBody>
        </p:sp>
        <p:grpSp>
          <p:nvGrpSpPr>
            <p:cNvPr id="16" name="Group 119">
              <a:extLst>
                <a:ext uri="{FF2B5EF4-FFF2-40B4-BE49-F238E27FC236}">
                  <a16:creationId xmlns:a16="http://schemas.microsoft.com/office/drawing/2014/main" id="{CAD371E3-A0B9-4B7B-AC7D-0804093B1CB2}"/>
                </a:ext>
              </a:extLst>
            </p:cNvPr>
            <p:cNvGrpSpPr>
              <a:grpSpLocks/>
            </p:cNvGrpSpPr>
            <p:nvPr/>
          </p:nvGrpSpPr>
          <p:grpSpPr bwMode="auto">
            <a:xfrm>
              <a:off x="3768987" y="953653"/>
              <a:ext cx="269875" cy="292100"/>
              <a:chOff x="2901" y="2441"/>
              <a:chExt cx="184" cy="184"/>
            </a:xfrm>
            <a:effectLst>
              <a:outerShdw blurRad="50800" dist="38100" dir="8100000" algn="tr" rotWithShape="0">
                <a:prstClr val="black">
                  <a:alpha val="40000"/>
                </a:prstClr>
              </a:outerShdw>
            </a:effectLst>
          </p:grpSpPr>
          <p:sp>
            <p:nvSpPr>
              <p:cNvPr id="24" name="Oval 120">
                <a:extLst>
                  <a:ext uri="{FF2B5EF4-FFF2-40B4-BE49-F238E27FC236}">
                    <a16:creationId xmlns:a16="http://schemas.microsoft.com/office/drawing/2014/main" id="{21EE7395-AEA6-4820-A3C1-D20CCDB7A58B}"/>
                  </a:ext>
                </a:extLst>
              </p:cNvPr>
              <p:cNvSpPr>
                <a:spLocks noChangeArrowheads="1"/>
              </p:cNvSpPr>
              <p:nvPr/>
            </p:nvSpPr>
            <p:spPr bwMode="auto">
              <a:xfrm>
                <a:off x="2901" y="2441"/>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5" name="Arc 121">
                <a:extLst>
                  <a:ext uri="{FF2B5EF4-FFF2-40B4-BE49-F238E27FC236}">
                    <a16:creationId xmlns:a16="http://schemas.microsoft.com/office/drawing/2014/main" id="{1D48A809-8426-41F3-965C-D4BAFDD05983}"/>
                  </a:ext>
                </a:extLst>
              </p:cNvPr>
              <p:cNvSpPr>
                <a:spLocks/>
              </p:cNvSpPr>
              <p:nvPr/>
            </p:nvSpPr>
            <p:spPr bwMode="auto">
              <a:xfrm>
                <a:off x="2993" y="2444"/>
                <a:ext cx="92" cy="178"/>
              </a:xfrm>
              <a:custGeom>
                <a:avLst/>
                <a:gdLst>
                  <a:gd name="T0" fmla="*/ 2 w 21600"/>
                  <a:gd name="T1" fmla="*/ 0 h 43195"/>
                  <a:gd name="T2" fmla="*/ 0 w 21600"/>
                  <a:gd name="T3" fmla="*/ 178 h 43195"/>
                  <a:gd name="T4" fmla="*/ 0 w 21600"/>
                  <a:gd name="T5" fmla="*/ 89 h 43195"/>
                  <a:gd name="T6" fmla="*/ 0 60000 65536"/>
                  <a:gd name="T7" fmla="*/ 0 60000 65536"/>
                  <a:gd name="T8" fmla="*/ 0 60000 65536"/>
                  <a:gd name="T9" fmla="*/ 0 w 21600"/>
                  <a:gd name="T10" fmla="*/ 0 h 43195"/>
                  <a:gd name="T11" fmla="*/ 21600 w 21600"/>
                  <a:gd name="T12" fmla="*/ 43195 h 43195"/>
                </a:gdLst>
                <a:ahLst/>
                <a:cxnLst>
                  <a:cxn ang="T6">
                    <a:pos x="T0" y="T1"/>
                  </a:cxn>
                  <a:cxn ang="T7">
                    <a:pos x="T2" y="T3"/>
                  </a:cxn>
                  <a:cxn ang="T8">
                    <a:pos x="T4" y="T5"/>
                  </a:cxn>
                </a:cxnLst>
                <a:rect l="T9" t="T10" r="T11" b="T12"/>
                <a:pathLst>
                  <a:path w="21600" h="43195" fill="none" extrusionOk="0">
                    <a:moveTo>
                      <a:pt x="469" y="0"/>
                    </a:moveTo>
                    <a:cubicBezTo>
                      <a:pt x="12213" y="255"/>
                      <a:pt x="21600" y="9848"/>
                      <a:pt x="21600" y="21595"/>
                    </a:cubicBezTo>
                    <a:cubicBezTo>
                      <a:pt x="21600" y="33524"/>
                      <a:pt x="11929" y="43194"/>
                      <a:pt x="0" y="43195"/>
                    </a:cubicBezTo>
                  </a:path>
                  <a:path w="21600" h="43195" stroke="0" extrusionOk="0">
                    <a:moveTo>
                      <a:pt x="469" y="0"/>
                    </a:moveTo>
                    <a:cubicBezTo>
                      <a:pt x="12213" y="255"/>
                      <a:pt x="21600" y="9848"/>
                      <a:pt x="21600" y="21595"/>
                    </a:cubicBezTo>
                    <a:cubicBezTo>
                      <a:pt x="21600" y="33524"/>
                      <a:pt x="11929" y="43194"/>
                      <a:pt x="0" y="43195"/>
                    </a:cubicBezTo>
                    <a:lnTo>
                      <a:pt x="0" y="21595"/>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01F12997-B6EB-47CC-A55A-DA84CD9F1A44}"/>
                </a:ext>
              </a:extLst>
            </p:cNvPr>
            <p:cNvSpPr txBox="1"/>
            <p:nvPr/>
          </p:nvSpPr>
          <p:spPr>
            <a:xfrm>
              <a:off x="4115778" y="975000"/>
              <a:ext cx="77873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a:t>
              </a:r>
            </a:p>
          </p:txBody>
        </p:sp>
        <p:grpSp>
          <p:nvGrpSpPr>
            <p:cNvPr id="18" name="Group 82">
              <a:extLst>
                <a:ext uri="{FF2B5EF4-FFF2-40B4-BE49-F238E27FC236}">
                  <a16:creationId xmlns:a16="http://schemas.microsoft.com/office/drawing/2014/main" id="{730A67FC-5D3B-473A-A022-EC04453251D0}"/>
                </a:ext>
              </a:extLst>
            </p:cNvPr>
            <p:cNvGrpSpPr>
              <a:grpSpLocks/>
            </p:cNvGrpSpPr>
            <p:nvPr/>
          </p:nvGrpSpPr>
          <p:grpSpPr bwMode="auto">
            <a:xfrm>
              <a:off x="4974134" y="962177"/>
              <a:ext cx="269875" cy="292100"/>
              <a:chOff x="2901" y="2177"/>
              <a:chExt cx="184" cy="184"/>
            </a:xfrm>
            <a:effectLst>
              <a:outerShdw blurRad="50800" dist="38100" dir="8100000" algn="tr" rotWithShape="0">
                <a:prstClr val="black">
                  <a:alpha val="40000"/>
                </a:prstClr>
              </a:outerShdw>
            </a:effectLst>
          </p:grpSpPr>
          <p:sp>
            <p:nvSpPr>
              <p:cNvPr id="22" name="Oval 83">
                <a:extLst>
                  <a:ext uri="{FF2B5EF4-FFF2-40B4-BE49-F238E27FC236}">
                    <a16:creationId xmlns:a16="http://schemas.microsoft.com/office/drawing/2014/main" id="{F1D3D651-4F32-4E3B-9691-63040662AA7B}"/>
                  </a:ext>
                </a:extLst>
              </p:cNvPr>
              <p:cNvSpPr>
                <a:spLocks noChangeArrowheads="1"/>
              </p:cNvSpPr>
              <p:nvPr/>
            </p:nvSpPr>
            <p:spPr bwMode="auto">
              <a:xfrm>
                <a:off x="2901" y="2177"/>
                <a:ext cx="184" cy="184"/>
              </a:xfrm>
              <a:prstGeom prst="ellipse">
                <a:avLst/>
              </a:prstGeom>
              <a:solidFill>
                <a:schemeClr val="bg1"/>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3" name="Arc 84">
                <a:extLst>
                  <a:ext uri="{FF2B5EF4-FFF2-40B4-BE49-F238E27FC236}">
                    <a16:creationId xmlns:a16="http://schemas.microsoft.com/office/drawing/2014/main" id="{FD4C7726-3F62-456A-ADDB-F7D2EC922F6E}"/>
                  </a:ext>
                </a:extLst>
              </p:cNvPr>
              <p:cNvSpPr>
                <a:spLocks/>
              </p:cNvSpPr>
              <p:nvPr/>
            </p:nvSpPr>
            <p:spPr bwMode="auto">
              <a:xfrm>
                <a:off x="2901" y="2177"/>
                <a:ext cx="184" cy="184"/>
              </a:xfrm>
              <a:custGeom>
                <a:avLst/>
                <a:gdLst>
                  <a:gd name="T0" fmla="*/ 92 w 43200"/>
                  <a:gd name="T1" fmla="*/ 0 h 43200"/>
                  <a:gd name="T2" fmla="*/ 0 w 43200"/>
                  <a:gd name="T3" fmla="*/ 91 h 43200"/>
                  <a:gd name="T4" fmla="*/ 92 w 43200"/>
                  <a:gd name="T5" fmla="*/ 9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1555"/>
                      <a:pt x="0" y="21510"/>
                      <a:pt x="0" y="21465"/>
                    </a:cubicBezTo>
                    <a:lnTo>
                      <a:pt x="21600" y="21600"/>
                    </a:lnTo>
                    <a:close/>
                  </a:path>
                </a:pathLst>
              </a:custGeom>
              <a:solidFill>
                <a:srgbClr val="0099CC"/>
              </a:solidFill>
              <a:ln w="12700">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4023AE77-A9CD-42CF-B09D-6670095F612F}"/>
                </a:ext>
              </a:extLst>
            </p:cNvPr>
            <p:cNvSpPr txBox="1"/>
            <p:nvPr/>
          </p:nvSpPr>
          <p:spPr>
            <a:xfrm>
              <a:off x="5309753" y="1014320"/>
              <a:ext cx="1216946"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Medium - High</a:t>
              </a:r>
            </a:p>
          </p:txBody>
        </p:sp>
        <p:sp>
          <p:nvSpPr>
            <p:cNvPr id="20" name="Oval 83">
              <a:extLst>
                <a:ext uri="{FF2B5EF4-FFF2-40B4-BE49-F238E27FC236}">
                  <a16:creationId xmlns:a16="http://schemas.microsoft.com/office/drawing/2014/main" id="{9F82DE50-DBCA-4472-A2F0-1AE3A376D011}"/>
                </a:ext>
              </a:extLst>
            </p:cNvPr>
            <p:cNvSpPr>
              <a:spLocks noChangeArrowheads="1"/>
            </p:cNvSpPr>
            <p:nvPr/>
          </p:nvSpPr>
          <p:spPr bwMode="auto">
            <a:xfrm>
              <a:off x="6554166" y="953653"/>
              <a:ext cx="269875" cy="292100"/>
            </a:xfrm>
            <a:prstGeom prst="ellipse">
              <a:avLst/>
            </a:prstGeom>
            <a:solidFill>
              <a:srgbClr val="0099CC"/>
            </a:solidFill>
            <a:ln w="9525">
              <a:solidFill>
                <a:schemeClr val="tx2"/>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0A928DD-F30B-4171-A165-8BAFB66EB9C0}"/>
                </a:ext>
              </a:extLst>
            </p:cNvPr>
            <p:cNvSpPr txBox="1"/>
            <p:nvPr/>
          </p:nvSpPr>
          <p:spPr>
            <a:xfrm>
              <a:off x="6906244" y="987498"/>
              <a:ext cx="601360" cy="1639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High</a:t>
              </a:r>
            </a:p>
          </p:txBody>
        </p:sp>
      </p:grpSp>
      <p:sp>
        <p:nvSpPr>
          <p:cNvPr id="34" name="TextBox 33">
            <a:extLst>
              <a:ext uri="{FF2B5EF4-FFF2-40B4-BE49-F238E27FC236}">
                <a16:creationId xmlns:a16="http://schemas.microsoft.com/office/drawing/2014/main" id="{D4D85F7B-29C0-4F33-8BC3-17301D571C4D}"/>
              </a:ext>
            </a:extLst>
          </p:cNvPr>
          <p:cNvSpPr txBox="1"/>
          <p:nvPr/>
        </p:nvSpPr>
        <p:spPr>
          <a:xfrm>
            <a:off x="6401268" y="4088659"/>
            <a:ext cx="1837840"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TechSci</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Research</a:t>
            </a:r>
          </a:p>
        </p:txBody>
      </p:sp>
      <p:grpSp>
        <p:nvGrpSpPr>
          <p:cNvPr id="57" name="Group 56">
            <a:extLst>
              <a:ext uri="{FF2B5EF4-FFF2-40B4-BE49-F238E27FC236}">
                <a16:creationId xmlns:a16="http://schemas.microsoft.com/office/drawing/2014/main" id="{33E071D1-DE98-4D3F-B16C-567619B8C21E}"/>
              </a:ext>
            </a:extLst>
          </p:cNvPr>
          <p:cNvGrpSpPr/>
          <p:nvPr/>
        </p:nvGrpSpPr>
        <p:grpSpPr>
          <a:xfrm>
            <a:off x="3267612" y="4322251"/>
            <a:ext cx="5592510" cy="2337281"/>
            <a:chOff x="579486" y="2329846"/>
            <a:chExt cx="3538713" cy="4183632"/>
          </a:xfrm>
        </p:grpSpPr>
        <p:sp>
          <p:nvSpPr>
            <p:cNvPr id="58" name="Rectangle: Diagonal Corners Rounded 57">
              <a:extLst>
                <a:ext uri="{FF2B5EF4-FFF2-40B4-BE49-F238E27FC236}">
                  <a16:creationId xmlns:a16="http://schemas.microsoft.com/office/drawing/2014/main" id="{88B6F366-47F3-4CBE-89FC-EF248CA72DEA}"/>
                </a:ext>
              </a:extLst>
            </p:cNvPr>
            <p:cNvSpPr/>
            <p:nvPr/>
          </p:nvSpPr>
          <p:spPr>
            <a:xfrm>
              <a:off x="579486" y="2329846"/>
              <a:ext cx="3538713" cy="4183632"/>
            </a:xfrm>
            <a:prstGeom prst="round2Diag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C0B842AF-32FE-4583-A5FE-EA6CC62854AB}"/>
                </a:ext>
              </a:extLst>
            </p:cNvPr>
            <p:cNvSpPr/>
            <p:nvPr/>
          </p:nvSpPr>
          <p:spPr>
            <a:xfrm>
              <a:off x="645249" y="2401571"/>
              <a:ext cx="3471160" cy="2693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Due to COVID-19, slowdown in automotive &amp; construction sector has been witnessed. Furthermore, emergence of fresh COVID-19 cases in the US, India, China and Southeast Asian countries have impacted the supply-chain in many related industries. Consequently, resulted in degrowth in demand from Polycarbonate industry, further resulted in lower demand for Epoxy Resin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The construction industry has also been severely impacted in 2020 and is likely to witness significant decline in revenues due to lockdown conditions</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Further resulted in lower demand for related industries such as Paint &amp; Coating and Resin industry which</a:t>
              </a:r>
              <a:r>
                <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has created a temporary slump in demand of Epoxy Resin.</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60" name="Group 59">
            <a:extLst>
              <a:ext uri="{FF2B5EF4-FFF2-40B4-BE49-F238E27FC236}">
                <a16:creationId xmlns:a16="http://schemas.microsoft.com/office/drawing/2014/main" id="{6A2C7793-2235-42F9-889D-84C666A44A8C}"/>
              </a:ext>
            </a:extLst>
          </p:cNvPr>
          <p:cNvGrpSpPr/>
          <p:nvPr/>
        </p:nvGrpSpPr>
        <p:grpSpPr>
          <a:xfrm rot="20960462">
            <a:off x="294910" y="4396427"/>
            <a:ext cx="2477222" cy="2359011"/>
            <a:chOff x="505523" y="3871435"/>
            <a:chExt cx="2729158" cy="2736363"/>
          </a:xfrm>
        </p:grpSpPr>
        <p:pic>
          <p:nvPicPr>
            <p:cNvPr id="61" name="Picture 60">
              <a:extLst>
                <a:ext uri="{FF2B5EF4-FFF2-40B4-BE49-F238E27FC236}">
                  <a16:creationId xmlns:a16="http://schemas.microsoft.com/office/drawing/2014/main" id="{626FF8D2-6C12-4359-9AFC-D56636365F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7078788">
              <a:off x="451547" y="3925411"/>
              <a:ext cx="2736363" cy="2628411"/>
            </a:xfrm>
            <a:prstGeom prst="rect">
              <a:avLst/>
            </a:prstGeom>
          </p:spPr>
        </p:pic>
        <p:sp>
          <p:nvSpPr>
            <p:cNvPr id="62" name="Oval 61">
              <a:extLst>
                <a:ext uri="{FF2B5EF4-FFF2-40B4-BE49-F238E27FC236}">
                  <a16:creationId xmlns:a16="http://schemas.microsoft.com/office/drawing/2014/main" id="{0990A7BF-3E62-499F-9A1B-AC7B1545A1C7}"/>
                </a:ext>
              </a:extLst>
            </p:cNvPr>
            <p:cNvSpPr/>
            <p:nvPr/>
          </p:nvSpPr>
          <p:spPr>
            <a:xfrm rot="934180">
              <a:off x="2719081" y="4197523"/>
              <a:ext cx="515600" cy="198955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07DF251-E35C-4202-9895-4001ACBA7FD5}"/>
                </a:ext>
              </a:extLst>
            </p:cNvPr>
            <p:cNvSpPr txBox="1"/>
            <p:nvPr/>
          </p:nvSpPr>
          <p:spPr>
            <a:xfrm rot="16916281">
              <a:off x="2116131" y="4842371"/>
              <a:ext cx="1767690" cy="4408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SPOTLIGHT</a:t>
              </a:r>
            </a:p>
          </p:txBody>
        </p:sp>
      </p:grpSp>
      <p:sp>
        <p:nvSpPr>
          <p:cNvPr id="64" name="Title 1">
            <a:extLst>
              <a:ext uri="{FF2B5EF4-FFF2-40B4-BE49-F238E27FC236}">
                <a16:creationId xmlns:a16="http://schemas.microsoft.com/office/drawing/2014/main" id="{9A0F46C4-3AF7-4FA2-A91F-76023ADBF9B1}"/>
              </a:ext>
            </a:extLst>
          </p:cNvPr>
          <p:cNvSpPr txBox="1">
            <a:spLocks/>
          </p:cNvSpPr>
          <p:nvPr/>
        </p:nvSpPr>
        <p:spPr>
          <a:xfrm>
            <a:off x="-13867" y="219588"/>
            <a:ext cx="892193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Montserrat"/>
                <a:ea typeface="+mj-ea"/>
                <a:cs typeface="Arial" panose="020B0604020202020204" pitchFamily="34" charset="0"/>
              </a:rPr>
              <a:t> Impact Assessment : COVID-19</a:t>
            </a:r>
          </a:p>
        </p:txBody>
      </p:sp>
      <p:pic>
        <p:nvPicPr>
          <p:cNvPr id="70" name="Picture 69">
            <a:extLst>
              <a:ext uri="{FF2B5EF4-FFF2-40B4-BE49-F238E27FC236}">
                <a16:creationId xmlns:a16="http://schemas.microsoft.com/office/drawing/2014/main" id="{0FD5D978-AED7-442B-9910-D930DF3F9994}"/>
              </a:ext>
            </a:extLst>
          </p:cNvPr>
          <p:cNvPicPr>
            <a:picLocks noChangeAspect="1"/>
          </p:cNvPicPr>
          <p:nvPr/>
        </p:nvPicPr>
        <p:blipFill>
          <a:blip r:embed="rId3"/>
          <a:stretch>
            <a:fillRect/>
          </a:stretch>
        </p:blipFill>
        <p:spPr>
          <a:xfrm>
            <a:off x="6096937" y="3112416"/>
            <a:ext cx="608664" cy="426688"/>
          </a:xfrm>
          <a:prstGeom prst="rect">
            <a:avLst/>
          </a:prstGeom>
        </p:spPr>
      </p:pic>
      <p:pic>
        <p:nvPicPr>
          <p:cNvPr id="35" name="Picture 34">
            <a:extLst>
              <a:ext uri="{FF2B5EF4-FFF2-40B4-BE49-F238E27FC236}">
                <a16:creationId xmlns:a16="http://schemas.microsoft.com/office/drawing/2014/main" id="{513D2903-942D-443B-8869-D1C75AC02546}"/>
              </a:ext>
            </a:extLst>
          </p:cNvPr>
          <p:cNvPicPr>
            <a:picLocks noChangeAspect="1"/>
          </p:cNvPicPr>
          <p:nvPr/>
        </p:nvPicPr>
        <p:blipFill>
          <a:blip r:embed="rId3"/>
          <a:stretch>
            <a:fillRect/>
          </a:stretch>
        </p:blipFill>
        <p:spPr>
          <a:xfrm>
            <a:off x="6096936" y="3593690"/>
            <a:ext cx="608664" cy="426688"/>
          </a:xfrm>
          <a:prstGeom prst="rect">
            <a:avLst/>
          </a:prstGeom>
        </p:spPr>
      </p:pic>
      <p:pic>
        <p:nvPicPr>
          <p:cNvPr id="3" name="Picture 2">
            <a:extLst>
              <a:ext uri="{FF2B5EF4-FFF2-40B4-BE49-F238E27FC236}">
                <a16:creationId xmlns:a16="http://schemas.microsoft.com/office/drawing/2014/main" id="{A03BC6B8-E7BC-42FF-9E28-3A875988324A}"/>
              </a:ext>
            </a:extLst>
          </p:cNvPr>
          <p:cNvPicPr>
            <a:picLocks noChangeAspect="1"/>
          </p:cNvPicPr>
          <p:nvPr/>
        </p:nvPicPr>
        <p:blipFill>
          <a:blip r:embed="rId4"/>
          <a:stretch>
            <a:fillRect/>
          </a:stretch>
        </p:blipFill>
        <p:spPr>
          <a:xfrm>
            <a:off x="6096936" y="2596736"/>
            <a:ext cx="498767" cy="426688"/>
          </a:xfrm>
          <a:prstGeom prst="rect">
            <a:avLst/>
          </a:prstGeom>
        </p:spPr>
      </p:pic>
      <p:pic>
        <p:nvPicPr>
          <p:cNvPr id="7" name="Picture 6">
            <a:extLst>
              <a:ext uri="{FF2B5EF4-FFF2-40B4-BE49-F238E27FC236}">
                <a16:creationId xmlns:a16="http://schemas.microsoft.com/office/drawing/2014/main" id="{9AD88E59-06DC-4C3B-8C10-73744D79F401}"/>
              </a:ext>
            </a:extLst>
          </p:cNvPr>
          <p:cNvPicPr>
            <a:picLocks noChangeAspect="1"/>
          </p:cNvPicPr>
          <p:nvPr/>
        </p:nvPicPr>
        <p:blipFill>
          <a:blip r:embed="rId4"/>
          <a:stretch>
            <a:fillRect/>
          </a:stretch>
        </p:blipFill>
        <p:spPr>
          <a:xfrm>
            <a:off x="6082931" y="2075605"/>
            <a:ext cx="498767" cy="426688"/>
          </a:xfrm>
          <a:prstGeom prst="rect">
            <a:avLst/>
          </a:prstGeom>
        </p:spPr>
      </p:pic>
    </p:spTree>
    <p:extLst>
      <p:ext uri="{BB962C8B-B14F-4D97-AF65-F5344CB8AC3E}">
        <p14:creationId xmlns:p14="http://schemas.microsoft.com/office/powerpoint/2010/main" val="214799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830997"/>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EXECUTIVE SUMMARY</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text, document, desk&#10;&#10;Description automatically generated">
            <a:extLst>
              <a:ext uri="{FF2B5EF4-FFF2-40B4-BE49-F238E27FC236}">
                <a16:creationId xmlns:a16="http://schemas.microsoft.com/office/drawing/2014/main" id="{749B2159-50DD-4A6C-ABF2-39DEC2E65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4"/>
            <a:ext cx="6096002" cy="3648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825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4" name="TextBox 13">
            <a:extLst>
              <a:ext uri="{FF2B5EF4-FFF2-40B4-BE49-F238E27FC236}">
                <a16:creationId xmlns:a16="http://schemas.microsoft.com/office/drawing/2014/main" id="{071A111D-62F1-449A-B9A6-51CDB38A3149}"/>
              </a:ext>
            </a:extLst>
          </p:cNvPr>
          <p:cNvSpPr txBox="1"/>
          <p:nvPr/>
        </p:nvSpPr>
        <p:spPr>
          <a:xfrm>
            <a:off x="1953373" y="3460318"/>
            <a:ext cx="233795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7" y="877019"/>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Size, By Volume, 2015, 2020, 2021E &amp; 2030F (Thousand Tonnes)</a:t>
            </a:r>
          </a:p>
        </p:txBody>
      </p:sp>
      <p:sp>
        <p:nvSpPr>
          <p:cNvPr id="22" name="TextBox 21">
            <a:extLst>
              <a:ext uri="{FF2B5EF4-FFF2-40B4-BE49-F238E27FC236}">
                <a16:creationId xmlns:a16="http://schemas.microsoft.com/office/drawing/2014/main" id="{240631A2-F6E1-4736-A13F-2A7FC60ED00F}"/>
              </a:ext>
            </a:extLst>
          </p:cNvPr>
          <p:cNvSpPr txBox="1"/>
          <p:nvPr/>
        </p:nvSpPr>
        <p:spPr>
          <a:xfrm>
            <a:off x="186920" y="3632294"/>
            <a:ext cx="412925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Share, By Application , By Volume,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5480015" y="3460318"/>
            <a:ext cx="3095493" cy="21544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4" y="3623244"/>
            <a:ext cx="3800497"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Share, By Region, By Volume, 2020</a:t>
            </a:r>
            <a:endParaRPr kumimoji="0" lang="en-US"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8" name="Chart 97">
            <a:extLst>
              <a:ext uri="{FF2B5EF4-FFF2-40B4-BE49-F238E27FC236}">
                <a16:creationId xmlns:a16="http://schemas.microsoft.com/office/drawing/2014/main" id="{6793309A-1340-4053-8BB6-425902125348}"/>
              </a:ext>
            </a:extLst>
          </p:cNvPr>
          <p:cNvGraphicFramePr/>
          <p:nvPr>
            <p:extLst>
              <p:ext uri="{D42A27DB-BD31-4B8C-83A1-F6EECF244321}">
                <p14:modId xmlns:p14="http://schemas.microsoft.com/office/powerpoint/2010/main" val="3445361712"/>
              </p:ext>
            </p:extLst>
          </p:nvPr>
        </p:nvGraphicFramePr>
        <p:xfrm>
          <a:off x="334831" y="4131669"/>
          <a:ext cx="3780889" cy="2368631"/>
        </p:xfrm>
        <a:graphic>
          <a:graphicData uri="http://schemas.openxmlformats.org/drawingml/2006/chart">
            <c:chart xmlns:c="http://schemas.openxmlformats.org/drawingml/2006/chart" xmlns:r="http://schemas.openxmlformats.org/officeDocument/2006/relationships" r:id="rId2"/>
          </a:graphicData>
        </a:graphic>
      </p:graphicFrame>
      <p:sp>
        <p:nvSpPr>
          <p:cNvPr id="100" name="TextBox 99">
            <a:extLst>
              <a:ext uri="{FF2B5EF4-FFF2-40B4-BE49-F238E27FC236}">
                <a16:creationId xmlns:a16="http://schemas.microsoft.com/office/drawing/2014/main" id="{5D37ABA4-DA77-487D-A5DE-E20FB3B3D749}"/>
              </a:ext>
            </a:extLst>
          </p:cNvPr>
          <p:cNvSpPr txBox="1"/>
          <p:nvPr/>
        </p:nvSpPr>
        <p:spPr>
          <a:xfrm>
            <a:off x="6136106" y="6494178"/>
            <a:ext cx="249221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30" name="Chart 29">
            <a:extLst>
              <a:ext uri="{FF2B5EF4-FFF2-40B4-BE49-F238E27FC236}">
                <a16:creationId xmlns:a16="http://schemas.microsoft.com/office/drawing/2014/main" id="{5B457AEE-6172-4530-AE4E-A44CD6AD0519}"/>
              </a:ext>
            </a:extLst>
          </p:cNvPr>
          <p:cNvGraphicFramePr/>
          <p:nvPr>
            <p:extLst>
              <p:ext uri="{D42A27DB-BD31-4B8C-83A1-F6EECF244321}">
                <p14:modId xmlns:p14="http://schemas.microsoft.com/office/powerpoint/2010/main" val="2109741020"/>
              </p:ext>
            </p:extLst>
          </p:nvPr>
        </p:nvGraphicFramePr>
        <p:xfrm>
          <a:off x="4964988" y="4257353"/>
          <a:ext cx="4834449" cy="2052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extLst>
              <p:ext uri="{D42A27DB-BD31-4B8C-83A1-F6EECF244321}">
                <p14:modId xmlns:p14="http://schemas.microsoft.com/office/powerpoint/2010/main" val="2433685278"/>
              </p:ext>
            </p:extLst>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4"/>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83065" y="1535976"/>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2021E-2030F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5.68%</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CAGR 2015-2020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0.70%</a:t>
            </a:r>
          </a:p>
        </p:txBody>
      </p:sp>
      <p:sp>
        <p:nvSpPr>
          <p:cNvPr id="2" name="TextBox 1">
            <a:extLst>
              <a:ext uri="{FF2B5EF4-FFF2-40B4-BE49-F238E27FC236}">
                <a16:creationId xmlns:a16="http://schemas.microsoft.com/office/drawing/2014/main" id="{157EA6F7-1AAE-495E-9A61-55992A2678B0}"/>
              </a:ext>
            </a:extLst>
          </p:cNvPr>
          <p:cNvSpPr txBox="1"/>
          <p:nvPr/>
        </p:nvSpPr>
        <p:spPr>
          <a:xfrm>
            <a:off x="4597166" y="872927"/>
            <a:ext cx="4238335"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Epoxy Resin Market Size, By Type, By Volume, 2020 (Thousand Tonnes)</a:t>
            </a:r>
          </a:p>
        </p:txBody>
      </p:sp>
      <p:sp>
        <p:nvSpPr>
          <p:cNvPr id="6" name="TextBox 4">
            <a:extLst>
              <a:ext uri="{FF2B5EF4-FFF2-40B4-BE49-F238E27FC236}">
                <a16:creationId xmlns:a16="http://schemas.microsoft.com/office/drawing/2014/main" id="{DC2550A9-5765-4E11-8096-B747BB7F70B4}"/>
              </a:ext>
            </a:extLst>
          </p:cNvPr>
          <p:cNvSpPr txBox="1"/>
          <p:nvPr/>
        </p:nvSpPr>
        <p:spPr>
          <a:xfrm>
            <a:off x="334831" y="6439008"/>
            <a:ext cx="4903238"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Polycarbonate, Polyetherimide, Polysulphone resin,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9" name="Chart 18">
            <a:extLst>
              <a:ext uri="{FF2B5EF4-FFF2-40B4-BE49-F238E27FC236}">
                <a16:creationId xmlns:a16="http://schemas.microsoft.com/office/drawing/2014/main" id="{04C37380-992E-4887-8C53-4721BA847276}"/>
              </a:ext>
            </a:extLst>
          </p:cNvPr>
          <p:cNvGraphicFramePr/>
          <p:nvPr>
            <p:extLst>
              <p:ext uri="{D42A27DB-BD31-4B8C-83A1-F6EECF244321}">
                <p14:modId xmlns:p14="http://schemas.microsoft.com/office/powerpoint/2010/main" val="1775732372"/>
              </p:ext>
            </p:extLst>
          </p:nvPr>
        </p:nvGraphicFramePr>
        <p:xfrm>
          <a:off x="4814997" y="1330380"/>
          <a:ext cx="4834449" cy="20526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62480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1200329"/>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GLOBAL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5" name="Picture 4">
            <a:extLst>
              <a:ext uri="{FF2B5EF4-FFF2-40B4-BE49-F238E27FC236}">
                <a16:creationId xmlns:a16="http://schemas.microsoft.com/office/drawing/2014/main" id="{8C26AC79-5F00-4C68-893D-8B9A3E071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3"/>
            <a:ext cx="6096003" cy="36480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687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FFB3F0E-CCCC-48D1-ABB1-EC10822E2F79}"/>
              </a:ext>
            </a:extLst>
          </p:cNvPr>
          <p:cNvSpPr txBox="1">
            <a:spLocks/>
          </p:cNvSpPr>
          <p:nvPr/>
        </p:nvSpPr>
        <p:spPr>
          <a:xfrm>
            <a:off x="121920" y="243647"/>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Global Epoxy Resin Demand Overview</a:t>
            </a:r>
            <a:endParaRPr lang="en-US" sz="1600" b="1" dirty="0">
              <a:solidFill>
                <a:srgbClr val="0F4061"/>
              </a:solidFill>
              <a:latin typeface="Montserrat" panose="02000505000000020004" pitchFamily="2" charset="0"/>
              <a:cs typeface="Arial" panose="020B0604020202020204" pitchFamily="34" charset="0"/>
            </a:endParaRPr>
          </a:p>
        </p:txBody>
      </p:sp>
      <p:graphicFrame>
        <p:nvGraphicFramePr>
          <p:cNvPr id="9" name="Table 8">
            <a:extLst>
              <a:ext uri="{FF2B5EF4-FFF2-40B4-BE49-F238E27FC236}">
                <a16:creationId xmlns:a16="http://schemas.microsoft.com/office/drawing/2014/main" id="{D6889CD5-F40B-4508-97B3-1AFD70E52619}"/>
              </a:ext>
            </a:extLst>
          </p:cNvPr>
          <p:cNvGraphicFramePr>
            <a:graphicFrameLocks noGrp="1"/>
          </p:cNvGraphicFramePr>
          <p:nvPr>
            <p:extLst>
              <p:ext uri="{D42A27DB-BD31-4B8C-83A1-F6EECF244321}">
                <p14:modId xmlns:p14="http://schemas.microsoft.com/office/powerpoint/2010/main" val="2950840146"/>
              </p:ext>
            </p:extLst>
          </p:nvPr>
        </p:nvGraphicFramePr>
        <p:xfrm>
          <a:off x="291548" y="1016463"/>
          <a:ext cx="8450208" cy="2014334"/>
        </p:xfrm>
        <a:graphic>
          <a:graphicData uri="http://schemas.openxmlformats.org/drawingml/2006/table">
            <a:tbl>
              <a:tblPr>
                <a:tableStyleId>{5C22544A-7EE6-4342-B048-85BDC9FD1C3A}</a:tableStyleId>
              </a:tblPr>
              <a:tblGrid>
                <a:gridCol w="3569728">
                  <a:extLst>
                    <a:ext uri="{9D8B030D-6E8A-4147-A177-3AD203B41FA5}">
                      <a16:colId xmlns:a16="http://schemas.microsoft.com/office/drawing/2014/main" val="1611981692"/>
                    </a:ext>
                  </a:extLst>
                </a:gridCol>
                <a:gridCol w="976096">
                  <a:extLst>
                    <a:ext uri="{9D8B030D-6E8A-4147-A177-3AD203B41FA5}">
                      <a16:colId xmlns:a16="http://schemas.microsoft.com/office/drawing/2014/main" val="3462637515"/>
                    </a:ext>
                  </a:extLst>
                </a:gridCol>
                <a:gridCol w="976096">
                  <a:extLst>
                    <a:ext uri="{9D8B030D-6E8A-4147-A177-3AD203B41FA5}">
                      <a16:colId xmlns:a16="http://schemas.microsoft.com/office/drawing/2014/main" val="1912165851"/>
                    </a:ext>
                  </a:extLst>
                </a:gridCol>
                <a:gridCol w="976096">
                  <a:extLst>
                    <a:ext uri="{9D8B030D-6E8A-4147-A177-3AD203B41FA5}">
                      <a16:colId xmlns:a16="http://schemas.microsoft.com/office/drawing/2014/main" val="4226174903"/>
                    </a:ext>
                  </a:extLst>
                </a:gridCol>
                <a:gridCol w="976096">
                  <a:extLst>
                    <a:ext uri="{9D8B030D-6E8A-4147-A177-3AD203B41FA5}">
                      <a16:colId xmlns:a16="http://schemas.microsoft.com/office/drawing/2014/main" val="172123759"/>
                    </a:ext>
                  </a:extLst>
                </a:gridCol>
                <a:gridCol w="976096">
                  <a:extLst>
                    <a:ext uri="{9D8B030D-6E8A-4147-A177-3AD203B41FA5}">
                      <a16:colId xmlns:a16="http://schemas.microsoft.com/office/drawing/2014/main" val="2362864956"/>
                    </a:ext>
                  </a:extLst>
                </a:gridCol>
              </a:tblGrid>
              <a:tr h="384828">
                <a:tc>
                  <a:txBody>
                    <a:bodyPr/>
                    <a:lstStyle/>
                    <a:p>
                      <a:pPr marL="91440" algn="l" fontAlgn="ctr"/>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2015</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2020</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2021E</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2025F</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Capacity</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3488.50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4062.00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4107.00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4252.00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4252.00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4150505"/>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Production</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2571.70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2852.94</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3053.08</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3497.87</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3937.40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2299399"/>
                  </a:ext>
                </a:extLst>
              </a:tr>
              <a:tr h="384828">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Demand</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2566.09</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2781.63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2871.58</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3605.54</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4629.52</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5370871"/>
                  </a:ext>
                </a:extLst>
              </a:tr>
              <a:tr h="475022">
                <a:tc>
                  <a:txBody>
                    <a:bodyPr/>
                    <a:lstStyle/>
                    <a:p>
                      <a:pPr marL="91440" algn="l" fontAlgn="b"/>
                      <a:r>
                        <a:rPr lang="en-US" sz="1000" b="1"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Epoxy Resin Demand (Y-O-Y Growth Rate, %)</a:t>
                      </a:r>
                      <a:endParaRPr lang="en-US"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0.00%</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-10.51%</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3.23%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a:solidFill>
                            <a:srgbClr val="000000"/>
                          </a:solidFill>
                          <a:effectLst/>
                          <a:latin typeface="Arial" panose="020B0604020202020204" pitchFamily="34" charset="0"/>
                        </a:rPr>
                        <a:t>5.36%</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Arial" panose="020B0604020202020204" pitchFamily="34" charset="0"/>
                        </a:rPr>
                        <a:t>4.93%</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4275942"/>
                  </a:ext>
                </a:extLst>
              </a:tr>
            </a:tbl>
          </a:graphicData>
        </a:graphic>
      </p:graphicFrame>
      <p:sp>
        <p:nvSpPr>
          <p:cNvPr id="11" name="TextBox 10">
            <a:extLst>
              <a:ext uri="{FF2B5EF4-FFF2-40B4-BE49-F238E27FC236}">
                <a16:creationId xmlns:a16="http://schemas.microsoft.com/office/drawing/2014/main" id="{2A03650A-45E2-4555-8FEE-22341307E354}"/>
              </a:ext>
            </a:extLst>
          </p:cNvPr>
          <p:cNvSpPr txBox="1"/>
          <p:nvPr/>
        </p:nvSpPr>
        <p:spPr>
          <a:xfrm>
            <a:off x="5475348" y="307525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a:t>
            </a:r>
          </a:p>
        </p:txBody>
      </p:sp>
      <p:sp>
        <p:nvSpPr>
          <p:cNvPr id="12" name="Text Placeholder 3">
            <a:extLst>
              <a:ext uri="{FF2B5EF4-FFF2-40B4-BE49-F238E27FC236}">
                <a16:creationId xmlns:a16="http://schemas.microsoft.com/office/drawing/2014/main" id="{753AB76B-E22E-46B1-ACBC-EDE39DA2C102}"/>
              </a:ext>
            </a:extLst>
          </p:cNvPr>
          <p:cNvSpPr txBox="1">
            <a:spLocks/>
          </p:cNvSpPr>
          <p:nvPr/>
        </p:nvSpPr>
        <p:spPr>
          <a:xfrm>
            <a:off x="246606" y="690995"/>
            <a:ext cx="7174611" cy="292068"/>
          </a:xfrm>
          <a:prstGeom prst="rect">
            <a:avLst/>
          </a:prstGeom>
          <a:noFill/>
        </p:spPr>
        <p:txBody>
          <a:bodyPr wrap="square" rtlCol="0">
            <a:spAutoFit/>
          </a:bodyPr>
          <a:lstStyle>
            <a:defPPr>
              <a:defRPr lang="en-US"/>
            </a:defPPr>
            <a:lvl1pPr lvl="0" defTabSz="914400">
              <a:lnSpc>
                <a:spcPct val="150000"/>
              </a:lnSpc>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Table 1: Global Epoxy Resin Demand-Supply Scenario, 2015-2030F (Thousand Tonnes)</a:t>
            </a:r>
          </a:p>
        </p:txBody>
      </p:sp>
      <p:sp>
        <p:nvSpPr>
          <p:cNvPr id="14" name="TextBox 13">
            <a:extLst>
              <a:ext uri="{FF2B5EF4-FFF2-40B4-BE49-F238E27FC236}">
                <a16:creationId xmlns:a16="http://schemas.microsoft.com/office/drawing/2014/main" id="{9DB4B946-BD4E-4925-BF4E-C02B473D5207}"/>
              </a:ext>
            </a:extLst>
          </p:cNvPr>
          <p:cNvSpPr txBox="1"/>
          <p:nvPr/>
        </p:nvSpPr>
        <p:spPr>
          <a:xfrm>
            <a:off x="4863550" y="3396857"/>
            <a:ext cx="4137232" cy="522900"/>
          </a:xfrm>
          <a:prstGeom prst="rect">
            <a:avLst/>
          </a:prstGeom>
          <a:noFill/>
        </p:spPr>
        <p:txBody>
          <a:bodyPr wrap="square" rtlCol="0">
            <a:spAutoFit/>
          </a:bodyPr>
          <a:lstStyle/>
          <a:p>
            <a:pPr lvl="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Global BPA (Bisphenol A) Capacity Vs Production, By Volume, 2015-2020 (Million Metric Tonnes)</a:t>
            </a:r>
          </a:p>
        </p:txBody>
      </p:sp>
      <p:graphicFrame>
        <p:nvGraphicFramePr>
          <p:cNvPr id="15" name="Chart 14">
            <a:extLst>
              <a:ext uri="{FF2B5EF4-FFF2-40B4-BE49-F238E27FC236}">
                <a16:creationId xmlns:a16="http://schemas.microsoft.com/office/drawing/2014/main" id="{7B0758E4-6B87-4FD8-83E2-14E7DCC757C6}"/>
              </a:ext>
            </a:extLst>
          </p:cNvPr>
          <p:cNvGraphicFramePr/>
          <p:nvPr>
            <p:extLst>
              <p:ext uri="{D42A27DB-BD31-4B8C-83A1-F6EECF244321}">
                <p14:modId xmlns:p14="http://schemas.microsoft.com/office/powerpoint/2010/main" val="645879557"/>
              </p:ext>
            </p:extLst>
          </p:nvPr>
        </p:nvGraphicFramePr>
        <p:xfrm>
          <a:off x="4830377" y="3641369"/>
          <a:ext cx="4022075" cy="2362441"/>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16814844-EB48-46AA-BBBF-A1A3B3C2EE53}"/>
              </a:ext>
            </a:extLst>
          </p:cNvPr>
          <p:cNvSpPr txBox="1"/>
          <p:nvPr/>
        </p:nvSpPr>
        <p:spPr>
          <a:xfrm>
            <a:off x="298569" y="3347213"/>
            <a:ext cx="4515221" cy="3270126"/>
          </a:xfrm>
          <a:prstGeom prst="rect">
            <a:avLst/>
          </a:prstGeom>
          <a:solidFill>
            <a:schemeClr val="bg2">
              <a:lumMod val="25000"/>
            </a:schemeClr>
          </a:solidFill>
        </p:spPr>
        <p:txBody>
          <a:bodyPr wrap="square" rtlCol="0">
            <a:spAutoFit/>
          </a:bodyPr>
          <a:lstStyle/>
          <a:p>
            <a:pPr algn="just"/>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The global epoxy resin market size was 3542 thousand </a:t>
            </a:r>
            <a:r>
              <a:rPr lang="en-US" sz="1050" dirty="0" err="1">
                <a:solidFill>
                  <a:schemeClr val="bg1"/>
                </a:solidFill>
                <a:latin typeface="Arial" panose="020B0604020202020204" pitchFamily="34" charset="0"/>
                <a:ea typeface="Verdana" panose="020B0604030504040204" pitchFamily="34" charset="0"/>
                <a:cs typeface="Arial" panose="020B0604020202020204" pitchFamily="34" charset="0"/>
              </a:rPr>
              <a:t>tonnes</a:t>
            </a:r>
            <a:r>
              <a:rPr lang="en-US" sz="1050" dirty="0">
                <a:solidFill>
                  <a:schemeClr val="bg1"/>
                </a:solidFill>
                <a:latin typeface="Arial" panose="020B0604020202020204" pitchFamily="34" charset="0"/>
                <a:ea typeface="Verdana" panose="020B0604030504040204" pitchFamily="34" charset="0"/>
                <a:cs typeface="Arial" panose="020B0604020202020204" pitchFamily="34" charset="0"/>
              </a:rPr>
              <a:t> in 2015 and is projected to register a CAGR of 5.45% by volume, between 2021 and 2030. The market is driven by its increasing demand in various applications such as coatings, adhesives, and composites. </a:t>
            </a:r>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The major surge in consumption of Epoxy Resin is witnessed by its increasing utilization in production of adhesives and paints across expanding construction industry globally. </a:t>
            </a:r>
          </a:p>
          <a:p>
            <a:pPr algn="just"/>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Backed by emerging new applications of Epoxy Resin the rising demand and overall consumption of its raw material, BPA was seen since past few years. This has also promoted the Epoxy Resin market worldwide and hence pushed producers to revamp their production capacities for both end-product as well as raw material. </a:t>
            </a:r>
          </a:p>
          <a:p>
            <a:pPr algn="just"/>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Bisphenol-A (BPA) is used as a key raw material in the production of polycarbonate (PC) with the second largest outlet being epoxy resins. Other uses are  flame retardants (mainly tetra-bromo bisphenol-A), unsaturated polyester resins and polyacrylate, polyetherimide and </a:t>
            </a:r>
            <a:r>
              <a:rPr lang="en-IN" sz="1050" dirty="0" err="1">
                <a:solidFill>
                  <a:schemeClr val="bg1"/>
                </a:solidFill>
                <a:latin typeface="Arial" panose="020B0604020202020204" pitchFamily="34" charset="0"/>
                <a:ea typeface="Verdana" panose="020B0604030504040204" pitchFamily="34" charset="0"/>
                <a:cs typeface="Arial" panose="020B0604020202020204" pitchFamily="34" charset="0"/>
              </a:rPr>
              <a:t>polysulphone</a:t>
            </a:r>
            <a:r>
              <a:rPr lang="en-IN" sz="1050" dirty="0">
                <a:solidFill>
                  <a:schemeClr val="bg1"/>
                </a:solidFill>
                <a:latin typeface="Arial" panose="020B0604020202020204" pitchFamily="34" charset="0"/>
                <a:ea typeface="Verdana" panose="020B0604030504040204" pitchFamily="34" charset="0"/>
                <a:cs typeface="Arial" panose="020B0604020202020204" pitchFamily="34" charset="0"/>
              </a:rPr>
              <a:t> resins. The market for BPA had been growing at an average rate of 7-8% every year over the past few years, driven primarily by the increasing demand for PC  &amp; Epoxy resins. </a:t>
            </a:r>
            <a:endParaRPr lang="en-IN" sz="700" dirty="0"/>
          </a:p>
        </p:txBody>
      </p:sp>
    </p:spTree>
    <p:extLst>
      <p:ext uri="{BB962C8B-B14F-4D97-AF65-F5344CB8AC3E}">
        <p14:creationId xmlns:p14="http://schemas.microsoft.com/office/powerpoint/2010/main" val="43401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12" y="623188"/>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3" name="object 3"/>
          <p:cNvSpPr/>
          <p:nvPr/>
        </p:nvSpPr>
        <p:spPr>
          <a:xfrm>
            <a:off x="1246632" y="623188"/>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4" name="object 4"/>
          <p:cNvSpPr txBox="1"/>
          <p:nvPr/>
        </p:nvSpPr>
        <p:spPr>
          <a:xfrm>
            <a:off x="618540" y="653542"/>
            <a:ext cx="4770755" cy="179070"/>
          </a:xfrm>
          <a:prstGeom prst="rect">
            <a:avLst/>
          </a:prstGeom>
        </p:spPr>
        <p:txBody>
          <a:bodyPr vert="horz" wrap="square" lIns="0" tIns="13335" rIns="0" bIns="0" rtlCol="0">
            <a:spAutoFit/>
          </a:bodyPr>
          <a:lstStyle/>
          <a:p>
            <a:pPr marL="12700">
              <a:lnSpc>
                <a:spcPct val="100000"/>
              </a:lnSpc>
              <a:spcBef>
                <a:spcPts val="105"/>
              </a:spcBef>
              <a:tabLst>
                <a:tab pos="42017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p:txBody>
      </p:sp>
      <p:sp>
        <p:nvSpPr>
          <p:cNvPr id="5" name="object 5"/>
          <p:cNvSpPr/>
          <p:nvPr/>
        </p:nvSpPr>
        <p:spPr>
          <a:xfrm>
            <a:off x="381012" y="2100630"/>
            <a:ext cx="366395" cy="315595"/>
          </a:xfrm>
          <a:custGeom>
            <a:avLst/>
            <a:gdLst/>
            <a:ahLst/>
            <a:cxnLst/>
            <a:rect l="l" t="t" r="r" b="b"/>
            <a:pathLst>
              <a:path w="366395" h="315594">
                <a:moveTo>
                  <a:pt x="0" y="315417"/>
                </a:moveTo>
                <a:lnTo>
                  <a:pt x="366102" y="315417"/>
                </a:lnTo>
                <a:lnTo>
                  <a:pt x="366102" y="0"/>
                </a:lnTo>
                <a:lnTo>
                  <a:pt x="0" y="0"/>
                </a:lnTo>
                <a:lnTo>
                  <a:pt x="0" y="315417"/>
                </a:lnTo>
                <a:close/>
              </a:path>
            </a:pathLst>
          </a:custGeom>
          <a:solidFill>
            <a:srgbClr val="538235"/>
          </a:solidFill>
        </p:spPr>
        <p:txBody>
          <a:bodyPr wrap="square" lIns="0" tIns="0" rIns="0" bIns="0" rtlCol="0"/>
          <a:lstStyle/>
          <a:p>
            <a:endParaRPr/>
          </a:p>
        </p:txBody>
      </p:sp>
      <p:sp>
        <p:nvSpPr>
          <p:cNvPr id="6" name="object 6"/>
          <p:cNvSpPr/>
          <p:nvPr/>
        </p:nvSpPr>
        <p:spPr>
          <a:xfrm>
            <a:off x="747102" y="2100630"/>
            <a:ext cx="8201659" cy="315595"/>
          </a:xfrm>
          <a:custGeom>
            <a:avLst/>
            <a:gdLst/>
            <a:ahLst/>
            <a:cxnLst/>
            <a:rect l="l" t="t" r="r" b="b"/>
            <a:pathLst>
              <a:path w="8201659" h="315594">
                <a:moveTo>
                  <a:pt x="0" y="315417"/>
                </a:moveTo>
                <a:lnTo>
                  <a:pt x="8201152" y="315417"/>
                </a:lnTo>
                <a:lnTo>
                  <a:pt x="8201152" y="0"/>
                </a:lnTo>
                <a:lnTo>
                  <a:pt x="0" y="0"/>
                </a:lnTo>
                <a:lnTo>
                  <a:pt x="0" y="315417"/>
                </a:lnTo>
                <a:close/>
              </a:path>
            </a:pathLst>
          </a:custGeom>
          <a:solidFill>
            <a:srgbClr val="538235"/>
          </a:solidFill>
        </p:spPr>
        <p:txBody>
          <a:bodyPr wrap="square" lIns="0" tIns="0" rIns="0" bIns="0" rtlCol="0"/>
          <a:lstStyle/>
          <a:p>
            <a:endParaRPr/>
          </a:p>
        </p:txBody>
      </p:sp>
      <p:sp>
        <p:nvSpPr>
          <p:cNvPr id="7" name="object 7"/>
          <p:cNvSpPr txBox="1"/>
          <p:nvPr/>
        </p:nvSpPr>
        <p:spPr>
          <a:xfrm>
            <a:off x="381012" y="867054"/>
            <a:ext cx="8567420" cy="320040"/>
          </a:xfrm>
          <a:prstGeom prst="rect">
            <a:avLst/>
          </a:prstGeom>
          <a:solidFill>
            <a:srgbClr val="538235"/>
          </a:solidFill>
        </p:spPr>
        <p:txBody>
          <a:bodyPr vert="horz" wrap="square" lIns="0" tIns="66040" rIns="0" bIns="0" rtlCol="0">
            <a:spAutoFit/>
          </a:bodyPr>
          <a:lstStyle/>
          <a:p>
            <a:pPr marL="91440">
              <a:lnSpc>
                <a:spcPct val="100000"/>
              </a:lnSpc>
              <a:spcBef>
                <a:spcPts val="520"/>
              </a:spcBef>
              <a:tabLst>
                <a:tab pos="375285" algn="l"/>
              </a:tabLst>
            </a:pPr>
            <a:r>
              <a:rPr sz="1500" b="1" spc="-7" baseline="2777" dirty="0">
                <a:solidFill>
                  <a:srgbClr val="FFFFFF"/>
                </a:solidFill>
                <a:latin typeface="Arial"/>
                <a:cs typeface="Arial"/>
              </a:rPr>
              <a:t>1.	</a:t>
            </a:r>
            <a:r>
              <a:rPr sz="1000" b="1" spc="-5" dirty="0">
                <a:solidFill>
                  <a:srgbClr val="FFFFFF"/>
                </a:solidFill>
                <a:latin typeface="Arial"/>
                <a:cs typeface="Arial"/>
              </a:rPr>
              <a:t>Executive</a:t>
            </a:r>
            <a:r>
              <a:rPr sz="1000" b="1" spc="-50" dirty="0">
                <a:solidFill>
                  <a:srgbClr val="FFFFFF"/>
                </a:solidFill>
                <a:latin typeface="Arial"/>
                <a:cs typeface="Arial"/>
              </a:rPr>
              <a:t> </a:t>
            </a:r>
            <a:r>
              <a:rPr sz="1000" b="1" spc="-5" dirty="0">
                <a:solidFill>
                  <a:srgbClr val="FFFFFF"/>
                </a:solidFill>
                <a:latin typeface="Arial"/>
                <a:cs typeface="Arial"/>
              </a:rPr>
              <a:t>Summary</a:t>
            </a:r>
            <a:r>
              <a:rPr sz="1000" b="1" spc="-50" dirty="0">
                <a:solidFill>
                  <a:srgbClr val="FFFFFF"/>
                </a:solidFill>
                <a:latin typeface="Arial"/>
                <a:cs typeface="Arial"/>
              </a:rPr>
              <a:t> </a:t>
            </a:r>
            <a:r>
              <a:rPr sz="1000" b="1" spc="-5" dirty="0">
                <a:solidFill>
                  <a:srgbClr val="FFFFFF"/>
                </a:solidFill>
                <a:latin typeface="Arial"/>
                <a:cs typeface="Arial"/>
              </a:rPr>
              <a:t>(Brief</a:t>
            </a:r>
            <a:r>
              <a:rPr sz="1000" b="1" spc="5" dirty="0">
                <a:solidFill>
                  <a:srgbClr val="FFFFFF"/>
                </a:solidFill>
                <a:latin typeface="Arial"/>
                <a:cs typeface="Arial"/>
              </a:rPr>
              <a:t> insight</a:t>
            </a:r>
            <a:r>
              <a:rPr sz="1000" b="1" spc="-90" dirty="0">
                <a:solidFill>
                  <a:srgbClr val="FFFFFF"/>
                </a:solidFill>
                <a:latin typeface="Arial"/>
                <a:cs typeface="Arial"/>
              </a:rPr>
              <a:t> </a:t>
            </a:r>
            <a:r>
              <a:rPr sz="1000" b="1" spc="5" dirty="0">
                <a:solidFill>
                  <a:srgbClr val="FFFFFF"/>
                </a:solidFill>
                <a:latin typeface="Arial"/>
                <a:cs typeface="Arial"/>
              </a:rPr>
              <a:t>about</a:t>
            </a:r>
            <a:r>
              <a:rPr sz="1000" b="1" spc="-40" dirty="0">
                <a:solidFill>
                  <a:srgbClr val="FFFFFF"/>
                </a:solidFill>
                <a:latin typeface="Arial"/>
                <a:cs typeface="Arial"/>
              </a:rPr>
              <a:t> </a:t>
            </a:r>
            <a:r>
              <a:rPr sz="1000" b="1" spc="5" dirty="0">
                <a:solidFill>
                  <a:srgbClr val="FFFFFF"/>
                </a:solidFill>
                <a:latin typeface="Arial"/>
                <a:cs typeface="Arial"/>
              </a:rPr>
              <a:t>the</a:t>
            </a:r>
            <a:r>
              <a:rPr sz="1000" b="1" spc="-25" dirty="0">
                <a:solidFill>
                  <a:srgbClr val="FFFFFF"/>
                </a:solidFill>
                <a:latin typeface="Arial"/>
                <a:cs typeface="Arial"/>
              </a:rPr>
              <a:t> </a:t>
            </a:r>
            <a:r>
              <a:rPr sz="1000" b="1" dirty="0">
                <a:solidFill>
                  <a:srgbClr val="FFFFFF"/>
                </a:solidFill>
                <a:latin typeface="Arial"/>
                <a:cs typeface="Arial"/>
              </a:rPr>
              <a:t>company</a:t>
            </a:r>
            <a:r>
              <a:rPr sz="1000" b="1" spc="-50" dirty="0">
                <a:solidFill>
                  <a:srgbClr val="FFFFFF"/>
                </a:solidFill>
                <a:latin typeface="Arial"/>
                <a:cs typeface="Arial"/>
              </a:rPr>
              <a:t> </a:t>
            </a:r>
            <a:r>
              <a:rPr sz="1000" b="1" dirty="0">
                <a:solidFill>
                  <a:srgbClr val="FFFFFF"/>
                </a:solidFill>
                <a:latin typeface="Arial"/>
                <a:cs typeface="Arial"/>
              </a:rPr>
              <a:t>and</a:t>
            </a:r>
            <a:r>
              <a:rPr sz="1000" b="1" spc="-10" dirty="0">
                <a:solidFill>
                  <a:srgbClr val="FFFFFF"/>
                </a:solidFill>
                <a:latin typeface="Arial"/>
                <a:cs typeface="Arial"/>
              </a:rPr>
              <a:t> </a:t>
            </a:r>
            <a:r>
              <a:rPr sz="1000" b="1" dirty="0">
                <a:solidFill>
                  <a:srgbClr val="FFFFFF"/>
                </a:solidFill>
                <a:latin typeface="Arial"/>
                <a:cs typeface="Arial"/>
              </a:rPr>
              <a:t>project)</a:t>
            </a:r>
            <a:endParaRPr sz="1000">
              <a:latin typeface="Arial"/>
              <a:cs typeface="Arial"/>
            </a:endParaRPr>
          </a:p>
        </p:txBody>
      </p:sp>
      <p:sp>
        <p:nvSpPr>
          <p:cNvPr id="8" name="object 8"/>
          <p:cNvSpPr txBox="1"/>
          <p:nvPr/>
        </p:nvSpPr>
        <p:spPr>
          <a:xfrm>
            <a:off x="906272" y="1209293"/>
            <a:ext cx="2014220" cy="850265"/>
          </a:xfrm>
          <a:prstGeom prst="rect">
            <a:avLst/>
          </a:prstGeom>
        </p:spPr>
        <p:txBody>
          <a:bodyPr vert="horz" wrap="square" lIns="0" tIns="13970" rIns="0" bIns="0" rtlCol="0">
            <a:spAutoFit/>
          </a:bodyPr>
          <a:lstStyle/>
          <a:p>
            <a:pPr marL="325755" lvl="1" indent="-313690">
              <a:lnSpc>
                <a:spcPct val="100000"/>
              </a:lnSpc>
              <a:spcBef>
                <a:spcPts val="110"/>
              </a:spcBef>
              <a:buAutoNum type="arabicPeriod"/>
              <a:tabLst>
                <a:tab pos="326390" algn="l"/>
              </a:tabLst>
            </a:pPr>
            <a:r>
              <a:rPr sz="900" dirty="0">
                <a:latin typeface="Arial"/>
                <a:cs typeface="Arial"/>
              </a:rPr>
              <a:t>Overview of </a:t>
            </a:r>
            <a:r>
              <a:rPr sz="900" spc="5" dirty="0">
                <a:latin typeface="Arial"/>
                <a:cs typeface="Arial"/>
              </a:rPr>
              <a:t>the</a:t>
            </a:r>
            <a:r>
              <a:rPr sz="900" spc="-80" dirty="0">
                <a:latin typeface="Arial"/>
                <a:cs typeface="Arial"/>
              </a:rPr>
              <a:t> </a:t>
            </a:r>
            <a:r>
              <a:rPr sz="900" spc="5" dirty="0">
                <a:latin typeface="Arial"/>
                <a:cs typeface="Arial"/>
              </a:rPr>
              <a:t>Company</a:t>
            </a:r>
            <a:endParaRPr sz="900">
              <a:latin typeface="Arial"/>
              <a:cs typeface="Arial"/>
            </a:endParaRPr>
          </a:p>
          <a:p>
            <a:pPr marL="325755" lvl="1" indent="-313690">
              <a:lnSpc>
                <a:spcPct val="100000"/>
              </a:lnSpc>
              <a:spcBef>
                <a:spcPts val="720"/>
              </a:spcBef>
              <a:buAutoNum type="arabicPeriod"/>
              <a:tabLst>
                <a:tab pos="326390" algn="l"/>
              </a:tabLst>
            </a:pPr>
            <a:r>
              <a:rPr sz="900" spc="-5" dirty="0">
                <a:latin typeface="Arial"/>
                <a:cs typeface="Arial"/>
              </a:rPr>
              <a:t>Brief </a:t>
            </a:r>
            <a:r>
              <a:rPr sz="900" spc="5" dirty="0">
                <a:latin typeface="Arial"/>
                <a:cs typeface="Arial"/>
              </a:rPr>
              <a:t>Profile </a:t>
            </a:r>
            <a:r>
              <a:rPr sz="900" dirty="0">
                <a:latin typeface="Arial"/>
                <a:cs typeface="Arial"/>
              </a:rPr>
              <a:t>of Board of</a:t>
            </a:r>
            <a:r>
              <a:rPr sz="900" spc="-150" dirty="0">
                <a:latin typeface="Arial"/>
                <a:cs typeface="Arial"/>
              </a:rPr>
              <a:t> </a:t>
            </a:r>
            <a:r>
              <a:rPr sz="900" dirty="0">
                <a:latin typeface="Arial"/>
                <a:cs typeface="Arial"/>
              </a:rPr>
              <a:t>Directors</a:t>
            </a:r>
            <a:endParaRPr sz="900">
              <a:latin typeface="Arial"/>
              <a:cs typeface="Arial"/>
            </a:endParaRPr>
          </a:p>
          <a:p>
            <a:pPr marL="325755" lvl="1" indent="-313690">
              <a:lnSpc>
                <a:spcPct val="100000"/>
              </a:lnSpc>
              <a:spcBef>
                <a:spcPts val="720"/>
              </a:spcBef>
              <a:buAutoNum type="arabicPeriod"/>
              <a:tabLst>
                <a:tab pos="326390" algn="l"/>
              </a:tabLst>
            </a:pPr>
            <a:r>
              <a:rPr sz="900" spc="-5" dirty="0">
                <a:latin typeface="Arial"/>
                <a:cs typeface="Arial"/>
              </a:rPr>
              <a:t>Brief </a:t>
            </a:r>
            <a:r>
              <a:rPr sz="900" dirty="0">
                <a:latin typeface="Arial"/>
                <a:cs typeface="Arial"/>
              </a:rPr>
              <a:t>Project</a:t>
            </a:r>
            <a:r>
              <a:rPr sz="900" spc="-30" dirty="0">
                <a:latin typeface="Arial"/>
                <a:cs typeface="Arial"/>
              </a:rPr>
              <a:t> </a:t>
            </a:r>
            <a:r>
              <a:rPr sz="900" spc="5" dirty="0">
                <a:latin typeface="Arial"/>
                <a:cs typeface="Arial"/>
              </a:rPr>
              <a:t>summary</a:t>
            </a:r>
            <a:endParaRPr sz="900">
              <a:latin typeface="Arial"/>
              <a:cs typeface="Arial"/>
            </a:endParaRPr>
          </a:p>
          <a:p>
            <a:pPr marL="325755" lvl="1" indent="-313690">
              <a:lnSpc>
                <a:spcPct val="100000"/>
              </a:lnSpc>
              <a:spcBef>
                <a:spcPts val="720"/>
              </a:spcBef>
              <a:buAutoNum type="arabicPeriod"/>
              <a:tabLst>
                <a:tab pos="326390" algn="l"/>
              </a:tabLst>
            </a:pPr>
            <a:r>
              <a:rPr sz="900" spc="-10" dirty="0">
                <a:latin typeface="Arial"/>
                <a:cs typeface="Arial"/>
              </a:rPr>
              <a:t>Key </a:t>
            </a:r>
            <a:r>
              <a:rPr sz="900" spc="5" dirty="0">
                <a:latin typeface="Arial"/>
                <a:cs typeface="Arial"/>
              </a:rPr>
              <a:t>Highlights </a:t>
            </a:r>
            <a:r>
              <a:rPr sz="900" dirty="0">
                <a:latin typeface="Arial"/>
                <a:cs typeface="Arial"/>
              </a:rPr>
              <a:t>of The</a:t>
            </a:r>
            <a:r>
              <a:rPr sz="900" spc="-114" dirty="0">
                <a:latin typeface="Arial"/>
                <a:cs typeface="Arial"/>
              </a:rPr>
              <a:t> </a:t>
            </a:r>
            <a:r>
              <a:rPr sz="900" dirty="0">
                <a:latin typeface="Arial"/>
                <a:cs typeface="Arial"/>
              </a:rPr>
              <a:t>Project</a:t>
            </a:r>
            <a:endParaRPr sz="900">
              <a:latin typeface="Arial"/>
              <a:cs typeface="Arial"/>
            </a:endParaRPr>
          </a:p>
        </p:txBody>
      </p:sp>
      <p:sp>
        <p:nvSpPr>
          <p:cNvPr id="9" name="object 9"/>
          <p:cNvSpPr txBox="1"/>
          <p:nvPr/>
        </p:nvSpPr>
        <p:spPr>
          <a:xfrm>
            <a:off x="472744" y="2146807"/>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2.</a:t>
            </a:r>
            <a:endParaRPr sz="1000">
              <a:latin typeface="Arial"/>
              <a:cs typeface="Arial"/>
            </a:endParaRPr>
          </a:p>
        </p:txBody>
      </p:sp>
      <p:sp>
        <p:nvSpPr>
          <p:cNvPr id="10" name="object 10"/>
          <p:cNvSpPr txBox="1"/>
          <p:nvPr/>
        </p:nvSpPr>
        <p:spPr>
          <a:xfrm>
            <a:off x="756818" y="2094356"/>
            <a:ext cx="7979409" cy="295275"/>
          </a:xfrm>
          <a:prstGeom prst="rect">
            <a:avLst/>
          </a:prstGeom>
        </p:spPr>
        <p:txBody>
          <a:bodyPr vert="horz" wrap="square" lIns="0" tIns="50165" rIns="0" bIns="0" rtlCol="0">
            <a:spAutoFit/>
          </a:bodyPr>
          <a:lstStyle/>
          <a:p>
            <a:pPr marR="5080">
              <a:lnSpc>
                <a:spcPct val="76000"/>
              </a:lnSpc>
              <a:spcBef>
                <a:spcPts val="395"/>
              </a:spcBef>
            </a:pPr>
            <a:r>
              <a:rPr sz="1000" b="1" dirty="0">
                <a:solidFill>
                  <a:srgbClr val="FFFFFF"/>
                </a:solidFill>
                <a:latin typeface="Arial"/>
                <a:cs typeface="Arial"/>
              </a:rPr>
              <a:t>Product Profile </a:t>
            </a:r>
            <a:r>
              <a:rPr sz="1000" dirty="0">
                <a:solidFill>
                  <a:srgbClr val="FFFFFF"/>
                </a:solidFill>
                <a:latin typeface="Arial"/>
                <a:cs typeface="Arial"/>
              </a:rPr>
              <a:t>(Product </a:t>
            </a:r>
            <a:r>
              <a:rPr sz="1000" spc="5" dirty="0">
                <a:solidFill>
                  <a:srgbClr val="FFFFFF"/>
                </a:solidFill>
                <a:latin typeface="Arial"/>
                <a:cs typeface="Arial"/>
              </a:rPr>
              <a:t>profile </a:t>
            </a:r>
            <a:r>
              <a:rPr sz="1000" spc="-5" dirty="0">
                <a:solidFill>
                  <a:srgbClr val="FFFFFF"/>
                </a:solidFill>
                <a:latin typeface="Arial"/>
                <a:cs typeface="Arial"/>
              </a:rPr>
              <a:t>of each of </a:t>
            </a:r>
            <a:r>
              <a:rPr sz="1000" dirty="0">
                <a:solidFill>
                  <a:srgbClr val="FFFFFF"/>
                </a:solidFill>
                <a:latin typeface="Arial"/>
                <a:cs typeface="Arial"/>
              </a:rPr>
              <a:t>the epoxy </a:t>
            </a:r>
            <a:r>
              <a:rPr sz="1000" spc="-5" dirty="0">
                <a:solidFill>
                  <a:srgbClr val="FFFFFF"/>
                </a:solidFill>
                <a:latin typeface="Arial"/>
                <a:cs typeface="Arial"/>
              </a:rPr>
              <a:t>resin </a:t>
            </a:r>
            <a:r>
              <a:rPr sz="1000" dirty="0">
                <a:solidFill>
                  <a:srgbClr val="FFFFFF"/>
                </a:solidFill>
                <a:latin typeface="Arial"/>
                <a:cs typeface="Arial"/>
              </a:rPr>
              <a:t>- </a:t>
            </a:r>
            <a:r>
              <a:rPr sz="1000" spc="-5" dirty="0">
                <a:solidFill>
                  <a:srgbClr val="FFFFFF"/>
                </a:solidFill>
                <a:latin typeface="Arial"/>
                <a:cs typeface="Arial"/>
              </a:rPr>
              <a:t>Bisphenol-A and Bisphenol-F </a:t>
            </a:r>
            <a:r>
              <a:rPr sz="1000" dirty="0">
                <a:solidFill>
                  <a:srgbClr val="FFFFFF"/>
                </a:solidFill>
                <a:latin typeface="Arial"/>
                <a:cs typeface="Arial"/>
              </a:rPr>
              <a:t>epoxy </a:t>
            </a:r>
            <a:r>
              <a:rPr sz="1000" spc="-5" dirty="0">
                <a:solidFill>
                  <a:srgbClr val="FFFFFF"/>
                </a:solidFill>
                <a:latin typeface="Arial"/>
                <a:cs typeface="Arial"/>
              </a:rPr>
              <a:t>resin, </a:t>
            </a:r>
            <a:r>
              <a:rPr sz="1000" dirty="0">
                <a:solidFill>
                  <a:srgbClr val="FFFFFF"/>
                </a:solidFill>
                <a:latin typeface="Arial"/>
                <a:cs typeface="Arial"/>
              </a:rPr>
              <a:t>cycloaliphatic epoxy </a:t>
            </a:r>
            <a:r>
              <a:rPr sz="1000" spc="-5" dirty="0">
                <a:solidFill>
                  <a:srgbClr val="FFFFFF"/>
                </a:solidFill>
                <a:latin typeface="Arial"/>
                <a:cs typeface="Arial"/>
              </a:rPr>
              <a:t>resins, </a:t>
            </a:r>
            <a:r>
              <a:rPr sz="1000" spc="5" dirty="0">
                <a:solidFill>
                  <a:srgbClr val="FFFFFF"/>
                </a:solidFill>
                <a:latin typeface="Arial"/>
                <a:cs typeface="Arial"/>
              </a:rPr>
              <a:t>dimer </a:t>
            </a:r>
            <a:r>
              <a:rPr sz="1000" dirty="0">
                <a:solidFill>
                  <a:srgbClr val="FFFFFF"/>
                </a:solidFill>
                <a:latin typeface="Arial"/>
                <a:cs typeface="Arial"/>
              </a:rPr>
              <a:t>acid  </a:t>
            </a:r>
            <a:r>
              <a:rPr sz="1000" spc="5" dirty="0">
                <a:solidFill>
                  <a:srgbClr val="FFFFFF"/>
                </a:solidFill>
                <a:latin typeface="Arial"/>
                <a:cs typeface="Arial"/>
              </a:rPr>
              <a:t>modified</a:t>
            </a:r>
            <a:r>
              <a:rPr sz="1000" spc="-95" dirty="0">
                <a:solidFill>
                  <a:srgbClr val="FFFFFF"/>
                </a:solidFill>
                <a:latin typeface="Arial"/>
                <a:cs typeface="Arial"/>
              </a:rPr>
              <a:t> </a:t>
            </a:r>
            <a:r>
              <a:rPr sz="1000" dirty="0">
                <a:solidFill>
                  <a:srgbClr val="FFFFFF"/>
                </a:solidFill>
                <a:latin typeface="Arial"/>
                <a:cs typeface="Arial"/>
              </a:rPr>
              <a:t>epoxy</a:t>
            </a:r>
            <a:r>
              <a:rPr sz="1000" spc="-40" dirty="0">
                <a:solidFill>
                  <a:srgbClr val="FFFFFF"/>
                </a:solidFill>
                <a:latin typeface="Arial"/>
                <a:cs typeface="Arial"/>
              </a:rPr>
              <a:t> </a:t>
            </a:r>
            <a:r>
              <a:rPr sz="1000" spc="-5" dirty="0">
                <a:solidFill>
                  <a:srgbClr val="FFFFFF"/>
                </a:solidFill>
                <a:latin typeface="Arial"/>
                <a:cs typeface="Arial"/>
              </a:rPr>
              <a:t>resin</a:t>
            </a:r>
            <a:r>
              <a:rPr sz="1000" spc="5" dirty="0">
                <a:solidFill>
                  <a:srgbClr val="FFFFFF"/>
                </a:solidFill>
                <a:latin typeface="Arial"/>
                <a:cs typeface="Arial"/>
              </a:rPr>
              <a:t> </a:t>
            </a:r>
            <a:r>
              <a:rPr sz="1000" spc="-5" dirty="0">
                <a:solidFill>
                  <a:srgbClr val="FFFFFF"/>
                </a:solidFill>
                <a:latin typeface="Arial"/>
                <a:cs typeface="Arial"/>
              </a:rPr>
              <a:t>and</a:t>
            </a:r>
            <a:r>
              <a:rPr sz="1000" spc="-25" dirty="0">
                <a:solidFill>
                  <a:srgbClr val="FFFFFF"/>
                </a:solidFill>
                <a:latin typeface="Arial"/>
                <a:cs typeface="Arial"/>
              </a:rPr>
              <a:t> </a:t>
            </a:r>
            <a:r>
              <a:rPr sz="1000" dirty="0">
                <a:solidFill>
                  <a:srgbClr val="FFFFFF"/>
                </a:solidFill>
                <a:latin typeface="Arial"/>
                <a:cs typeface="Arial"/>
              </a:rPr>
              <a:t>multifunctional</a:t>
            </a:r>
            <a:r>
              <a:rPr sz="1000" spc="-95" dirty="0">
                <a:solidFill>
                  <a:srgbClr val="FFFFFF"/>
                </a:solidFill>
                <a:latin typeface="Arial"/>
                <a:cs typeface="Arial"/>
              </a:rPr>
              <a:t> </a:t>
            </a:r>
            <a:r>
              <a:rPr sz="1000" dirty="0">
                <a:solidFill>
                  <a:srgbClr val="FFFFFF"/>
                </a:solidFill>
                <a:latin typeface="Arial"/>
                <a:cs typeface="Arial"/>
              </a:rPr>
              <a:t>epoxy</a:t>
            </a:r>
            <a:r>
              <a:rPr sz="1000" spc="-35" dirty="0">
                <a:solidFill>
                  <a:srgbClr val="FFFFFF"/>
                </a:solidFill>
                <a:latin typeface="Arial"/>
                <a:cs typeface="Arial"/>
              </a:rPr>
              <a:t> </a:t>
            </a:r>
            <a:r>
              <a:rPr sz="1000" spc="-5" dirty="0">
                <a:solidFill>
                  <a:srgbClr val="FFFFFF"/>
                </a:solidFill>
                <a:latin typeface="Arial"/>
                <a:cs typeface="Arial"/>
              </a:rPr>
              <a:t>resins</a:t>
            </a:r>
            <a:r>
              <a:rPr sz="1000" spc="5" dirty="0">
                <a:solidFill>
                  <a:srgbClr val="FFFFFF"/>
                </a:solidFill>
                <a:latin typeface="Arial"/>
                <a:cs typeface="Arial"/>
              </a:rPr>
              <a:t> </a:t>
            </a:r>
            <a:r>
              <a:rPr sz="1000" dirty="0">
                <a:solidFill>
                  <a:srgbClr val="FFFFFF"/>
                </a:solidFill>
                <a:latin typeface="Arial"/>
                <a:cs typeface="Arial"/>
              </a:rPr>
              <a:t>(Epoxy</a:t>
            </a:r>
            <a:r>
              <a:rPr sz="1000" spc="-60" dirty="0">
                <a:solidFill>
                  <a:srgbClr val="FFFFFF"/>
                </a:solidFill>
                <a:latin typeface="Arial"/>
                <a:cs typeface="Arial"/>
              </a:rPr>
              <a:t> </a:t>
            </a:r>
            <a:r>
              <a:rPr sz="1000" spc="-5" dirty="0">
                <a:solidFill>
                  <a:srgbClr val="FFFFFF"/>
                </a:solidFill>
                <a:latin typeface="Arial"/>
                <a:cs typeface="Arial"/>
              </a:rPr>
              <a:t>phenol</a:t>
            </a:r>
            <a:r>
              <a:rPr sz="1000" spc="15" dirty="0">
                <a:solidFill>
                  <a:srgbClr val="FFFFFF"/>
                </a:solidFill>
                <a:latin typeface="Arial"/>
                <a:cs typeface="Arial"/>
              </a:rPr>
              <a:t> </a:t>
            </a:r>
            <a:r>
              <a:rPr sz="1000" spc="5" dirty="0">
                <a:solidFill>
                  <a:srgbClr val="FFFFFF"/>
                </a:solidFill>
                <a:latin typeface="Arial"/>
                <a:cs typeface="Arial"/>
              </a:rPr>
              <a:t>Novolac</a:t>
            </a:r>
            <a:r>
              <a:rPr sz="1000" spc="-85" dirty="0">
                <a:solidFill>
                  <a:srgbClr val="FFFFFF"/>
                </a:solidFill>
                <a:latin typeface="Arial"/>
                <a:cs typeface="Arial"/>
              </a:rPr>
              <a:t> </a:t>
            </a:r>
            <a:r>
              <a:rPr sz="1000" spc="-5" dirty="0">
                <a:solidFill>
                  <a:srgbClr val="FFFFFF"/>
                </a:solidFill>
                <a:latin typeface="Arial"/>
                <a:cs typeface="Arial"/>
              </a:rPr>
              <a:t>resins</a:t>
            </a:r>
            <a:r>
              <a:rPr sz="1000" spc="10" dirty="0">
                <a:solidFill>
                  <a:srgbClr val="FFFFFF"/>
                </a:solidFill>
                <a:latin typeface="Arial"/>
                <a:cs typeface="Arial"/>
              </a:rPr>
              <a:t> </a:t>
            </a:r>
            <a:r>
              <a:rPr sz="1000" spc="-5" dirty="0">
                <a:solidFill>
                  <a:srgbClr val="FFFFFF"/>
                </a:solidFill>
                <a:latin typeface="Arial"/>
                <a:cs typeface="Arial"/>
              </a:rPr>
              <a:t>and</a:t>
            </a:r>
            <a:r>
              <a:rPr sz="1000" spc="-25" dirty="0">
                <a:solidFill>
                  <a:srgbClr val="FFFFFF"/>
                </a:solidFill>
                <a:latin typeface="Arial"/>
                <a:cs typeface="Arial"/>
              </a:rPr>
              <a:t> </a:t>
            </a:r>
            <a:r>
              <a:rPr sz="1000" dirty="0">
                <a:solidFill>
                  <a:srgbClr val="FFFFFF"/>
                </a:solidFill>
                <a:latin typeface="Arial"/>
                <a:cs typeface="Arial"/>
              </a:rPr>
              <a:t>Epoxy</a:t>
            </a:r>
            <a:r>
              <a:rPr sz="1000" spc="-60" dirty="0">
                <a:solidFill>
                  <a:srgbClr val="FFFFFF"/>
                </a:solidFill>
                <a:latin typeface="Arial"/>
                <a:cs typeface="Arial"/>
              </a:rPr>
              <a:t> </a:t>
            </a:r>
            <a:r>
              <a:rPr sz="1000" spc="-5" dirty="0">
                <a:solidFill>
                  <a:srgbClr val="FFFFFF"/>
                </a:solidFill>
                <a:latin typeface="Arial"/>
                <a:cs typeface="Arial"/>
              </a:rPr>
              <a:t>cresol</a:t>
            </a:r>
            <a:r>
              <a:rPr sz="1000" spc="30" dirty="0">
                <a:solidFill>
                  <a:srgbClr val="FFFFFF"/>
                </a:solidFill>
                <a:latin typeface="Arial"/>
                <a:cs typeface="Arial"/>
              </a:rPr>
              <a:t> </a:t>
            </a:r>
            <a:r>
              <a:rPr sz="1000" spc="5" dirty="0">
                <a:solidFill>
                  <a:srgbClr val="FFFFFF"/>
                </a:solidFill>
                <a:latin typeface="Arial"/>
                <a:cs typeface="Arial"/>
              </a:rPr>
              <a:t>Novolac</a:t>
            </a:r>
            <a:r>
              <a:rPr sz="1000" spc="-80" dirty="0">
                <a:solidFill>
                  <a:srgbClr val="FFFFFF"/>
                </a:solidFill>
                <a:latin typeface="Arial"/>
                <a:cs typeface="Arial"/>
              </a:rPr>
              <a:t> </a:t>
            </a:r>
            <a:r>
              <a:rPr sz="1000" spc="-5" dirty="0">
                <a:solidFill>
                  <a:srgbClr val="FFFFFF"/>
                </a:solidFill>
                <a:latin typeface="Arial"/>
                <a:cs typeface="Arial"/>
              </a:rPr>
              <a:t>resins)</a:t>
            </a:r>
            <a:endParaRPr sz="1000">
              <a:latin typeface="Arial"/>
              <a:cs typeface="Arial"/>
            </a:endParaRPr>
          </a:p>
        </p:txBody>
      </p:sp>
      <p:sp>
        <p:nvSpPr>
          <p:cNvPr id="11" name="object 11"/>
          <p:cNvSpPr txBox="1"/>
          <p:nvPr/>
        </p:nvSpPr>
        <p:spPr>
          <a:xfrm>
            <a:off x="880872" y="2398953"/>
            <a:ext cx="7270750" cy="906144"/>
          </a:xfrm>
          <a:prstGeom prst="rect">
            <a:avLst/>
          </a:prstGeom>
        </p:spPr>
        <p:txBody>
          <a:bodyPr vert="horz" wrap="square" lIns="0" tIns="53975" rIns="0" bIns="0" rtlCol="0">
            <a:spAutoFit/>
          </a:bodyPr>
          <a:lstStyle/>
          <a:p>
            <a:pPr marL="351155" lvl="1" indent="-313690">
              <a:lnSpc>
                <a:spcPct val="100000"/>
              </a:lnSpc>
              <a:spcBef>
                <a:spcPts val="425"/>
              </a:spcBef>
              <a:buAutoNum type="arabicPeriod"/>
              <a:tabLst>
                <a:tab pos="351790" algn="l"/>
              </a:tabLst>
            </a:pPr>
            <a:r>
              <a:rPr sz="900" dirty="0">
                <a:latin typeface="Arial"/>
                <a:cs typeface="Arial"/>
              </a:rPr>
              <a:t>Product Overview (Introduction and</a:t>
            </a:r>
            <a:r>
              <a:rPr sz="900" spc="-170" dirty="0">
                <a:latin typeface="Arial"/>
                <a:cs typeface="Arial"/>
              </a:rPr>
              <a:t> </a:t>
            </a:r>
            <a:r>
              <a:rPr sz="900" dirty="0">
                <a:latin typeface="Arial"/>
                <a:cs typeface="Arial"/>
              </a:rPr>
              <a:t>Characteristics)</a:t>
            </a:r>
          </a:p>
          <a:p>
            <a:pPr marL="351155">
              <a:lnSpc>
                <a:spcPts val="985"/>
              </a:lnSpc>
              <a:spcBef>
                <a:spcPts val="334"/>
              </a:spcBef>
            </a:pPr>
            <a:r>
              <a:rPr sz="900" dirty="0">
                <a:latin typeface="Arial"/>
                <a:cs typeface="Arial"/>
              </a:rPr>
              <a:t>Production</a:t>
            </a:r>
            <a:r>
              <a:rPr sz="900" spc="-60" dirty="0">
                <a:latin typeface="Arial"/>
                <a:cs typeface="Arial"/>
              </a:rPr>
              <a:t> </a:t>
            </a:r>
            <a:r>
              <a:rPr sz="900" spc="-5" dirty="0">
                <a:latin typeface="Arial"/>
                <a:cs typeface="Arial"/>
              </a:rPr>
              <a:t>Routes</a:t>
            </a:r>
            <a:r>
              <a:rPr sz="900" spc="-10" dirty="0">
                <a:latin typeface="Arial"/>
                <a:cs typeface="Arial"/>
              </a:rPr>
              <a:t> </a:t>
            </a:r>
            <a:r>
              <a:rPr sz="900" dirty="0">
                <a:latin typeface="Arial"/>
                <a:cs typeface="Arial"/>
              </a:rPr>
              <a:t>and</a:t>
            </a:r>
            <a:r>
              <a:rPr sz="900" spc="-5" dirty="0">
                <a:latin typeface="Arial"/>
                <a:cs typeface="Arial"/>
              </a:rPr>
              <a:t> Related </a:t>
            </a:r>
            <a:r>
              <a:rPr sz="900" dirty="0">
                <a:latin typeface="Arial"/>
                <a:cs typeface="Arial"/>
              </a:rPr>
              <a:t>Details</a:t>
            </a:r>
            <a:r>
              <a:rPr sz="900" spc="-30" dirty="0">
                <a:latin typeface="Arial"/>
                <a:cs typeface="Arial"/>
              </a:rPr>
              <a:t> </a:t>
            </a:r>
            <a:r>
              <a:rPr sz="900" spc="5" dirty="0">
                <a:latin typeface="Arial"/>
                <a:cs typeface="Arial"/>
              </a:rPr>
              <a:t>((Analysis</a:t>
            </a:r>
            <a:r>
              <a:rPr sz="900" spc="-80" dirty="0">
                <a:latin typeface="Arial"/>
                <a:cs typeface="Arial"/>
              </a:rPr>
              <a:t> </a:t>
            </a:r>
            <a:r>
              <a:rPr sz="900" dirty="0">
                <a:latin typeface="Arial"/>
                <a:cs typeface="Arial"/>
              </a:rPr>
              <a:t>of</a:t>
            </a:r>
            <a:r>
              <a:rPr sz="900" spc="5" dirty="0">
                <a:latin typeface="Arial"/>
                <a:cs typeface="Arial"/>
              </a:rPr>
              <a:t> all</a:t>
            </a:r>
            <a:r>
              <a:rPr sz="900" spc="-15" dirty="0">
                <a:latin typeface="Arial"/>
                <a:cs typeface="Arial"/>
              </a:rPr>
              <a:t> </a:t>
            </a:r>
            <a:r>
              <a:rPr sz="900" spc="10" dirty="0">
                <a:latin typeface="Arial"/>
                <a:cs typeface="Arial"/>
              </a:rPr>
              <a:t>major</a:t>
            </a:r>
            <a:r>
              <a:rPr sz="900" spc="-70" dirty="0">
                <a:latin typeface="Arial"/>
                <a:cs typeface="Arial"/>
              </a:rPr>
              <a:t> </a:t>
            </a:r>
            <a:r>
              <a:rPr sz="900" spc="5" dirty="0">
                <a:latin typeface="Arial"/>
                <a:cs typeface="Arial"/>
              </a:rPr>
              <a:t>production</a:t>
            </a:r>
            <a:r>
              <a:rPr sz="900" spc="-80" dirty="0">
                <a:latin typeface="Arial"/>
                <a:cs typeface="Arial"/>
              </a:rPr>
              <a:t> </a:t>
            </a:r>
            <a:r>
              <a:rPr sz="900" dirty="0">
                <a:latin typeface="Arial"/>
                <a:cs typeface="Arial"/>
              </a:rPr>
              <a:t>routes</a:t>
            </a:r>
            <a:r>
              <a:rPr sz="900" spc="-5" dirty="0">
                <a:latin typeface="Arial"/>
                <a:cs typeface="Arial"/>
              </a:rPr>
              <a:t> </a:t>
            </a:r>
            <a:r>
              <a:rPr sz="900" spc="5" dirty="0">
                <a:latin typeface="Arial"/>
                <a:cs typeface="Arial"/>
              </a:rPr>
              <a:t>from</a:t>
            </a:r>
            <a:r>
              <a:rPr sz="900" spc="-50" dirty="0">
                <a:latin typeface="Arial"/>
                <a:cs typeface="Arial"/>
              </a:rPr>
              <a:t> </a:t>
            </a:r>
            <a:r>
              <a:rPr sz="900" dirty="0">
                <a:latin typeface="Arial"/>
                <a:cs typeface="Arial"/>
              </a:rPr>
              <a:t>secondary</a:t>
            </a:r>
            <a:r>
              <a:rPr sz="900" spc="-5" dirty="0">
                <a:latin typeface="Arial"/>
                <a:cs typeface="Arial"/>
              </a:rPr>
              <a:t> </a:t>
            </a:r>
            <a:r>
              <a:rPr sz="900" dirty="0">
                <a:latin typeface="Arial"/>
                <a:cs typeface="Arial"/>
              </a:rPr>
              <a:t>literature</a:t>
            </a:r>
            <a:r>
              <a:rPr sz="900" spc="-80" dirty="0">
                <a:latin typeface="Arial"/>
                <a:cs typeface="Arial"/>
              </a:rPr>
              <a:t> </a:t>
            </a:r>
            <a:r>
              <a:rPr sz="900" spc="5" dirty="0">
                <a:latin typeface="Arial"/>
                <a:cs typeface="Arial"/>
              </a:rPr>
              <a:t>such</a:t>
            </a:r>
            <a:r>
              <a:rPr sz="900" spc="-10" dirty="0">
                <a:latin typeface="Arial"/>
                <a:cs typeface="Arial"/>
              </a:rPr>
              <a:t> </a:t>
            </a:r>
            <a:r>
              <a:rPr sz="900" dirty="0">
                <a:latin typeface="Arial"/>
                <a:cs typeface="Arial"/>
              </a:rPr>
              <a:t>as</a:t>
            </a:r>
            <a:r>
              <a:rPr sz="900" spc="-5" dirty="0">
                <a:latin typeface="Arial"/>
                <a:cs typeface="Arial"/>
              </a:rPr>
              <a:t> </a:t>
            </a:r>
            <a:r>
              <a:rPr sz="900" dirty="0">
                <a:latin typeface="Arial"/>
                <a:cs typeface="Arial"/>
              </a:rPr>
              <a:t>annual</a:t>
            </a:r>
            <a:r>
              <a:rPr sz="900" spc="-15" dirty="0">
                <a:latin typeface="Arial"/>
                <a:cs typeface="Arial"/>
              </a:rPr>
              <a:t> </a:t>
            </a:r>
            <a:r>
              <a:rPr sz="900" spc="5" dirty="0">
                <a:latin typeface="Arial"/>
                <a:cs typeface="Arial"/>
              </a:rPr>
              <a:t>report,</a:t>
            </a:r>
            <a:r>
              <a:rPr sz="900" spc="-45" dirty="0">
                <a:latin typeface="Arial"/>
                <a:cs typeface="Arial"/>
              </a:rPr>
              <a:t> </a:t>
            </a:r>
            <a:r>
              <a:rPr sz="900" spc="5" dirty="0">
                <a:latin typeface="Arial"/>
                <a:cs typeface="Arial"/>
              </a:rPr>
              <a:t>journal,</a:t>
            </a:r>
            <a:endParaRPr sz="900" dirty="0">
              <a:latin typeface="Arial"/>
              <a:cs typeface="Arial"/>
            </a:endParaRPr>
          </a:p>
          <a:p>
            <a:pPr marL="351155" lvl="1" indent="-313690">
              <a:lnSpc>
                <a:spcPts val="985"/>
              </a:lnSpc>
              <a:buAutoNum type="arabicPeriod" startAt="2"/>
              <a:tabLst>
                <a:tab pos="351790" algn="l"/>
              </a:tabLst>
            </a:pPr>
            <a:r>
              <a:rPr sz="900" spc="-5" dirty="0">
                <a:latin typeface="Arial"/>
                <a:cs typeface="Arial"/>
              </a:rPr>
              <a:t>patent </a:t>
            </a:r>
            <a:r>
              <a:rPr sz="900" dirty="0">
                <a:latin typeface="Arial"/>
                <a:cs typeface="Arial"/>
              </a:rPr>
              <a:t>documents and investor</a:t>
            </a:r>
            <a:r>
              <a:rPr sz="900" spc="-130" dirty="0">
                <a:latin typeface="Arial"/>
                <a:cs typeface="Arial"/>
              </a:rPr>
              <a:t> </a:t>
            </a:r>
            <a:r>
              <a:rPr sz="900" dirty="0">
                <a:latin typeface="Arial"/>
                <a:cs typeface="Arial"/>
              </a:rPr>
              <a:t>presentation)</a:t>
            </a:r>
          </a:p>
          <a:p>
            <a:pPr marL="351155" lvl="1" indent="-313690">
              <a:lnSpc>
                <a:spcPct val="100000"/>
              </a:lnSpc>
              <a:spcBef>
                <a:spcPts val="340"/>
              </a:spcBef>
              <a:buAutoNum type="arabicPeriod" startAt="2"/>
              <a:tabLst>
                <a:tab pos="351790" algn="l"/>
              </a:tabLst>
            </a:pPr>
            <a:r>
              <a:rPr sz="900" spc="-5" dirty="0">
                <a:latin typeface="Arial"/>
                <a:cs typeface="Arial"/>
              </a:rPr>
              <a:t>Properties</a:t>
            </a:r>
            <a:r>
              <a:rPr sz="900" spc="-35" dirty="0">
                <a:latin typeface="Arial"/>
                <a:cs typeface="Arial"/>
              </a:rPr>
              <a:t> </a:t>
            </a:r>
            <a:r>
              <a:rPr sz="900" spc="5" dirty="0">
                <a:latin typeface="Arial"/>
                <a:cs typeface="Arial"/>
              </a:rPr>
              <a:t>&amp;</a:t>
            </a:r>
            <a:r>
              <a:rPr sz="900" dirty="0">
                <a:latin typeface="Arial"/>
                <a:cs typeface="Arial"/>
              </a:rPr>
              <a:t> Applications</a:t>
            </a:r>
            <a:r>
              <a:rPr sz="900" spc="-85" dirty="0">
                <a:latin typeface="Arial"/>
                <a:cs typeface="Arial"/>
              </a:rPr>
              <a:t> </a:t>
            </a:r>
            <a:r>
              <a:rPr sz="900" spc="5" dirty="0">
                <a:latin typeface="Arial"/>
                <a:cs typeface="Arial"/>
              </a:rPr>
              <a:t>(Analysis</a:t>
            </a:r>
            <a:r>
              <a:rPr sz="900" spc="-55"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properties</a:t>
            </a:r>
            <a:r>
              <a:rPr sz="900" spc="-35" dirty="0">
                <a:latin typeface="Arial"/>
                <a:cs typeface="Arial"/>
              </a:rPr>
              <a:t> </a:t>
            </a:r>
            <a:r>
              <a:rPr sz="900" dirty="0">
                <a:latin typeface="Arial"/>
                <a:cs typeface="Arial"/>
              </a:rPr>
              <a:t>and</a:t>
            </a:r>
            <a:r>
              <a:rPr sz="900" spc="-10" dirty="0">
                <a:latin typeface="Arial"/>
                <a:cs typeface="Arial"/>
              </a:rPr>
              <a:t> </a:t>
            </a:r>
            <a:r>
              <a:rPr sz="900" spc="5" dirty="0">
                <a:latin typeface="Arial"/>
                <a:cs typeface="Arial"/>
              </a:rPr>
              <a:t>application</a:t>
            </a:r>
            <a:r>
              <a:rPr sz="900" spc="-8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all</a:t>
            </a:r>
            <a:r>
              <a:rPr sz="900" spc="-20" dirty="0">
                <a:latin typeface="Arial"/>
                <a:cs typeface="Arial"/>
              </a:rPr>
              <a:t> </a:t>
            </a:r>
            <a:r>
              <a:rPr sz="900" spc="5" dirty="0">
                <a:latin typeface="Arial"/>
                <a:cs typeface="Arial"/>
              </a:rPr>
              <a:t>available</a:t>
            </a:r>
            <a:r>
              <a:rPr sz="900" spc="-85" dirty="0">
                <a:latin typeface="Arial"/>
                <a:cs typeface="Arial"/>
              </a:rPr>
              <a:t> </a:t>
            </a:r>
            <a:r>
              <a:rPr sz="900" spc="-5" dirty="0">
                <a:latin typeface="Arial"/>
                <a:cs typeface="Arial"/>
              </a:rPr>
              <a:t>grades</a:t>
            </a:r>
            <a:r>
              <a:rPr sz="900" spc="-15" dirty="0">
                <a:latin typeface="Arial"/>
                <a:cs typeface="Arial"/>
              </a:rPr>
              <a:t> </a:t>
            </a:r>
            <a:r>
              <a:rPr sz="900" dirty="0">
                <a:latin typeface="Arial"/>
                <a:cs typeface="Arial"/>
              </a:rPr>
              <a:t>of </a:t>
            </a:r>
            <a:r>
              <a:rPr sz="900" spc="-5" dirty="0">
                <a:latin typeface="Arial"/>
                <a:cs typeface="Arial"/>
              </a:rPr>
              <a:t>Epoxy</a:t>
            </a:r>
            <a:r>
              <a:rPr sz="900" spc="-15" dirty="0">
                <a:latin typeface="Arial"/>
                <a:cs typeface="Arial"/>
              </a:rPr>
              <a:t> </a:t>
            </a:r>
            <a:r>
              <a:rPr sz="900" spc="-5" dirty="0">
                <a:latin typeface="Arial"/>
                <a:cs typeface="Arial"/>
              </a:rPr>
              <a:t>Resin)</a:t>
            </a:r>
            <a:endParaRPr sz="900" dirty="0">
              <a:latin typeface="Arial"/>
              <a:cs typeface="Arial"/>
            </a:endParaRPr>
          </a:p>
          <a:p>
            <a:pPr marL="351155" lvl="1" indent="-313690">
              <a:lnSpc>
                <a:spcPct val="100000"/>
              </a:lnSpc>
              <a:spcBef>
                <a:spcPts val="720"/>
              </a:spcBef>
              <a:buAutoNum type="arabicPeriod" startAt="2"/>
              <a:tabLst>
                <a:tab pos="351790" algn="l"/>
              </a:tabLst>
            </a:pPr>
            <a:r>
              <a:rPr sz="900" dirty="0">
                <a:latin typeface="Arial"/>
                <a:cs typeface="Arial"/>
              </a:rPr>
              <a:t>End</a:t>
            </a:r>
            <a:r>
              <a:rPr sz="900" spc="-1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Life</a:t>
            </a:r>
            <a:r>
              <a:rPr sz="900" spc="-4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Sustainability</a:t>
            </a:r>
            <a:r>
              <a:rPr sz="900" spc="-80" dirty="0">
                <a:latin typeface="Arial"/>
                <a:cs typeface="Arial"/>
              </a:rPr>
              <a:t> </a:t>
            </a:r>
            <a:r>
              <a:rPr sz="900" dirty="0">
                <a:latin typeface="Arial"/>
                <a:cs typeface="Arial"/>
              </a:rPr>
              <a:t>(Health,</a:t>
            </a:r>
            <a:r>
              <a:rPr sz="900" spc="-50" dirty="0">
                <a:latin typeface="Arial"/>
                <a:cs typeface="Arial"/>
              </a:rPr>
              <a:t> </a:t>
            </a:r>
            <a:r>
              <a:rPr sz="900" spc="-5" dirty="0">
                <a:latin typeface="Arial"/>
                <a:cs typeface="Arial"/>
              </a:rPr>
              <a:t>Safety</a:t>
            </a:r>
            <a:r>
              <a:rPr sz="900" spc="-15" dirty="0">
                <a:latin typeface="Arial"/>
                <a:cs typeface="Arial"/>
              </a:rPr>
              <a:t> </a:t>
            </a:r>
            <a:r>
              <a:rPr sz="900" spc="5" dirty="0">
                <a:latin typeface="Arial"/>
                <a:cs typeface="Arial"/>
              </a:rPr>
              <a:t>&amp;</a:t>
            </a:r>
            <a:r>
              <a:rPr sz="900" dirty="0">
                <a:latin typeface="Arial"/>
                <a:cs typeface="Arial"/>
              </a:rPr>
              <a:t> Environment</a:t>
            </a:r>
            <a:r>
              <a:rPr sz="900" spc="-75" dirty="0">
                <a:latin typeface="Arial"/>
                <a:cs typeface="Arial"/>
              </a:rPr>
              <a:t> </a:t>
            </a:r>
            <a:r>
              <a:rPr sz="900" dirty="0">
                <a:latin typeface="Arial"/>
                <a:cs typeface="Arial"/>
              </a:rPr>
              <a:t>(HSE) Aspects</a:t>
            </a:r>
            <a:r>
              <a:rPr sz="900" spc="-15" dirty="0">
                <a:latin typeface="Arial"/>
                <a:cs typeface="Arial"/>
              </a:rPr>
              <a:t> </a:t>
            </a:r>
            <a:r>
              <a:rPr sz="900" dirty="0">
                <a:latin typeface="Arial"/>
                <a:cs typeface="Arial"/>
              </a:rPr>
              <a:t>of</a:t>
            </a:r>
            <a:r>
              <a:rPr sz="900" spc="-25" dirty="0">
                <a:latin typeface="Arial"/>
                <a:cs typeface="Arial"/>
              </a:rPr>
              <a:t> </a:t>
            </a:r>
            <a:r>
              <a:rPr sz="900" spc="5" dirty="0">
                <a:latin typeface="Arial"/>
                <a:cs typeface="Arial"/>
              </a:rPr>
              <a:t>the</a:t>
            </a:r>
            <a:r>
              <a:rPr sz="900" spc="-15" dirty="0">
                <a:latin typeface="Arial"/>
                <a:cs typeface="Arial"/>
              </a:rPr>
              <a:t> </a:t>
            </a:r>
            <a:r>
              <a:rPr sz="900" dirty="0">
                <a:latin typeface="Arial"/>
                <a:cs typeface="Arial"/>
              </a:rPr>
              <a:t>proposed</a:t>
            </a:r>
            <a:r>
              <a:rPr sz="900" spc="-40" dirty="0">
                <a:latin typeface="Arial"/>
                <a:cs typeface="Arial"/>
              </a:rPr>
              <a:t> </a:t>
            </a:r>
            <a:r>
              <a:rPr sz="900" dirty="0">
                <a:latin typeface="Arial"/>
                <a:cs typeface="Arial"/>
              </a:rPr>
              <a:t>project)</a:t>
            </a:r>
          </a:p>
        </p:txBody>
      </p:sp>
      <p:sp>
        <p:nvSpPr>
          <p:cNvPr id="12" name="object 12"/>
          <p:cNvSpPr txBox="1"/>
          <p:nvPr/>
        </p:nvSpPr>
        <p:spPr>
          <a:xfrm>
            <a:off x="381012" y="3345192"/>
            <a:ext cx="8567420" cy="228600"/>
          </a:xfrm>
          <a:prstGeom prst="rect">
            <a:avLst/>
          </a:prstGeom>
          <a:solidFill>
            <a:srgbClr val="538235"/>
          </a:solidFill>
        </p:spPr>
        <p:txBody>
          <a:bodyPr vert="horz" wrap="square" lIns="0" tIns="21590" rIns="0" bIns="0" rtlCol="0">
            <a:spAutoFit/>
          </a:bodyPr>
          <a:lstStyle/>
          <a:p>
            <a:pPr marL="91440">
              <a:lnSpc>
                <a:spcPct val="100000"/>
              </a:lnSpc>
              <a:spcBef>
                <a:spcPts val="170"/>
              </a:spcBef>
              <a:tabLst>
                <a:tab pos="375285" algn="l"/>
              </a:tabLst>
            </a:pPr>
            <a:r>
              <a:rPr sz="1500" b="1" spc="-7" baseline="2777" dirty="0">
                <a:solidFill>
                  <a:srgbClr val="FFFFFF"/>
                </a:solidFill>
                <a:latin typeface="Arial"/>
                <a:cs typeface="Arial"/>
              </a:rPr>
              <a:t>3.	</a:t>
            </a:r>
            <a:r>
              <a:rPr sz="1000" b="1" spc="-5" dirty="0">
                <a:solidFill>
                  <a:srgbClr val="FFFFFF"/>
                </a:solidFill>
                <a:latin typeface="Arial"/>
                <a:cs typeface="Arial"/>
              </a:rPr>
              <a:t>Market </a:t>
            </a:r>
            <a:r>
              <a:rPr sz="1000" b="1" spc="5" dirty="0">
                <a:solidFill>
                  <a:srgbClr val="FFFFFF"/>
                </a:solidFill>
                <a:latin typeface="Arial"/>
                <a:cs typeface="Arial"/>
              </a:rPr>
              <a:t>Outlook </a:t>
            </a:r>
            <a:r>
              <a:rPr sz="1000" b="1" dirty="0">
                <a:solidFill>
                  <a:srgbClr val="FFFFFF"/>
                </a:solidFill>
                <a:latin typeface="Arial"/>
                <a:cs typeface="Arial"/>
              </a:rPr>
              <a:t>and </a:t>
            </a:r>
            <a:r>
              <a:rPr sz="1000" b="1" spc="-5" dirty="0">
                <a:solidFill>
                  <a:srgbClr val="FFFFFF"/>
                </a:solidFill>
                <a:latin typeface="Arial"/>
                <a:cs typeface="Arial"/>
              </a:rPr>
              <a:t>Relevance </a:t>
            </a:r>
            <a:r>
              <a:rPr sz="1000" b="1" spc="5" dirty="0">
                <a:solidFill>
                  <a:srgbClr val="FFFFFF"/>
                </a:solidFill>
                <a:latin typeface="Arial"/>
                <a:cs typeface="Arial"/>
              </a:rPr>
              <a:t>of the</a:t>
            </a:r>
            <a:r>
              <a:rPr sz="1000" b="1" spc="-195" dirty="0">
                <a:solidFill>
                  <a:srgbClr val="FFFFFF"/>
                </a:solidFill>
                <a:latin typeface="Arial"/>
                <a:cs typeface="Arial"/>
              </a:rPr>
              <a:t> </a:t>
            </a:r>
            <a:r>
              <a:rPr sz="1000" b="1" dirty="0">
                <a:solidFill>
                  <a:srgbClr val="FFFFFF"/>
                </a:solidFill>
                <a:latin typeface="Arial"/>
                <a:cs typeface="Arial"/>
              </a:rPr>
              <a:t>Project</a:t>
            </a:r>
            <a:endParaRPr sz="1000">
              <a:latin typeface="Arial"/>
              <a:cs typeface="Arial"/>
            </a:endParaRPr>
          </a:p>
        </p:txBody>
      </p:sp>
      <p:sp>
        <p:nvSpPr>
          <p:cNvPr id="13" name="object 13"/>
          <p:cNvSpPr txBox="1"/>
          <p:nvPr/>
        </p:nvSpPr>
        <p:spPr>
          <a:xfrm>
            <a:off x="744118" y="3598621"/>
            <a:ext cx="979805" cy="2019300"/>
          </a:xfrm>
          <a:prstGeom prst="rect">
            <a:avLst/>
          </a:prstGeom>
        </p:spPr>
        <p:txBody>
          <a:bodyPr vert="horz" wrap="square" lIns="0" tIns="14605" rIns="0" bIns="0" rtlCol="0">
            <a:spAutoFit/>
          </a:bodyPr>
          <a:lstStyle/>
          <a:p>
            <a:pPr marL="12700">
              <a:lnSpc>
                <a:spcPct val="100000"/>
              </a:lnSpc>
              <a:spcBef>
                <a:spcPts val="115"/>
              </a:spcBef>
            </a:pPr>
            <a:r>
              <a:rPr sz="900" dirty="0">
                <a:latin typeface="Arial"/>
                <a:cs typeface="Arial"/>
              </a:rPr>
              <a:t>3.1. Demand</a:t>
            </a:r>
            <a:r>
              <a:rPr sz="900" spc="-110" dirty="0">
                <a:latin typeface="Arial"/>
                <a:cs typeface="Arial"/>
              </a:rPr>
              <a:t> </a:t>
            </a:r>
            <a:r>
              <a:rPr sz="900" dirty="0">
                <a:latin typeface="Arial"/>
                <a:cs typeface="Arial"/>
              </a:rPr>
              <a:t>Supp</a:t>
            </a:r>
            <a:endParaRPr sz="900">
              <a:latin typeface="Arial"/>
              <a:cs typeface="Arial"/>
            </a:endParaRPr>
          </a:p>
          <a:p>
            <a:pPr>
              <a:lnSpc>
                <a:spcPct val="100000"/>
              </a:lnSpc>
              <a:spcBef>
                <a:spcPts val="20"/>
              </a:spcBef>
            </a:pPr>
            <a:endParaRPr sz="1400">
              <a:latin typeface="Arial"/>
              <a:cs typeface="Arial"/>
            </a:endParaRPr>
          </a:p>
          <a:p>
            <a:pPr marL="518159">
              <a:lnSpc>
                <a:spcPct val="100000"/>
              </a:lnSpc>
            </a:pPr>
            <a:r>
              <a:rPr sz="900" spc="5" dirty="0">
                <a:latin typeface="Arial"/>
                <a:cs typeface="Arial"/>
              </a:rPr>
              <a:t>3.1.1.</a:t>
            </a:r>
            <a:endParaRPr sz="900">
              <a:latin typeface="Arial"/>
              <a:cs typeface="Arial"/>
            </a:endParaRPr>
          </a:p>
          <a:p>
            <a:pPr>
              <a:lnSpc>
                <a:spcPct val="100000"/>
              </a:lnSpc>
            </a:pPr>
            <a:endParaRPr sz="1000">
              <a:latin typeface="Arial"/>
              <a:cs typeface="Arial"/>
            </a:endParaRPr>
          </a:p>
          <a:p>
            <a:pPr marL="518159">
              <a:lnSpc>
                <a:spcPct val="100000"/>
              </a:lnSpc>
              <a:spcBef>
                <a:spcPts val="765"/>
              </a:spcBef>
            </a:pPr>
            <a:r>
              <a:rPr sz="900" spc="5" dirty="0">
                <a:latin typeface="Arial"/>
                <a:cs typeface="Arial"/>
              </a:rPr>
              <a:t>3.1.2.</a:t>
            </a:r>
            <a:endParaRPr sz="900">
              <a:latin typeface="Arial"/>
              <a:cs typeface="Arial"/>
            </a:endParaRPr>
          </a:p>
          <a:p>
            <a:pPr>
              <a:lnSpc>
                <a:spcPct val="100000"/>
              </a:lnSpc>
              <a:spcBef>
                <a:spcPts val="30"/>
              </a:spcBef>
            </a:pPr>
            <a:endParaRPr sz="1250">
              <a:latin typeface="Arial"/>
              <a:cs typeface="Arial"/>
            </a:endParaRPr>
          </a:p>
          <a:p>
            <a:pPr marL="518159">
              <a:lnSpc>
                <a:spcPct val="100000"/>
              </a:lnSpc>
            </a:pPr>
            <a:r>
              <a:rPr sz="900" spc="5" dirty="0">
                <a:latin typeface="Arial"/>
                <a:cs typeface="Arial"/>
              </a:rPr>
              <a:t>3.1.3.</a:t>
            </a:r>
            <a:endParaRPr sz="900">
              <a:latin typeface="Arial"/>
              <a:cs typeface="Arial"/>
            </a:endParaRPr>
          </a:p>
          <a:p>
            <a:pPr>
              <a:lnSpc>
                <a:spcPct val="100000"/>
              </a:lnSpc>
              <a:spcBef>
                <a:spcPts val="50"/>
              </a:spcBef>
            </a:pPr>
            <a:endParaRPr sz="950">
              <a:latin typeface="Arial"/>
              <a:cs typeface="Arial"/>
            </a:endParaRPr>
          </a:p>
          <a:p>
            <a:pPr marL="518159">
              <a:lnSpc>
                <a:spcPct val="100000"/>
              </a:lnSpc>
            </a:pPr>
            <a:r>
              <a:rPr sz="900" spc="5" dirty="0">
                <a:latin typeface="Arial"/>
                <a:cs typeface="Arial"/>
              </a:rPr>
              <a:t>3.1.4.</a:t>
            </a:r>
            <a:endParaRPr sz="900">
              <a:latin typeface="Arial"/>
              <a:cs typeface="Arial"/>
            </a:endParaRPr>
          </a:p>
          <a:p>
            <a:pPr marL="518159">
              <a:lnSpc>
                <a:spcPct val="100000"/>
              </a:lnSpc>
              <a:spcBef>
                <a:spcPts val="819"/>
              </a:spcBef>
            </a:pPr>
            <a:r>
              <a:rPr sz="900" spc="5" dirty="0">
                <a:latin typeface="Arial"/>
                <a:cs typeface="Arial"/>
              </a:rPr>
              <a:t>3.1.5.</a:t>
            </a:r>
            <a:endParaRPr sz="900">
              <a:latin typeface="Arial"/>
              <a:cs typeface="Arial"/>
            </a:endParaRPr>
          </a:p>
          <a:p>
            <a:pPr>
              <a:lnSpc>
                <a:spcPct val="100000"/>
              </a:lnSpc>
              <a:spcBef>
                <a:spcPts val="50"/>
              </a:spcBef>
            </a:pPr>
            <a:endParaRPr sz="950">
              <a:latin typeface="Arial"/>
              <a:cs typeface="Arial"/>
            </a:endParaRPr>
          </a:p>
          <a:p>
            <a:pPr marL="518159">
              <a:lnSpc>
                <a:spcPct val="100000"/>
              </a:lnSpc>
            </a:pPr>
            <a:r>
              <a:rPr sz="900" spc="5" dirty="0">
                <a:latin typeface="Arial"/>
                <a:cs typeface="Arial"/>
              </a:rPr>
              <a:t>3.1.6.</a:t>
            </a:r>
            <a:endParaRPr sz="900">
              <a:latin typeface="Arial"/>
              <a:cs typeface="Arial"/>
            </a:endParaRPr>
          </a:p>
        </p:txBody>
      </p:sp>
      <p:sp>
        <p:nvSpPr>
          <p:cNvPr id="14" name="object 14"/>
          <p:cNvSpPr txBox="1"/>
          <p:nvPr/>
        </p:nvSpPr>
        <p:spPr>
          <a:xfrm>
            <a:off x="1232001" y="5764110"/>
            <a:ext cx="335915" cy="128270"/>
          </a:xfrm>
          <a:prstGeom prst="rect">
            <a:avLst/>
          </a:prstGeom>
          <a:solidFill>
            <a:srgbClr val="FFFF00"/>
          </a:solidFill>
        </p:spPr>
        <p:txBody>
          <a:bodyPr vert="horz" wrap="square" lIns="0" tIns="0" rIns="0" bIns="0" rtlCol="0">
            <a:spAutoFit/>
          </a:bodyPr>
          <a:lstStyle/>
          <a:p>
            <a:pPr marL="30480">
              <a:lnSpc>
                <a:spcPts val="969"/>
              </a:lnSpc>
            </a:pPr>
            <a:r>
              <a:rPr sz="900" spc="5" dirty="0">
                <a:latin typeface="Arial"/>
                <a:cs typeface="Arial"/>
              </a:rPr>
              <a:t>3</a:t>
            </a:r>
            <a:r>
              <a:rPr sz="900" spc="10" dirty="0">
                <a:latin typeface="Arial"/>
                <a:cs typeface="Arial"/>
              </a:rPr>
              <a:t>.</a:t>
            </a:r>
            <a:r>
              <a:rPr sz="900" spc="5" dirty="0">
                <a:latin typeface="Arial"/>
                <a:cs typeface="Arial"/>
              </a:rPr>
              <a:t>1</a:t>
            </a:r>
            <a:r>
              <a:rPr sz="900" spc="10" dirty="0">
                <a:latin typeface="Arial"/>
                <a:cs typeface="Arial"/>
              </a:rPr>
              <a:t>.</a:t>
            </a:r>
            <a:r>
              <a:rPr sz="900" spc="5" dirty="0">
                <a:latin typeface="Arial"/>
                <a:cs typeface="Arial"/>
              </a:rPr>
              <a:t>7.</a:t>
            </a:r>
            <a:endParaRPr sz="900">
              <a:latin typeface="Arial"/>
              <a:cs typeface="Arial"/>
            </a:endParaRPr>
          </a:p>
        </p:txBody>
      </p:sp>
      <p:sp>
        <p:nvSpPr>
          <p:cNvPr id="15" name="object 15"/>
          <p:cNvSpPr/>
          <p:nvPr/>
        </p:nvSpPr>
        <p:spPr>
          <a:xfrm>
            <a:off x="1787270" y="5759487"/>
            <a:ext cx="628015" cy="128270"/>
          </a:xfrm>
          <a:custGeom>
            <a:avLst/>
            <a:gdLst/>
            <a:ahLst/>
            <a:cxnLst/>
            <a:rect l="l" t="t" r="r" b="b"/>
            <a:pathLst>
              <a:path w="628014" h="128270">
                <a:moveTo>
                  <a:pt x="0" y="128016"/>
                </a:moveTo>
                <a:lnTo>
                  <a:pt x="627888" y="128016"/>
                </a:lnTo>
                <a:lnTo>
                  <a:pt x="627888" y="0"/>
                </a:lnTo>
                <a:lnTo>
                  <a:pt x="0" y="0"/>
                </a:lnTo>
                <a:lnTo>
                  <a:pt x="0" y="128016"/>
                </a:lnTo>
                <a:close/>
              </a:path>
            </a:pathLst>
          </a:custGeom>
          <a:solidFill>
            <a:srgbClr val="FFFF00"/>
          </a:solidFill>
        </p:spPr>
        <p:txBody>
          <a:bodyPr wrap="square" lIns="0" tIns="0" rIns="0" bIns="0" rtlCol="0"/>
          <a:lstStyle/>
          <a:p>
            <a:endParaRPr/>
          </a:p>
        </p:txBody>
      </p:sp>
      <p:sp>
        <p:nvSpPr>
          <p:cNvPr id="16" name="object 16"/>
          <p:cNvSpPr/>
          <p:nvPr/>
        </p:nvSpPr>
        <p:spPr>
          <a:xfrm>
            <a:off x="2415158" y="5759487"/>
            <a:ext cx="5230495" cy="128270"/>
          </a:xfrm>
          <a:custGeom>
            <a:avLst/>
            <a:gdLst/>
            <a:ahLst/>
            <a:cxnLst/>
            <a:rect l="l" t="t" r="r" b="b"/>
            <a:pathLst>
              <a:path w="5230495" h="128270">
                <a:moveTo>
                  <a:pt x="0" y="128016"/>
                </a:moveTo>
                <a:lnTo>
                  <a:pt x="5230368" y="128016"/>
                </a:lnTo>
                <a:lnTo>
                  <a:pt x="5230368" y="0"/>
                </a:lnTo>
                <a:lnTo>
                  <a:pt x="0" y="0"/>
                </a:lnTo>
                <a:lnTo>
                  <a:pt x="0" y="128016"/>
                </a:lnTo>
                <a:close/>
              </a:path>
            </a:pathLst>
          </a:custGeom>
          <a:solidFill>
            <a:srgbClr val="FFFF00"/>
          </a:solidFill>
        </p:spPr>
        <p:txBody>
          <a:bodyPr wrap="square" lIns="0" tIns="0" rIns="0" bIns="0" rtlCol="0"/>
          <a:lstStyle/>
          <a:p>
            <a:endParaRPr/>
          </a:p>
        </p:txBody>
      </p:sp>
      <p:graphicFrame>
        <p:nvGraphicFramePr>
          <p:cNvPr id="17" name="object 17"/>
          <p:cNvGraphicFramePr>
            <a:graphicFrameLocks noGrp="1"/>
          </p:cNvGraphicFramePr>
          <p:nvPr/>
        </p:nvGraphicFramePr>
        <p:xfrm>
          <a:off x="1692020" y="3567303"/>
          <a:ext cx="7249160" cy="3098821"/>
        </p:xfrm>
        <a:graphic>
          <a:graphicData uri="http://schemas.openxmlformats.org/drawingml/2006/table">
            <a:tbl>
              <a:tblPr firstRow="1" bandRow="1">
                <a:tableStyleId>{2D5ABB26-0587-4C30-8999-92F81FD0307C}</a:tableStyleId>
              </a:tblPr>
              <a:tblGrid>
                <a:gridCol w="6573520">
                  <a:extLst>
                    <a:ext uri="{9D8B030D-6E8A-4147-A177-3AD203B41FA5}">
                      <a16:colId xmlns:a16="http://schemas.microsoft.com/office/drawing/2014/main" val="20000"/>
                    </a:ext>
                  </a:extLst>
                </a:gridCol>
                <a:gridCol w="675640">
                  <a:extLst>
                    <a:ext uri="{9D8B030D-6E8A-4147-A177-3AD203B41FA5}">
                      <a16:colId xmlns:a16="http://schemas.microsoft.com/office/drawing/2014/main" val="20001"/>
                    </a:ext>
                  </a:extLst>
                </a:gridCol>
              </a:tblGrid>
              <a:tr h="241427">
                <a:tc>
                  <a:txBody>
                    <a:bodyPr/>
                    <a:lstStyle/>
                    <a:p>
                      <a:pPr marL="11430">
                        <a:lnSpc>
                          <a:spcPct val="100000"/>
                        </a:lnSpc>
                        <a:spcBef>
                          <a:spcPts val="310"/>
                        </a:spcBef>
                      </a:pPr>
                      <a:r>
                        <a:rPr sz="900" spc="10" dirty="0">
                          <a:latin typeface="Arial"/>
                          <a:cs typeface="Arial"/>
                        </a:rPr>
                        <a:t>ly</a:t>
                      </a:r>
                      <a:r>
                        <a:rPr sz="900" spc="-45" dirty="0">
                          <a:latin typeface="Arial"/>
                          <a:cs typeface="Arial"/>
                        </a:rPr>
                        <a:t> </a:t>
                      </a:r>
                      <a:r>
                        <a:rPr sz="900" spc="5" dirty="0">
                          <a:latin typeface="Arial"/>
                          <a:cs typeface="Arial"/>
                        </a:rPr>
                        <a:t>Outlook</a:t>
                      </a:r>
                      <a:r>
                        <a:rPr sz="900" spc="-75" dirty="0">
                          <a:latin typeface="Arial"/>
                          <a:cs typeface="Arial"/>
                        </a:rPr>
                        <a:t> </a:t>
                      </a:r>
                      <a:r>
                        <a:rPr sz="900" spc="5" dirty="0">
                          <a:latin typeface="Arial"/>
                          <a:cs typeface="Arial"/>
                        </a:rPr>
                        <a:t>– Global</a:t>
                      </a:r>
                      <a:r>
                        <a:rPr sz="900" spc="-75" dirty="0">
                          <a:latin typeface="Arial"/>
                          <a:cs typeface="Arial"/>
                        </a:rPr>
                        <a:t> </a:t>
                      </a:r>
                      <a:r>
                        <a:rPr sz="900" dirty="0">
                          <a:latin typeface="Arial"/>
                          <a:cs typeface="Arial"/>
                        </a:rPr>
                        <a:t>Ester Resin</a:t>
                      </a:r>
                      <a:r>
                        <a:rPr sz="900" spc="-15" dirty="0">
                          <a:latin typeface="Arial"/>
                          <a:cs typeface="Arial"/>
                        </a:rPr>
                        <a:t> </a:t>
                      </a:r>
                      <a:r>
                        <a:rPr sz="900" spc="-5" dirty="0">
                          <a:latin typeface="Arial"/>
                          <a:cs typeface="Arial"/>
                        </a:rPr>
                        <a:t>Market</a:t>
                      </a:r>
                      <a:endParaRPr sz="900">
                        <a:latin typeface="Arial"/>
                        <a:cs typeface="Arial"/>
                      </a:endParaRPr>
                    </a:p>
                  </a:txBody>
                  <a:tcPr marL="0" marR="0" marT="39370" marB="0">
                    <a:lnR w="12700">
                      <a:solidFill>
                        <a:srgbClr val="FFFFFF"/>
                      </a:solidFill>
                      <a:prstDash val="solid"/>
                    </a:lnR>
                    <a:lnB w="12700">
                      <a:solidFill>
                        <a:srgbClr val="FFFFFF"/>
                      </a:solidFill>
                      <a:prstDash val="solid"/>
                    </a:lnB>
                  </a:tcPr>
                </a:tc>
                <a:tc>
                  <a:txBody>
                    <a:bodyPr/>
                    <a:lstStyle/>
                    <a:p>
                      <a:pPr marL="1270" algn="ctr">
                        <a:lnSpc>
                          <a:spcPct val="100000"/>
                        </a:lnSpc>
                        <a:spcBef>
                          <a:spcPts val="345"/>
                        </a:spcBef>
                      </a:pPr>
                      <a:r>
                        <a:rPr sz="1000" dirty="0">
                          <a:latin typeface="Arial"/>
                          <a:cs typeface="Arial"/>
                        </a:rPr>
                        <a:t>.</a:t>
                      </a:r>
                      <a:endParaRPr sz="1000">
                        <a:latin typeface="Arial"/>
                        <a:cs typeface="Arial"/>
                      </a:endParaRPr>
                    </a:p>
                  </a:txBody>
                  <a:tcPr marL="0" marR="0" marT="438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0"/>
                  </a:ext>
                </a:extLst>
              </a:tr>
              <a:tr h="437514">
                <a:tc>
                  <a:txBody>
                    <a:bodyPr/>
                    <a:lstStyle/>
                    <a:p>
                      <a:pPr marL="89535" marR="188595">
                        <a:lnSpc>
                          <a:spcPct val="83500"/>
                        </a:lnSpc>
                        <a:spcBef>
                          <a:spcPts val="360"/>
                        </a:spcBef>
                      </a:pPr>
                      <a:r>
                        <a:rPr sz="900" spc="5" dirty="0">
                          <a:latin typeface="Arial"/>
                          <a:cs typeface="Arial"/>
                        </a:rPr>
                        <a:t>Capacity </a:t>
                      </a:r>
                      <a:r>
                        <a:rPr sz="900" dirty="0">
                          <a:latin typeface="Arial"/>
                          <a:cs typeface="Arial"/>
                        </a:rPr>
                        <a:t>By </a:t>
                      </a:r>
                      <a:r>
                        <a:rPr sz="900" spc="5" dirty="0">
                          <a:latin typeface="Arial"/>
                          <a:cs typeface="Arial"/>
                        </a:rPr>
                        <a:t>Company (Company wise plant </a:t>
                      </a:r>
                      <a:r>
                        <a:rPr sz="900" dirty="0">
                          <a:latin typeface="Arial"/>
                          <a:cs typeface="Arial"/>
                        </a:rPr>
                        <a:t>capacities </a:t>
                      </a:r>
                      <a:r>
                        <a:rPr sz="900" spc="-5" dirty="0">
                          <a:latin typeface="Arial"/>
                          <a:cs typeface="Arial"/>
                        </a:rPr>
                        <a:t>(Covered </a:t>
                      </a:r>
                      <a:r>
                        <a:rPr sz="900" spc="5" dirty="0">
                          <a:latin typeface="Arial"/>
                          <a:cs typeface="Arial"/>
                        </a:rPr>
                        <a:t>up to </a:t>
                      </a:r>
                      <a:r>
                        <a:rPr sz="900" dirty="0">
                          <a:latin typeface="Arial"/>
                          <a:cs typeface="Arial"/>
                        </a:rPr>
                        <a:t>70%installed </a:t>
                      </a:r>
                      <a:r>
                        <a:rPr sz="900" spc="5" dirty="0">
                          <a:latin typeface="Arial"/>
                          <a:cs typeface="Arial"/>
                        </a:rPr>
                        <a:t>capacity, last five </a:t>
                      </a:r>
                      <a:r>
                        <a:rPr sz="900" dirty="0">
                          <a:latin typeface="Arial"/>
                          <a:cs typeface="Arial"/>
                        </a:rPr>
                        <a:t>years and  forecasted</a:t>
                      </a:r>
                      <a:r>
                        <a:rPr sz="900" spc="-35" dirty="0">
                          <a:latin typeface="Arial"/>
                          <a:cs typeface="Arial"/>
                        </a:rPr>
                        <a:t> </a:t>
                      </a:r>
                      <a:r>
                        <a:rPr sz="900" dirty="0">
                          <a:latin typeface="Arial"/>
                          <a:cs typeface="Arial"/>
                        </a:rPr>
                        <a:t>up</a:t>
                      </a:r>
                      <a:r>
                        <a:rPr sz="900" spc="15" dirty="0">
                          <a:latin typeface="Arial"/>
                          <a:cs typeface="Arial"/>
                        </a:rPr>
                        <a:t> </a:t>
                      </a:r>
                      <a:r>
                        <a:rPr sz="900" spc="5" dirty="0">
                          <a:latin typeface="Arial"/>
                          <a:cs typeface="Arial"/>
                        </a:rPr>
                        <a:t>to</a:t>
                      </a:r>
                      <a:r>
                        <a:rPr sz="900" spc="-30" dirty="0">
                          <a:latin typeface="Arial"/>
                          <a:cs typeface="Arial"/>
                        </a:rPr>
                        <a:t> </a:t>
                      </a:r>
                      <a:r>
                        <a:rPr sz="900" dirty="0">
                          <a:latin typeface="Arial"/>
                          <a:cs typeface="Arial"/>
                        </a:rPr>
                        <a:t>2030)</a:t>
                      </a:r>
                      <a:r>
                        <a:rPr sz="900" spc="-25" dirty="0">
                          <a:latin typeface="Arial"/>
                          <a:cs typeface="Arial"/>
                        </a:rPr>
                        <a:t> </a:t>
                      </a:r>
                      <a:r>
                        <a:rPr sz="900" spc="10" dirty="0">
                          <a:latin typeface="Arial"/>
                          <a:cs typeface="Arial"/>
                        </a:rPr>
                        <a:t>firm</a:t>
                      </a:r>
                      <a:r>
                        <a:rPr sz="900" spc="-45" dirty="0">
                          <a:latin typeface="Arial"/>
                          <a:cs typeface="Arial"/>
                        </a:rPr>
                        <a:t> </a:t>
                      </a:r>
                      <a:r>
                        <a:rPr sz="900" dirty="0">
                          <a:latin typeface="Arial"/>
                          <a:cs typeface="Arial"/>
                        </a:rPr>
                        <a:t>planned</a:t>
                      </a:r>
                      <a:r>
                        <a:rPr sz="900" spc="-10" dirty="0">
                          <a:latin typeface="Arial"/>
                          <a:cs typeface="Arial"/>
                        </a:rPr>
                        <a:t> </a:t>
                      </a:r>
                      <a:r>
                        <a:rPr sz="900" dirty="0">
                          <a:latin typeface="Arial"/>
                          <a:cs typeface="Arial"/>
                        </a:rPr>
                        <a:t>capacities</a:t>
                      </a:r>
                      <a:r>
                        <a:rPr sz="900" spc="-5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speculative</a:t>
                      </a:r>
                      <a:r>
                        <a:rPr sz="900" spc="-55" dirty="0">
                          <a:latin typeface="Arial"/>
                          <a:cs typeface="Arial"/>
                        </a:rPr>
                        <a:t> </a:t>
                      </a:r>
                      <a:r>
                        <a:rPr sz="900" dirty="0">
                          <a:latin typeface="Arial"/>
                          <a:cs typeface="Arial"/>
                        </a:rPr>
                        <a:t>capacities.</a:t>
                      </a:r>
                      <a:r>
                        <a:rPr sz="900" spc="-45" dirty="0">
                          <a:latin typeface="Arial"/>
                          <a:cs typeface="Arial"/>
                        </a:rPr>
                        <a:t> </a:t>
                      </a:r>
                      <a:r>
                        <a:rPr sz="900" spc="5" dirty="0">
                          <a:latin typeface="Arial"/>
                          <a:cs typeface="Arial"/>
                        </a:rPr>
                        <a:t>List</a:t>
                      </a:r>
                      <a:r>
                        <a:rPr sz="900" spc="-40"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planned</a:t>
                      </a:r>
                      <a:r>
                        <a:rPr sz="900" spc="-5" dirty="0">
                          <a:latin typeface="Arial"/>
                          <a:cs typeface="Arial"/>
                        </a:rPr>
                        <a:t> expansions</a:t>
                      </a:r>
                      <a:r>
                        <a:rPr sz="900" spc="-1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closures</a:t>
                      </a:r>
                      <a:r>
                        <a:rPr sz="900" spc="-25" dirty="0">
                          <a:latin typeface="Arial"/>
                          <a:cs typeface="Arial"/>
                        </a:rPr>
                        <a:t> </a:t>
                      </a:r>
                      <a:r>
                        <a:rPr sz="900" dirty="0">
                          <a:latin typeface="Arial"/>
                          <a:cs typeface="Arial"/>
                        </a:rPr>
                        <a:t>for  global</a:t>
                      </a:r>
                      <a:r>
                        <a:rPr sz="900" spc="-50" dirty="0">
                          <a:latin typeface="Arial"/>
                          <a:cs typeface="Arial"/>
                        </a:rPr>
                        <a:t> </a:t>
                      </a:r>
                      <a:r>
                        <a:rPr sz="900" spc="5" dirty="0">
                          <a:latin typeface="Arial"/>
                          <a:cs typeface="Arial"/>
                        </a:rPr>
                        <a:t>market)</a:t>
                      </a:r>
                      <a:endParaRPr sz="900">
                        <a:latin typeface="Arial"/>
                        <a:cs typeface="Arial"/>
                      </a:endParaRPr>
                    </a:p>
                  </a:txBody>
                  <a:tcPr marL="0" marR="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323215">
                <a:tc>
                  <a:txBody>
                    <a:bodyPr/>
                    <a:lstStyle/>
                    <a:p>
                      <a:pPr marL="89535">
                        <a:lnSpc>
                          <a:spcPts val="985"/>
                        </a:lnSpc>
                        <a:spcBef>
                          <a:spcPts val="185"/>
                        </a:spcBef>
                      </a:pPr>
                      <a:r>
                        <a:rPr sz="900" spc="5" dirty="0">
                          <a:latin typeface="Arial"/>
                          <a:cs typeface="Arial"/>
                        </a:rPr>
                        <a:t>Capacity</a:t>
                      </a:r>
                      <a:r>
                        <a:rPr sz="900" spc="-60" dirty="0">
                          <a:latin typeface="Arial"/>
                          <a:cs typeface="Arial"/>
                        </a:rPr>
                        <a:t> </a:t>
                      </a:r>
                      <a:r>
                        <a:rPr sz="900" dirty="0">
                          <a:latin typeface="Arial"/>
                          <a:cs typeface="Arial"/>
                        </a:rPr>
                        <a:t>By</a:t>
                      </a:r>
                      <a:r>
                        <a:rPr sz="900" spc="-10" dirty="0">
                          <a:latin typeface="Arial"/>
                          <a:cs typeface="Arial"/>
                        </a:rPr>
                        <a:t> </a:t>
                      </a:r>
                      <a:r>
                        <a:rPr sz="900" spc="5" dirty="0">
                          <a:latin typeface="Arial"/>
                          <a:cs typeface="Arial"/>
                        </a:rPr>
                        <a:t>Location</a:t>
                      </a:r>
                      <a:r>
                        <a:rPr sz="900" spc="-4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Country</a:t>
                      </a:r>
                      <a:r>
                        <a:rPr sz="900" spc="-40"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section</a:t>
                      </a:r>
                      <a:r>
                        <a:rPr sz="900" spc="-35" dirty="0">
                          <a:latin typeface="Arial"/>
                          <a:cs typeface="Arial"/>
                        </a:rPr>
                        <a:t> </a:t>
                      </a:r>
                      <a:r>
                        <a:rPr sz="900" dirty="0">
                          <a:latin typeface="Arial"/>
                          <a:cs typeface="Arial"/>
                        </a:rPr>
                        <a:t>covers</a:t>
                      </a:r>
                      <a:r>
                        <a:rPr sz="900" spc="-15" dirty="0">
                          <a:latin typeface="Arial"/>
                          <a:cs typeface="Arial"/>
                        </a:rPr>
                        <a:t> </a:t>
                      </a:r>
                      <a:r>
                        <a:rPr sz="900" spc="5" dirty="0">
                          <a:latin typeface="Arial"/>
                          <a:cs typeface="Arial"/>
                        </a:rPr>
                        <a:t>country</a:t>
                      </a:r>
                      <a:r>
                        <a:rPr sz="900" spc="-55" dirty="0">
                          <a:latin typeface="Arial"/>
                          <a:cs typeface="Arial"/>
                        </a:rPr>
                        <a:t> </a:t>
                      </a:r>
                      <a:r>
                        <a:rPr sz="900" spc="5" dirty="0">
                          <a:latin typeface="Arial"/>
                          <a:cs typeface="Arial"/>
                        </a:rPr>
                        <a:t>wise</a:t>
                      </a:r>
                      <a:r>
                        <a:rPr sz="900" spc="-20" dirty="0">
                          <a:latin typeface="Arial"/>
                          <a:cs typeface="Arial"/>
                        </a:rPr>
                        <a:t> </a:t>
                      </a:r>
                      <a:r>
                        <a:rPr sz="900" spc="5" dirty="0">
                          <a:latin typeface="Arial"/>
                          <a:cs typeface="Arial"/>
                        </a:rPr>
                        <a:t>plant</a:t>
                      </a:r>
                      <a:r>
                        <a:rPr sz="900" spc="-45" dirty="0">
                          <a:latin typeface="Arial"/>
                          <a:cs typeface="Arial"/>
                        </a:rPr>
                        <a:t> </a:t>
                      </a:r>
                      <a:r>
                        <a:rPr sz="900" spc="5" dirty="0">
                          <a:latin typeface="Arial"/>
                          <a:cs typeface="Arial"/>
                        </a:rPr>
                        <a:t>capacity</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last</a:t>
                      </a:r>
                      <a:r>
                        <a:rPr sz="900" spc="-25" dirty="0">
                          <a:latin typeface="Arial"/>
                          <a:cs typeface="Arial"/>
                        </a:rPr>
                        <a:t> </a:t>
                      </a:r>
                      <a:r>
                        <a:rPr sz="900" spc="5" dirty="0">
                          <a:latin typeface="Arial"/>
                          <a:cs typeface="Arial"/>
                        </a:rPr>
                        <a:t>five</a:t>
                      </a:r>
                      <a:r>
                        <a:rPr sz="900" spc="-40" dirty="0">
                          <a:latin typeface="Arial"/>
                          <a:cs typeface="Arial"/>
                        </a:rPr>
                        <a:t> </a:t>
                      </a:r>
                      <a:r>
                        <a:rPr sz="900" spc="5" dirty="0">
                          <a:latin typeface="Arial"/>
                          <a:cs typeface="Arial"/>
                        </a:rPr>
                        <a:t>historic</a:t>
                      </a:r>
                      <a:r>
                        <a:rPr sz="900" spc="-80" dirty="0">
                          <a:latin typeface="Arial"/>
                          <a:cs typeface="Arial"/>
                        </a:rPr>
                        <a:t> </a:t>
                      </a:r>
                      <a:r>
                        <a:rPr sz="900" dirty="0">
                          <a:latin typeface="Arial"/>
                          <a:cs typeface="Arial"/>
                        </a:rPr>
                        <a:t>years</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forecasted</a:t>
                      </a:r>
                      <a:r>
                        <a:rPr sz="900" spc="-35" dirty="0">
                          <a:latin typeface="Arial"/>
                          <a:cs typeface="Arial"/>
                        </a:rPr>
                        <a:t> </a:t>
                      </a:r>
                      <a:r>
                        <a:rPr sz="900" spc="30" dirty="0">
                          <a:latin typeface="Arial"/>
                          <a:cs typeface="Arial"/>
                        </a:rPr>
                        <a:t>up</a:t>
                      </a:r>
                      <a:r>
                        <a:rPr sz="900" spc="-15" dirty="0">
                          <a:latin typeface="Arial"/>
                          <a:cs typeface="Arial"/>
                        </a:rPr>
                        <a:t> </a:t>
                      </a:r>
                      <a:r>
                        <a:rPr sz="900" spc="10" dirty="0">
                          <a:latin typeface="Arial"/>
                          <a:cs typeface="Arial"/>
                        </a:rPr>
                        <a:t>to</a:t>
                      </a:r>
                      <a:endParaRPr sz="900">
                        <a:latin typeface="Arial"/>
                        <a:cs typeface="Arial"/>
                      </a:endParaRPr>
                    </a:p>
                    <a:p>
                      <a:pPr marL="89535">
                        <a:lnSpc>
                          <a:spcPts val="985"/>
                        </a:lnSpc>
                      </a:pPr>
                      <a:r>
                        <a:rPr sz="900" dirty="0">
                          <a:latin typeface="Arial"/>
                          <a:cs typeface="Arial"/>
                        </a:rPr>
                        <a:t>2030)</a:t>
                      </a:r>
                      <a:endParaRPr sz="900">
                        <a:latin typeface="Arial"/>
                        <a:cs typeface="Arial"/>
                      </a:endParaRPr>
                    </a:p>
                  </a:txBody>
                  <a:tcPr marL="0" marR="0" marT="2349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323214">
                <a:tc>
                  <a:txBody>
                    <a:bodyPr/>
                    <a:lstStyle/>
                    <a:p>
                      <a:pPr marL="89535">
                        <a:lnSpc>
                          <a:spcPts val="985"/>
                        </a:lnSpc>
                        <a:spcBef>
                          <a:spcPts val="185"/>
                        </a:spcBef>
                      </a:pPr>
                      <a:r>
                        <a:rPr sz="900" spc="5" dirty="0">
                          <a:latin typeface="Arial"/>
                          <a:cs typeface="Arial"/>
                        </a:rPr>
                        <a:t>Capacity</a:t>
                      </a:r>
                      <a:r>
                        <a:rPr sz="900" spc="-60" dirty="0">
                          <a:latin typeface="Arial"/>
                          <a:cs typeface="Arial"/>
                        </a:rPr>
                        <a:t> </a:t>
                      </a:r>
                      <a:r>
                        <a:rPr sz="900" dirty="0">
                          <a:latin typeface="Arial"/>
                          <a:cs typeface="Arial"/>
                        </a:rPr>
                        <a:t>By</a:t>
                      </a:r>
                      <a:r>
                        <a:rPr sz="900" spc="-1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 Technology</a:t>
                      </a:r>
                      <a:r>
                        <a:rPr sz="900" spc="-40"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section</a:t>
                      </a:r>
                      <a:r>
                        <a:rPr sz="900" spc="-35" dirty="0">
                          <a:latin typeface="Arial"/>
                          <a:cs typeface="Arial"/>
                        </a:rPr>
                        <a:t> </a:t>
                      </a:r>
                      <a:r>
                        <a:rPr sz="900" dirty="0">
                          <a:latin typeface="Arial"/>
                          <a:cs typeface="Arial"/>
                        </a:rPr>
                        <a:t>covers</a:t>
                      </a:r>
                      <a:r>
                        <a:rPr sz="900" spc="-10" dirty="0">
                          <a:latin typeface="Arial"/>
                          <a:cs typeface="Arial"/>
                        </a:rPr>
                        <a:t> </a:t>
                      </a:r>
                      <a:r>
                        <a:rPr sz="900" spc="5" dirty="0">
                          <a:latin typeface="Arial"/>
                          <a:cs typeface="Arial"/>
                        </a:rPr>
                        <a:t>production</a:t>
                      </a:r>
                      <a:r>
                        <a:rPr sz="900" spc="-9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technology</a:t>
                      </a:r>
                      <a:r>
                        <a:rPr sz="900" spc="-35" dirty="0">
                          <a:latin typeface="Arial"/>
                          <a:cs typeface="Arial"/>
                        </a:rPr>
                        <a:t> </a:t>
                      </a:r>
                      <a:r>
                        <a:rPr sz="900" dirty="0">
                          <a:latin typeface="Arial"/>
                          <a:cs typeface="Arial"/>
                        </a:rPr>
                        <a:t>licensor</a:t>
                      </a:r>
                      <a:r>
                        <a:rPr sz="900" spc="-55" dirty="0">
                          <a:latin typeface="Arial"/>
                          <a:cs typeface="Arial"/>
                        </a:rPr>
                        <a:t> </a:t>
                      </a:r>
                      <a:r>
                        <a:rPr sz="900" spc="5" dirty="0">
                          <a:latin typeface="Arial"/>
                          <a:cs typeface="Arial"/>
                        </a:rPr>
                        <a:t>wise</a:t>
                      </a:r>
                      <a:r>
                        <a:rPr sz="900" spc="-1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capacities</a:t>
                      </a:r>
                    </a:p>
                    <a:p>
                      <a:pPr marL="89535">
                        <a:lnSpc>
                          <a:spcPts val="985"/>
                        </a:lnSpc>
                      </a:pPr>
                      <a:r>
                        <a:rPr sz="900" spc="-5" dirty="0">
                          <a:latin typeface="Arial"/>
                          <a:cs typeface="Arial"/>
                        </a:rPr>
                        <a:t>operated </a:t>
                      </a:r>
                      <a:r>
                        <a:rPr sz="900" dirty="0">
                          <a:latin typeface="Arial"/>
                          <a:cs typeface="Arial"/>
                        </a:rPr>
                        <a:t>around </a:t>
                      </a:r>
                      <a:r>
                        <a:rPr sz="900" spc="5" dirty="0">
                          <a:latin typeface="Arial"/>
                          <a:cs typeface="Arial"/>
                        </a:rPr>
                        <a:t>the</a:t>
                      </a:r>
                      <a:r>
                        <a:rPr sz="900" spc="-70" dirty="0">
                          <a:latin typeface="Arial"/>
                          <a:cs typeface="Arial"/>
                        </a:rPr>
                        <a:t> </a:t>
                      </a:r>
                      <a:r>
                        <a:rPr sz="900" spc="-5" dirty="0">
                          <a:latin typeface="Arial"/>
                          <a:cs typeface="Arial"/>
                        </a:rPr>
                        <a:t>globe)</a:t>
                      </a:r>
                      <a:endParaRPr sz="900" dirty="0">
                        <a:latin typeface="Arial"/>
                        <a:cs typeface="Arial"/>
                      </a:endParaRPr>
                    </a:p>
                  </a:txBody>
                  <a:tcPr marL="0" marR="0" marT="2349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241300">
                <a:tc>
                  <a:txBody>
                    <a:bodyPr/>
                    <a:lstStyle/>
                    <a:p>
                      <a:pPr marL="89535">
                        <a:lnSpc>
                          <a:spcPct val="100000"/>
                        </a:lnSpc>
                        <a:spcBef>
                          <a:spcPts val="315"/>
                        </a:spcBef>
                      </a:pPr>
                      <a:r>
                        <a:rPr sz="900" dirty="0">
                          <a:latin typeface="Arial"/>
                          <a:cs typeface="Arial"/>
                        </a:rPr>
                        <a:t>Production</a:t>
                      </a:r>
                      <a:r>
                        <a:rPr sz="900" spc="-65" dirty="0">
                          <a:latin typeface="Arial"/>
                          <a:cs typeface="Arial"/>
                        </a:rPr>
                        <a:t> </a:t>
                      </a:r>
                      <a:r>
                        <a:rPr sz="900" dirty="0">
                          <a:latin typeface="Arial"/>
                          <a:cs typeface="Arial"/>
                        </a:rPr>
                        <a:t>(Actual</a:t>
                      </a:r>
                      <a:r>
                        <a:rPr sz="900" spc="-45" dirty="0">
                          <a:latin typeface="Arial"/>
                          <a:cs typeface="Arial"/>
                        </a:rPr>
                        <a:t> </a:t>
                      </a:r>
                      <a:r>
                        <a:rPr sz="900" spc="5" dirty="0">
                          <a:latin typeface="Arial"/>
                          <a:cs typeface="Arial"/>
                        </a:rPr>
                        <a:t>production</a:t>
                      </a:r>
                      <a:r>
                        <a:rPr sz="900" spc="-80" dirty="0">
                          <a:latin typeface="Arial"/>
                          <a:cs typeface="Arial"/>
                        </a:rPr>
                        <a:t> </a:t>
                      </a:r>
                      <a:r>
                        <a:rPr sz="900" spc="5" dirty="0">
                          <a:latin typeface="Arial"/>
                          <a:cs typeface="Arial"/>
                        </a:rPr>
                        <a:t>company</a:t>
                      </a:r>
                      <a:r>
                        <a:rPr sz="900" spc="-60" dirty="0">
                          <a:latin typeface="Arial"/>
                          <a:cs typeface="Arial"/>
                        </a:rPr>
                        <a:t> </a:t>
                      </a:r>
                      <a:r>
                        <a:rPr sz="900" spc="5" dirty="0">
                          <a:latin typeface="Arial"/>
                          <a:cs typeface="Arial"/>
                        </a:rPr>
                        <a:t>wise</a:t>
                      </a:r>
                      <a:r>
                        <a:rPr sz="900" spc="-35" dirty="0">
                          <a:latin typeface="Arial"/>
                          <a:cs typeface="Arial"/>
                        </a:rPr>
                        <a:t> </a:t>
                      </a:r>
                      <a:r>
                        <a:rPr sz="900" dirty="0">
                          <a:latin typeface="Arial"/>
                          <a:cs typeface="Arial"/>
                        </a:rPr>
                        <a:t>for</a:t>
                      </a:r>
                      <a:r>
                        <a:rPr sz="900" spc="-30" dirty="0">
                          <a:latin typeface="Arial"/>
                          <a:cs typeface="Arial"/>
                        </a:rPr>
                        <a:t> </a:t>
                      </a:r>
                      <a:r>
                        <a:rPr sz="900" spc="5" dirty="0">
                          <a:latin typeface="Arial"/>
                          <a:cs typeface="Arial"/>
                        </a:rPr>
                        <a:t>five</a:t>
                      </a:r>
                      <a:r>
                        <a:rPr sz="900" spc="-35" dirty="0">
                          <a:latin typeface="Arial"/>
                          <a:cs typeface="Arial"/>
                        </a:rPr>
                        <a:t> </a:t>
                      </a:r>
                      <a:r>
                        <a:rPr sz="900" spc="-5" dirty="0">
                          <a:latin typeface="Arial"/>
                          <a:cs typeface="Arial"/>
                        </a:rPr>
                        <a:t>years</a:t>
                      </a:r>
                      <a:r>
                        <a:rPr sz="900" spc="-15" dirty="0">
                          <a:latin typeface="Arial"/>
                          <a:cs typeface="Arial"/>
                        </a:rPr>
                        <a:t> </a:t>
                      </a:r>
                      <a:r>
                        <a:rPr sz="900" spc="5" dirty="0">
                          <a:latin typeface="Arial"/>
                          <a:cs typeface="Arial"/>
                        </a:rPr>
                        <a:t>historic</a:t>
                      </a:r>
                      <a:r>
                        <a:rPr sz="900" spc="-80" dirty="0">
                          <a:latin typeface="Arial"/>
                          <a:cs typeface="Arial"/>
                        </a:rPr>
                        <a:t> </a:t>
                      </a:r>
                      <a:r>
                        <a:rPr sz="900" dirty="0">
                          <a:latin typeface="Arial"/>
                          <a:cs typeface="Arial"/>
                        </a:rPr>
                        <a:t>period</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forecasted</a:t>
                      </a:r>
                      <a:r>
                        <a:rPr sz="900" spc="-40" dirty="0">
                          <a:latin typeface="Arial"/>
                          <a:cs typeface="Arial"/>
                        </a:rPr>
                        <a:t> </a:t>
                      </a:r>
                      <a:r>
                        <a:rPr sz="900" spc="5" dirty="0">
                          <a:latin typeface="Arial"/>
                          <a:cs typeface="Arial"/>
                        </a:rPr>
                        <a:t>production</a:t>
                      </a:r>
                      <a:r>
                        <a:rPr sz="900" spc="-65" dirty="0">
                          <a:latin typeface="Arial"/>
                          <a:cs typeface="Arial"/>
                        </a:rPr>
                        <a:t> </a:t>
                      </a:r>
                      <a:r>
                        <a:rPr sz="900" dirty="0">
                          <a:latin typeface="Arial"/>
                          <a:cs typeface="Arial"/>
                        </a:rPr>
                        <a:t>up</a:t>
                      </a:r>
                      <a:r>
                        <a:rPr sz="900" spc="-10" dirty="0">
                          <a:latin typeface="Arial"/>
                          <a:cs typeface="Arial"/>
                        </a:rPr>
                        <a:t> </a:t>
                      </a:r>
                      <a:r>
                        <a:rPr sz="900" spc="5" dirty="0">
                          <a:latin typeface="Arial"/>
                          <a:cs typeface="Arial"/>
                        </a:rPr>
                        <a:t>to</a:t>
                      </a:r>
                      <a:r>
                        <a:rPr sz="900" spc="-40" dirty="0">
                          <a:latin typeface="Arial"/>
                          <a:cs typeface="Arial"/>
                        </a:rPr>
                        <a:t> </a:t>
                      </a:r>
                      <a:r>
                        <a:rPr sz="900" dirty="0">
                          <a:latin typeface="Arial"/>
                          <a:cs typeface="Arial"/>
                        </a:rPr>
                        <a:t>2030)</a:t>
                      </a:r>
                      <a:endParaRPr sz="900">
                        <a:latin typeface="Arial"/>
                        <a:cs typeface="Arial"/>
                      </a:endParaRPr>
                    </a:p>
                  </a:txBody>
                  <a:tcPr marL="0" marR="0" marT="400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41300">
                <a:tc>
                  <a:txBody>
                    <a:bodyPr/>
                    <a:lstStyle/>
                    <a:p>
                      <a:pPr marL="89535">
                        <a:lnSpc>
                          <a:spcPct val="100000"/>
                        </a:lnSpc>
                        <a:spcBef>
                          <a:spcPts val="315"/>
                        </a:spcBef>
                      </a:pPr>
                      <a:r>
                        <a:rPr sz="900" dirty="0">
                          <a:latin typeface="Arial"/>
                          <a:cs typeface="Arial"/>
                        </a:rPr>
                        <a:t>Operating</a:t>
                      </a:r>
                      <a:r>
                        <a:rPr sz="900" spc="-65" dirty="0">
                          <a:latin typeface="Arial"/>
                          <a:cs typeface="Arial"/>
                        </a:rPr>
                        <a:t> </a:t>
                      </a:r>
                      <a:r>
                        <a:rPr sz="900" dirty="0">
                          <a:latin typeface="Arial"/>
                          <a:cs typeface="Arial"/>
                        </a:rPr>
                        <a:t>Efficiency</a:t>
                      </a:r>
                      <a:r>
                        <a:rPr sz="900" spc="-60" dirty="0">
                          <a:latin typeface="Arial"/>
                          <a:cs typeface="Arial"/>
                        </a:rPr>
                        <a:t> </a:t>
                      </a:r>
                      <a:r>
                        <a:rPr sz="900" dirty="0">
                          <a:latin typeface="Arial"/>
                          <a:cs typeface="Arial"/>
                        </a:rPr>
                        <a:t>(Annual</a:t>
                      </a:r>
                      <a:r>
                        <a:rPr sz="900" spc="-45" dirty="0">
                          <a:latin typeface="Arial"/>
                          <a:cs typeface="Arial"/>
                        </a:rPr>
                        <a:t> </a:t>
                      </a:r>
                      <a:r>
                        <a:rPr sz="900" spc="5" dirty="0">
                          <a:latin typeface="Arial"/>
                          <a:cs typeface="Arial"/>
                        </a:rPr>
                        <a:t>capacity</a:t>
                      </a:r>
                      <a:r>
                        <a:rPr sz="900" spc="-60" dirty="0">
                          <a:latin typeface="Arial"/>
                          <a:cs typeface="Arial"/>
                        </a:rPr>
                        <a:t> </a:t>
                      </a:r>
                      <a:r>
                        <a:rPr sz="900" spc="5" dirty="0">
                          <a:latin typeface="Arial"/>
                          <a:cs typeface="Arial"/>
                        </a:rPr>
                        <a:t>utilization</a:t>
                      </a:r>
                      <a:r>
                        <a:rPr sz="900" spc="-80" dirty="0">
                          <a:latin typeface="Arial"/>
                          <a:cs typeface="Arial"/>
                        </a:rPr>
                        <a:t> </a:t>
                      </a:r>
                      <a:r>
                        <a:rPr sz="900" spc="5" dirty="0">
                          <a:latin typeface="Arial"/>
                          <a:cs typeface="Arial"/>
                        </a:rPr>
                        <a:t>rate</a:t>
                      </a:r>
                      <a:r>
                        <a:rPr sz="900" spc="-4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installed</a:t>
                      </a:r>
                      <a:r>
                        <a:rPr sz="900" spc="-65" dirty="0">
                          <a:latin typeface="Arial"/>
                          <a:cs typeface="Arial"/>
                        </a:rPr>
                        <a:t> </a:t>
                      </a:r>
                      <a:r>
                        <a:rPr sz="900" dirty="0">
                          <a:latin typeface="Arial"/>
                          <a:cs typeface="Arial"/>
                        </a:rPr>
                        <a:t>capacitates</a:t>
                      </a:r>
                      <a:r>
                        <a:rPr sz="900" spc="-55" dirty="0">
                          <a:latin typeface="Arial"/>
                          <a:cs typeface="Arial"/>
                        </a:rPr>
                        <a:t> </a:t>
                      </a:r>
                      <a:r>
                        <a:rPr sz="900" spc="5" dirty="0">
                          <a:latin typeface="Arial"/>
                          <a:cs typeface="Arial"/>
                        </a:rPr>
                        <a:t>in</a:t>
                      </a:r>
                      <a:r>
                        <a:rPr sz="900" spc="-40" dirty="0">
                          <a:latin typeface="Arial"/>
                          <a:cs typeface="Arial"/>
                        </a:rPr>
                        <a:t> </a:t>
                      </a:r>
                      <a:r>
                        <a:rPr sz="900" spc="-5" dirty="0">
                          <a:latin typeface="Arial"/>
                          <a:cs typeface="Arial"/>
                        </a:rPr>
                        <a:t>percentage)</a:t>
                      </a:r>
                      <a:endParaRPr sz="900">
                        <a:latin typeface="Arial"/>
                        <a:cs typeface="Arial"/>
                      </a:endParaRPr>
                    </a:p>
                  </a:txBody>
                  <a:tcPr marL="0" marR="0" marT="400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323303">
                <a:tc>
                  <a:txBody>
                    <a:bodyPr/>
                    <a:lstStyle/>
                    <a:p>
                      <a:pPr marL="89535" marR="448945">
                        <a:lnSpc>
                          <a:spcPts val="890"/>
                        </a:lnSpc>
                        <a:spcBef>
                          <a:spcPts val="380"/>
                        </a:spcBef>
                      </a:pPr>
                      <a:r>
                        <a:rPr sz="900" dirty="0">
                          <a:latin typeface="Arial"/>
                          <a:cs typeface="Arial"/>
                        </a:rPr>
                        <a:t>Demand</a:t>
                      </a:r>
                      <a:r>
                        <a:rPr sz="900" spc="-35" dirty="0">
                          <a:latin typeface="Arial"/>
                          <a:cs typeface="Arial"/>
                        </a:rPr>
                        <a:t> </a:t>
                      </a:r>
                      <a:r>
                        <a:rPr sz="900" dirty="0">
                          <a:latin typeface="Arial"/>
                          <a:cs typeface="Arial"/>
                        </a:rPr>
                        <a:t>By Type</a:t>
                      </a:r>
                      <a:r>
                        <a:rPr sz="900" spc="-10" dirty="0">
                          <a:latin typeface="Arial"/>
                          <a:cs typeface="Arial"/>
                        </a:rPr>
                        <a:t> </a:t>
                      </a:r>
                      <a:r>
                        <a:rPr sz="900" spc="5" dirty="0">
                          <a:latin typeface="Arial"/>
                          <a:cs typeface="Arial"/>
                        </a:rPr>
                        <a:t>(This</a:t>
                      </a:r>
                      <a:r>
                        <a:rPr sz="900" spc="-25" dirty="0">
                          <a:latin typeface="Arial"/>
                          <a:cs typeface="Arial"/>
                        </a:rPr>
                        <a:t> </a:t>
                      </a:r>
                      <a:r>
                        <a:rPr sz="900" dirty="0">
                          <a:latin typeface="Arial"/>
                          <a:cs typeface="Arial"/>
                        </a:rPr>
                        <a:t>section</a:t>
                      </a:r>
                      <a:r>
                        <a:rPr sz="900" spc="-35" dirty="0">
                          <a:latin typeface="Arial"/>
                          <a:cs typeface="Arial"/>
                        </a:rPr>
                        <a:t> </a:t>
                      </a:r>
                      <a:r>
                        <a:rPr sz="900" spc="5" dirty="0">
                          <a:latin typeface="Arial"/>
                          <a:cs typeface="Arial"/>
                        </a:rPr>
                        <a:t>will</a:t>
                      </a:r>
                      <a:r>
                        <a:rPr sz="900" spc="-40" dirty="0">
                          <a:latin typeface="Arial"/>
                          <a:cs typeface="Arial"/>
                        </a:rPr>
                        <a:t> </a:t>
                      </a:r>
                      <a:r>
                        <a:rPr sz="900" spc="5" dirty="0">
                          <a:latin typeface="Arial"/>
                          <a:cs typeface="Arial"/>
                        </a:rPr>
                        <a:t>provide</a:t>
                      </a:r>
                      <a:r>
                        <a:rPr sz="900" spc="-30" dirty="0">
                          <a:latin typeface="Arial"/>
                          <a:cs typeface="Arial"/>
                        </a:rPr>
                        <a:t> </a:t>
                      </a:r>
                      <a:r>
                        <a:rPr sz="900" spc="5" dirty="0">
                          <a:latin typeface="Arial"/>
                          <a:cs typeface="Arial"/>
                        </a:rPr>
                        <a:t>the</a:t>
                      </a:r>
                      <a:r>
                        <a:rPr sz="900" spc="-35" dirty="0">
                          <a:latin typeface="Arial"/>
                          <a:cs typeface="Arial"/>
                        </a:rPr>
                        <a:t> </a:t>
                      </a:r>
                      <a:r>
                        <a:rPr sz="900" dirty="0">
                          <a:latin typeface="Arial"/>
                          <a:cs typeface="Arial"/>
                        </a:rPr>
                        <a:t>overall</a:t>
                      </a:r>
                      <a:r>
                        <a:rPr sz="900" spc="-15" dirty="0">
                          <a:latin typeface="Arial"/>
                          <a:cs typeface="Arial"/>
                        </a:rPr>
                        <a:t> </a:t>
                      </a:r>
                      <a:r>
                        <a:rPr sz="900" dirty="0">
                          <a:latin typeface="Arial"/>
                          <a:cs typeface="Arial"/>
                        </a:rPr>
                        <a:t>demand</a:t>
                      </a:r>
                      <a:r>
                        <a:rPr sz="900" spc="-35" dirty="0">
                          <a:latin typeface="Arial"/>
                          <a:cs typeface="Arial"/>
                        </a:rPr>
                        <a:t> </a:t>
                      </a:r>
                      <a:r>
                        <a:rPr sz="900" dirty="0">
                          <a:latin typeface="Arial"/>
                          <a:cs typeface="Arial"/>
                        </a:rPr>
                        <a:t>of</a:t>
                      </a:r>
                      <a:r>
                        <a:rPr sz="900" spc="5" dirty="0">
                          <a:latin typeface="Arial"/>
                          <a:cs typeface="Arial"/>
                        </a:rPr>
                        <a:t> </a:t>
                      </a:r>
                      <a:r>
                        <a:rPr sz="900" spc="-5" dirty="0">
                          <a:latin typeface="Arial"/>
                          <a:cs typeface="Arial"/>
                        </a:rPr>
                        <a:t>Epoxy</a:t>
                      </a:r>
                      <a:r>
                        <a:rPr sz="900" spc="-10" dirty="0">
                          <a:latin typeface="Arial"/>
                          <a:cs typeface="Arial"/>
                        </a:rPr>
                        <a:t> </a:t>
                      </a:r>
                      <a:r>
                        <a:rPr sz="900" dirty="0">
                          <a:latin typeface="Arial"/>
                          <a:cs typeface="Arial"/>
                        </a:rPr>
                        <a:t>resin</a:t>
                      </a:r>
                      <a:r>
                        <a:rPr sz="900" spc="-5" dirty="0">
                          <a:latin typeface="Arial"/>
                          <a:cs typeface="Arial"/>
                        </a:rPr>
                        <a:t> </a:t>
                      </a:r>
                      <a:r>
                        <a:rPr sz="900" dirty="0">
                          <a:latin typeface="Arial"/>
                          <a:cs typeface="Arial"/>
                        </a:rPr>
                        <a:t>subsystem</a:t>
                      </a:r>
                      <a:r>
                        <a:rPr sz="900" spc="-50" dirty="0">
                          <a:latin typeface="Arial"/>
                          <a:cs typeface="Arial"/>
                        </a:rPr>
                        <a:t> </a:t>
                      </a:r>
                      <a:r>
                        <a:rPr sz="900" spc="5" dirty="0">
                          <a:latin typeface="Arial"/>
                          <a:cs typeface="Arial"/>
                        </a:rPr>
                        <a:t>into</a:t>
                      </a:r>
                      <a:r>
                        <a:rPr sz="900" spc="-35" dirty="0">
                          <a:latin typeface="Arial"/>
                          <a:cs typeface="Arial"/>
                        </a:rPr>
                        <a:t> </a:t>
                      </a:r>
                      <a:r>
                        <a:rPr sz="900" dirty="0">
                          <a:latin typeface="Arial"/>
                          <a:cs typeface="Arial"/>
                        </a:rPr>
                        <a:t>standard</a:t>
                      </a:r>
                      <a:r>
                        <a:rPr sz="900" spc="-30" dirty="0">
                          <a:latin typeface="Arial"/>
                          <a:cs typeface="Arial"/>
                        </a:rPr>
                        <a:t> </a:t>
                      </a:r>
                      <a:r>
                        <a:rPr sz="900" spc="-10" dirty="0">
                          <a:latin typeface="Arial"/>
                          <a:cs typeface="Arial"/>
                        </a:rPr>
                        <a:t>epoxy</a:t>
                      </a:r>
                      <a:r>
                        <a:rPr sz="900" spc="20" dirty="0">
                          <a:latin typeface="Arial"/>
                          <a:cs typeface="Arial"/>
                        </a:rPr>
                        <a:t> </a:t>
                      </a:r>
                      <a:r>
                        <a:rPr sz="900" dirty="0">
                          <a:latin typeface="Arial"/>
                          <a:cs typeface="Arial"/>
                        </a:rPr>
                        <a:t>resin</a:t>
                      </a:r>
                      <a:r>
                        <a:rPr sz="900" spc="-10" dirty="0">
                          <a:latin typeface="Arial"/>
                          <a:cs typeface="Arial"/>
                        </a:rPr>
                        <a:t> </a:t>
                      </a:r>
                      <a:r>
                        <a:rPr sz="900" dirty="0">
                          <a:latin typeface="Arial"/>
                          <a:cs typeface="Arial"/>
                        </a:rPr>
                        <a:t>and  </a:t>
                      </a:r>
                      <a:r>
                        <a:rPr sz="900" spc="-5" dirty="0">
                          <a:latin typeface="Arial"/>
                          <a:cs typeface="Arial"/>
                        </a:rPr>
                        <a:t>specialized </a:t>
                      </a:r>
                      <a:r>
                        <a:rPr sz="900" spc="5" dirty="0">
                          <a:latin typeface="Arial"/>
                          <a:cs typeface="Arial"/>
                        </a:rPr>
                        <a:t>type </a:t>
                      </a:r>
                      <a:r>
                        <a:rPr sz="900" dirty="0">
                          <a:latin typeface="Arial"/>
                          <a:cs typeface="Arial"/>
                        </a:rPr>
                        <a:t>of </a:t>
                      </a:r>
                      <a:r>
                        <a:rPr sz="900" spc="-10" dirty="0">
                          <a:latin typeface="Arial"/>
                          <a:cs typeface="Arial"/>
                        </a:rPr>
                        <a:t>epoxy</a:t>
                      </a:r>
                      <a:r>
                        <a:rPr sz="900" spc="-55" dirty="0">
                          <a:latin typeface="Arial"/>
                          <a:cs typeface="Arial"/>
                        </a:rPr>
                        <a:t> </a:t>
                      </a:r>
                      <a:r>
                        <a:rPr sz="900" dirty="0">
                          <a:latin typeface="Arial"/>
                          <a:cs typeface="Arial"/>
                        </a:rPr>
                        <a:t>resin)</a:t>
                      </a:r>
                      <a:endParaRPr sz="900">
                        <a:latin typeface="Arial"/>
                        <a:cs typeface="Arial"/>
                      </a:endParaRPr>
                    </a:p>
                  </a:txBody>
                  <a:tcPr marL="0" marR="0" marT="4826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241325">
                <a:tc>
                  <a:txBody>
                    <a:bodyPr/>
                    <a:lstStyle/>
                    <a:p>
                      <a:pPr marL="89535">
                        <a:lnSpc>
                          <a:spcPct val="100000"/>
                        </a:lnSpc>
                        <a:spcBef>
                          <a:spcPts val="320"/>
                        </a:spcBef>
                      </a:pPr>
                      <a:r>
                        <a:rPr sz="900" dirty="0">
                          <a:latin typeface="Arial"/>
                          <a:cs typeface="Arial"/>
                        </a:rPr>
                        <a:t>Demand</a:t>
                      </a:r>
                      <a:r>
                        <a:rPr sz="900" spc="-40"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Grade</a:t>
                      </a:r>
                      <a:r>
                        <a:rPr sz="900" spc="-35" dirty="0">
                          <a:latin typeface="Arial"/>
                          <a:cs typeface="Arial"/>
                        </a:rPr>
                        <a:t> </a:t>
                      </a:r>
                      <a:r>
                        <a:rPr sz="900" spc="5" dirty="0">
                          <a:latin typeface="Arial"/>
                          <a:cs typeface="Arial"/>
                        </a:rPr>
                        <a:t>(This</a:t>
                      </a:r>
                      <a:r>
                        <a:rPr sz="900" spc="-35" dirty="0">
                          <a:latin typeface="Arial"/>
                          <a:cs typeface="Arial"/>
                        </a:rPr>
                        <a:t> </a:t>
                      </a:r>
                      <a:r>
                        <a:rPr sz="900" dirty="0">
                          <a:latin typeface="Arial"/>
                          <a:cs typeface="Arial"/>
                        </a:rPr>
                        <a:t>report</a:t>
                      </a:r>
                      <a:r>
                        <a:rPr sz="900" spc="-20" dirty="0">
                          <a:latin typeface="Arial"/>
                          <a:cs typeface="Arial"/>
                        </a:rPr>
                        <a:t> </a:t>
                      </a:r>
                      <a:r>
                        <a:rPr sz="900" spc="5" dirty="0">
                          <a:latin typeface="Arial"/>
                          <a:cs typeface="Arial"/>
                        </a:rPr>
                        <a:t>will</a:t>
                      </a:r>
                      <a:r>
                        <a:rPr sz="900" spc="-45" dirty="0">
                          <a:latin typeface="Arial"/>
                          <a:cs typeface="Arial"/>
                        </a:rPr>
                        <a:t> </a:t>
                      </a:r>
                      <a:r>
                        <a:rPr sz="900" spc="-5" dirty="0">
                          <a:latin typeface="Arial"/>
                          <a:cs typeface="Arial"/>
                        </a:rPr>
                        <a:t>cover</a:t>
                      </a:r>
                      <a:r>
                        <a:rPr sz="900" spc="20" dirty="0">
                          <a:latin typeface="Arial"/>
                          <a:cs typeface="Arial"/>
                        </a:rPr>
                        <a:t> </a:t>
                      </a:r>
                      <a:r>
                        <a:rPr sz="900" spc="5" dirty="0">
                          <a:latin typeface="Arial"/>
                          <a:cs typeface="Arial"/>
                        </a:rPr>
                        <a:t>all</a:t>
                      </a:r>
                      <a:r>
                        <a:rPr sz="900" spc="-40" dirty="0">
                          <a:latin typeface="Arial"/>
                          <a:cs typeface="Arial"/>
                        </a:rPr>
                        <a:t> </a:t>
                      </a:r>
                      <a:r>
                        <a:rPr sz="900" spc="10" dirty="0">
                          <a:latin typeface="Arial"/>
                          <a:cs typeface="Arial"/>
                        </a:rPr>
                        <a:t>major</a:t>
                      </a:r>
                      <a:r>
                        <a:rPr sz="900" spc="-55" dirty="0">
                          <a:latin typeface="Arial"/>
                          <a:cs typeface="Arial"/>
                        </a:rPr>
                        <a:t> </a:t>
                      </a:r>
                      <a:r>
                        <a:rPr sz="900" spc="-5" dirty="0">
                          <a:latin typeface="Arial"/>
                          <a:cs typeface="Arial"/>
                        </a:rPr>
                        <a:t>grades</a:t>
                      </a:r>
                      <a:r>
                        <a:rPr sz="900" spc="-10" dirty="0">
                          <a:latin typeface="Arial"/>
                          <a:cs typeface="Arial"/>
                        </a:rPr>
                        <a:t> </a:t>
                      </a:r>
                      <a:r>
                        <a:rPr sz="900" spc="5" dirty="0">
                          <a:latin typeface="Arial"/>
                          <a:cs typeface="Arial"/>
                        </a:rPr>
                        <a:t>including</a:t>
                      </a:r>
                      <a:r>
                        <a:rPr sz="900" spc="-80" dirty="0">
                          <a:latin typeface="Arial"/>
                          <a:cs typeface="Arial"/>
                        </a:rPr>
                        <a:t> </a:t>
                      </a:r>
                      <a:r>
                        <a:rPr sz="900" spc="-5" dirty="0">
                          <a:latin typeface="Arial"/>
                          <a:cs typeface="Arial"/>
                        </a:rPr>
                        <a:t>halogenated</a:t>
                      </a:r>
                      <a:r>
                        <a:rPr sz="900" spc="-15" dirty="0">
                          <a:latin typeface="Arial"/>
                          <a:cs typeface="Arial"/>
                        </a:rPr>
                        <a:t> </a:t>
                      </a:r>
                      <a:r>
                        <a:rPr sz="900" dirty="0">
                          <a:latin typeface="Arial"/>
                          <a:cs typeface="Arial"/>
                        </a:rPr>
                        <a:t>grade</a:t>
                      </a:r>
                      <a:r>
                        <a:rPr sz="900" spc="-35" dirty="0">
                          <a:latin typeface="Arial"/>
                          <a:cs typeface="Arial"/>
                        </a:rPr>
                        <a:t> </a:t>
                      </a:r>
                      <a:r>
                        <a:rPr sz="900" spc="5" dirty="0">
                          <a:latin typeface="Arial"/>
                          <a:cs typeface="Arial"/>
                        </a:rPr>
                        <a:t>including</a:t>
                      </a:r>
                      <a:r>
                        <a:rPr sz="900" spc="-80" dirty="0">
                          <a:latin typeface="Arial"/>
                          <a:cs typeface="Arial"/>
                        </a:rPr>
                        <a:t> </a:t>
                      </a:r>
                      <a:r>
                        <a:rPr sz="900" dirty="0">
                          <a:latin typeface="Arial"/>
                          <a:cs typeface="Arial"/>
                        </a:rPr>
                        <a:t>liquid/solid/solution</a:t>
                      </a:r>
                      <a:endParaRPr sz="900">
                        <a:latin typeface="Arial"/>
                        <a:cs typeface="Arial"/>
                      </a:endParaRPr>
                    </a:p>
                  </a:txBody>
                  <a:tcPr marL="0" marR="0" marT="4064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241325">
                <a:tc>
                  <a:txBody>
                    <a:bodyPr/>
                    <a:lstStyle/>
                    <a:p>
                      <a:pPr marL="73660">
                        <a:lnSpc>
                          <a:spcPct val="100000"/>
                        </a:lnSpc>
                        <a:spcBef>
                          <a:spcPts val="355"/>
                        </a:spcBef>
                      </a:pPr>
                      <a:r>
                        <a:rPr sz="900" spc="5" dirty="0">
                          <a:latin typeface="Arial"/>
                          <a:cs typeface="Arial"/>
                        </a:rPr>
                        <a:t>Demand</a:t>
                      </a:r>
                      <a:r>
                        <a:rPr sz="900" spc="-35" dirty="0">
                          <a:latin typeface="Arial"/>
                          <a:cs typeface="Arial"/>
                        </a:rPr>
                        <a:t> </a:t>
                      </a:r>
                      <a:r>
                        <a:rPr sz="900" dirty="0">
                          <a:latin typeface="Arial"/>
                          <a:cs typeface="Arial"/>
                        </a:rPr>
                        <a:t>By</a:t>
                      </a:r>
                      <a:r>
                        <a:rPr sz="900" spc="-20" dirty="0">
                          <a:latin typeface="Arial"/>
                          <a:cs typeface="Arial"/>
                        </a:rPr>
                        <a:t> </a:t>
                      </a:r>
                      <a:r>
                        <a:rPr sz="900" spc="-5" dirty="0">
                          <a:latin typeface="Arial"/>
                          <a:cs typeface="Arial"/>
                        </a:rPr>
                        <a:t>Sales</a:t>
                      </a:r>
                      <a:r>
                        <a:rPr sz="900" spc="-10" dirty="0">
                          <a:latin typeface="Arial"/>
                          <a:cs typeface="Arial"/>
                        </a:rPr>
                        <a:t> </a:t>
                      </a:r>
                      <a:r>
                        <a:rPr sz="900" spc="-5" dirty="0">
                          <a:latin typeface="Arial"/>
                          <a:cs typeface="Arial"/>
                        </a:rPr>
                        <a:t>Channel</a:t>
                      </a:r>
                      <a:r>
                        <a:rPr sz="900" spc="5" dirty="0">
                          <a:latin typeface="Arial"/>
                          <a:cs typeface="Arial"/>
                        </a:rPr>
                        <a:t> </a:t>
                      </a:r>
                      <a:r>
                        <a:rPr sz="900" dirty="0">
                          <a:latin typeface="Arial"/>
                          <a:cs typeface="Arial"/>
                        </a:rPr>
                        <a:t>(Direct,</a:t>
                      </a:r>
                      <a:r>
                        <a:rPr sz="900" spc="-15" dirty="0">
                          <a:latin typeface="Arial"/>
                          <a:cs typeface="Arial"/>
                        </a:rPr>
                        <a:t> </a:t>
                      </a:r>
                      <a:r>
                        <a:rPr sz="900" dirty="0">
                          <a:latin typeface="Arial"/>
                          <a:cs typeface="Arial"/>
                        </a:rPr>
                        <a:t>Indirect)</a:t>
                      </a:r>
                      <a:r>
                        <a:rPr sz="900" spc="-75" dirty="0">
                          <a:latin typeface="Arial"/>
                          <a:cs typeface="Arial"/>
                        </a:rPr>
                        <a:t> </a:t>
                      </a:r>
                      <a:r>
                        <a:rPr sz="900" spc="5" dirty="0">
                          <a:latin typeface="Arial"/>
                          <a:cs typeface="Arial"/>
                        </a:rPr>
                        <a:t>(Company</a:t>
                      </a:r>
                      <a:r>
                        <a:rPr sz="900" spc="-55" dirty="0">
                          <a:latin typeface="Arial"/>
                          <a:cs typeface="Arial"/>
                        </a:rPr>
                        <a:t> </a:t>
                      </a:r>
                      <a:r>
                        <a:rPr sz="900" dirty="0">
                          <a:latin typeface="Arial"/>
                          <a:cs typeface="Arial"/>
                        </a:rPr>
                        <a:t>sales</a:t>
                      </a:r>
                      <a:r>
                        <a:rPr sz="900" spc="-5" dirty="0">
                          <a:latin typeface="Arial"/>
                          <a:cs typeface="Arial"/>
                        </a:rPr>
                        <a:t> </a:t>
                      </a:r>
                      <a:r>
                        <a:rPr sz="900" spc="5" dirty="0">
                          <a:latin typeface="Arial"/>
                          <a:cs typeface="Arial"/>
                        </a:rPr>
                        <a:t>to</a:t>
                      </a:r>
                      <a:r>
                        <a:rPr sz="900" spc="-35" dirty="0">
                          <a:latin typeface="Arial"/>
                          <a:cs typeface="Arial"/>
                        </a:rPr>
                        <a:t> </a:t>
                      </a:r>
                      <a:r>
                        <a:rPr sz="900" spc="-10" dirty="0">
                          <a:latin typeface="Arial"/>
                          <a:cs typeface="Arial"/>
                        </a:rPr>
                        <a:t>end</a:t>
                      </a:r>
                      <a:r>
                        <a:rPr sz="900" spc="10" dirty="0">
                          <a:latin typeface="Arial"/>
                          <a:cs typeface="Arial"/>
                        </a:rPr>
                        <a:t> </a:t>
                      </a:r>
                      <a:r>
                        <a:rPr sz="900" spc="-5" dirty="0">
                          <a:latin typeface="Arial"/>
                          <a:cs typeface="Arial"/>
                        </a:rPr>
                        <a:t>users</a:t>
                      </a:r>
                      <a:r>
                        <a:rPr sz="900" spc="-10" dirty="0">
                          <a:latin typeface="Arial"/>
                          <a:cs typeface="Arial"/>
                        </a:rPr>
                        <a:t> </a:t>
                      </a:r>
                      <a:r>
                        <a:rPr sz="900" spc="5" dirty="0">
                          <a:latin typeface="Arial"/>
                          <a:cs typeface="Arial"/>
                        </a:rPr>
                        <a:t>via</a:t>
                      </a:r>
                      <a:r>
                        <a:rPr sz="900" spc="-5" dirty="0">
                          <a:latin typeface="Arial"/>
                          <a:cs typeface="Arial"/>
                        </a:rPr>
                        <a:t> </a:t>
                      </a:r>
                      <a:r>
                        <a:rPr sz="900" dirty="0">
                          <a:latin typeface="Arial"/>
                          <a:cs typeface="Arial"/>
                        </a:rPr>
                        <a:t>Direct</a:t>
                      </a:r>
                      <a:r>
                        <a:rPr sz="900" spc="-20" dirty="0">
                          <a:latin typeface="Arial"/>
                          <a:cs typeface="Arial"/>
                        </a:rPr>
                        <a:t> </a:t>
                      </a:r>
                      <a:r>
                        <a:rPr sz="900" dirty="0">
                          <a:latin typeface="Arial"/>
                          <a:cs typeface="Arial"/>
                        </a:rPr>
                        <a:t>Route</a:t>
                      </a:r>
                      <a:r>
                        <a:rPr sz="900" spc="-35" dirty="0">
                          <a:latin typeface="Arial"/>
                          <a:cs typeface="Arial"/>
                        </a:rPr>
                        <a:t> </a:t>
                      </a:r>
                      <a:r>
                        <a:rPr sz="900" dirty="0">
                          <a:latin typeface="Arial"/>
                          <a:cs typeface="Arial"/>
                        </a:rPr>
                        <a:t>or through</a:t>
                      </a:r>
                      <a:r>
                        <a:rPr sz="900" spc="-35" dirty="0">
                          <a:latin typeface="Arial"/>
                          <a:cs typeface="Arial"/>
                        </a:rPr>
                        <a:t> </a:t>
                      </a:r>
                      <a:r>
                        <a:rPr sz="900" dirty="0">
                          <a:latin typeface="Arial"/>
                          <a:cs typeface="Arial"/>
                        </a:rPr>
                        <a:t>Traders/</a:t>
                      </a:r>
                      <a:r>
                        <a:rPr sz="900" spc="-20" dirty="0">
                          <a:latin typeface="Arial"/>
                          <a:cs typeface="Arial"/>
                        </a:rPr>
                        <a:t> </a:t>
                      </a:r>
                      <a:r>
                        <a:rPr sz="900" dirty="0">
                          <a:latin typeface="Arial"/>
                          <a:cs typeface="Arial"/>
                        </a:rPr>
                        <a:t>Distributor)</a:t>
                      </a:r>
                      <a:endParaRPr sz="900">
                        <a:latin typeface="Arial"/>
                        <a:cs typeface="Arial"/>
                      </a:endParaRPr>
                    </a:p>
                  </a:txBody>
                  <a:tcPr marL="0" marR="0" marT="4508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243573">
                <a:tc>
                  <a:txBody>
                    <a:bodyPr/>
                    <a:lstStyle/>
                    <a:p>
                      <a:pPr marL="73660">
                        <a:lnSpc>
                          <a:spcPts val="900"/>
                        </a:lnSpc>
                      </a:pPr>
                      <a:r>
                        <a:rPr sz="900" spc="5" dirty="0">
                          <a:latin typeface="Arial"/>
                          <a:cs typeface="Arial"/>
                        </a:rPr>
                        <a:t>Demand</a:t>
                      </a:r>
                      <a:r>
                        <a:rPr sz="900" spc="-35"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Application</a:t>
                      </a:r>
                      <a:r>
                        <a:rPr sz="900" spc="-85" dirty="0">
                          <a:latin typeface="Arial"/>
                          <a:cs typeface="Arial"/>
                        </a:rPr>
                        <a:t> </a:t>
                      </a:r>
                      <a:r>
                        <a:rPr sz="900" dirty="0">
                          <a:latin typeface="Arial"/>
                          <a:cs typeface="Arial"/>
                        </a:rPr>
                        <a:t>(Segment-wise</a:t>
                      </a:r>
                      <a:r>
                        <a:rPr sz="900" spc="-85" dirty="0">
                          <a:latin typeface="Arial"/>
                          <a:cs typeface="Arial"/>
                        </a:rPr>
                        <a:t> </a:t>
                      </a:r>
                      <a:r>
                        <a:rPr sz="900" spc="5" dirty="0">
                          <a:latin typeface="Arial"/>
                          <a:cs typeface="Arial"/>
                        </a:rPr>
                        <a:t>derivation</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product</a:t>
                      </a:r>
                      <a:r>
                        <a:rPr sz="900" spc="-20" dirty="0">
                          <a:latin typeface="Arial"/>
                          <a:cs typeface="Arial"/>
                        </a:rPr>
                        <a:t> </a:t>
                      </a:r>
                      <a:r>
                        <a:rPr sz="900" spc="5" dirty="0">
                          <a:latin typeface="Arial"/>
                          <a:cs typeface="Arial"/>
                        </a:rPr>
                        <a:t>demand</a:t>
                      </a:r>
                      <a:r>
                        <a:rPr sz="900" spc="-35" dirty="0">
                          <a:latin typeface="Arial"/>
                          <a:cs typeface="Arial"/>
                        </a:rPr>
                        <a:t> </a:t>
                      </a:r>
                      <a:r>
                        <a:rPr sz="900" spc="5" dirty="0">
                          <a:latin typeface="Arial"/>
                          <a:cs typeface="Arial"/>
                        </a:rPr>
                        <a:t>profile</a:t>
                      </a:r>
                      <a:r>
                        <a:rPr sz="900" spc="-80" dirty="0">
                          <a:latin typeface="Arial"/>
                          <a:cs typeface="Arial"/>
                        </a:rPr>
                        <a:t> </a:t>
                      </a:r>
                      <a:r>
                        <a:rPr sz="900" dirty="0">
                          <a:latin typeface="Arial"/>
                          <a:cs typeface="Arial"/>
                        </a:rPr>
                        <a:t>based</a:t>
                      </a:r>
                      <a:r>
                        <a:rPr sz="900" spc="20" dirty="0">
                          <a:latin typeface="Arial"/>
                          <a:cs typeface="Arial"/>
                        </a:rPr>
                        <a:t> </a:t>
                      </a:r>
                      <a:r>
                        <a:rPr sz="900" spc="5" dirty="0">
                          <a:latin typeface="Arial"/>
                          <a:cs typeface="Arial"/>
                        </a:rPr>
                        <a:t>on</a:t>
                      </a:r>
                      <a:r>
                        <a:rPr sz="900" spc="-10" dirty="0">
                          <a:latin typeface="Arial"/>
                          <a:cs typeface="Arial"/>
                        </a:rPr>
                        <a:t> </a:t>
                      </a:r>
                      <a:r>
                        <a:rPr sz="900" spc="5" dirty="0">
                          <a:latin typeface="Arial"/>
                          <a:cs typeface="Arial"/>
                        </a:rPr>
                        <a:t>past</a:t>
                      </a:r>
                      <a:r>
                        <a:rPr sz="900" spc="-20" dirty="0">
                          <a:latin typeface="Arial"/>
                          <a:cs typeface="Arial"/>
                        </a:rPr>
                        <a:t> </a:t>
                      </a:r>
                      <a:r>
                        <a:rPr sz="900" spc="-5" dirty="0">
                          <a:latin typeface="Arial"/>
                          <a:cs typeface="Arial"/>
                        </a:rPr>
                        <a:t>user</a:t>
                      </a:r>
                      <a:r>
                        <a:rPr sz="900" spc="5" dirty="0">
                          <a:latin typeface="Arial"/>
                          <a:cs typeface="Arial"/>
                        </a:rPr>
                        <a:t> industry</a:t>
                      </a:r>
                      <a:r>
                        <a:rPr sz="900" spc="-55" dirty="0">
                          <a:latin typeface="Arial"/>
                          <a:cs typeface="Arial"/>
                        </a:rPr>
                        <a:t> </a:t>
                      </a:r>
                      <a:r>
                        <a:rPr sz="900" spc="5" dirty="0">
                          <a:latin typeface="Arial"/>
                          <a:cs typeface="Arial"/>
                        </a:rPr>
                        <a:t>data,</a:t>
                      </a:r>
                      <a:r>
                        <a:rPr sz="900" spc="-25" dirty="0">
                          <a:latin typeface="Arial"/>
                          <a:cs typeface="Arial"/>
                        </a:rPr>
                        <a:t> </a:t>
                      </a:r>
                      <a:r>
                        <a:rPr sz="900" spc="5" dirty="0">
                          <a:latin typeface="Arial"/>
                          <a:cs typeface="Arial"/>
                        </a:rPr>
                        <a:t>capacity</a:t>
                      </a:r>
                      <a:endParaRPr sz="900">
                        <a:latin typeface="Arial"/>
                        <a:cs typeface="Arial"/>
                      </a:endParaRPr>
                    </a:p>
                    <a:p>
                      <a:pPr marL="9525">
                        <a:lnSpc>
                          <a:spcPts val="919"/>
                        </a:lnSpc>
                      </a:pPr>
                      <a:r>
                        <a:rPr sz="900" dirty="0">
                          <a:latin typeface="Arial"/>
                          <a:cs typeface="Arial"/>
                        </a:rPr>
                        <a:t>utilization </a:t>
                      </a:r>
                      <a:r>
                        <a:rPr sz="900" spc="5" dirty="0">
                          <a:latin typeface="Arial"/>
                          <a:cs typeface="Arial"/>
                        </a:rPr>
                        <a:t>&amp; </a:t>
                      </a:r>
                      <a:r>
                        <a:rPr sz="900" dirty="0">
                          <a:latin typeface="Arial"/>
                          <a:cs typeface="Arial"/>
                        </a:rPr>
                        <a:t>year-wise growth</a:t>
                      </a:r>
                      <a:r>
                        <a:rPr sz="900" spc="-170" dirty="0">
                          <a:latin typeface="Arial"/>
                          <a:cs typeface="Arial"/>
                        </a:rPr>
                        <a:t> </a:t>
                      </a:r>
                      <a:r>
                        <a:rPr sz="900" dirty="0">
                          <a:latin typeface="Arial"/>
                          <a:cs typeface="Arial"/>
                        </a:rPr>
                        <a:t>rates)</a:t>
                      </a:r>
                      <a:endParaRPr sz="900">
                        <a:latin typeface="Arial"/>
                        <a:cs typeface="Arial"/>
                      </a:endParaRPr>
                    </a:p>
                  </a:txBody>
                  <a:tcPr marL="0" marR="0" marT="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r h="241325">
                <a:tc>
                  <a:txBody>
                    <a:bodyPr/>
                    <a:lstStyle/>
                    <a:p>
                      <a:pPr marL="73660">
                        <a:lnSpc>
                          <a:spcPct val="100000"/>
                        </a:lnSpc>
                        <a:spcBef>
                          <a:spcPts val="355"/>
                        </a:spcBef>
                      </a:pPr>
                      <a:r>
                        <a:rPr sz="900" dirty="0">
                          <a:latin typeface="Arial"/>
                          <a:cs typeface="Arial"/>
                        </a:rPr>
                        <a:t>Sales</a:t>
                      </a:r>
                      <a:r>
                        <a:rPr sz="900" spc="-10" dirty="0">
                          <a:latin typeface="Arial"/>
                          <a:cs typeface="Arial"/>
                        </a:rPr>
                        <a:t> </a:t>
                      </a:r>
                      <a:r>
                        <a:rPr sz="900" dirty="0">
                          <a:latin typeface="Arial"/>
                          <a:cs typeface="Arial"/>
                        </a:rPr>
                        <a:t>By</a:t>
                      </a:r>
                      <a:r>
                        <a:rPr sz="900" spc="-10" dirty="0">
                          <a:latin typeface="Arial"/>
                          <a:cs typeface="Arial"/>
                        </a:rPr>
                        <a:t> </a:t>
                      </a:r>
                      <a:r>
                        <a:rPr sz="900" spc="10" dirty="0">
                          <a:latin typeface="Arial"/>
                          <a:cs typeface="Arial"/>
                        </a:rPr>
                        <a:t>Company</a:t>
                      </a:r>
                      <a:r>
                        <a:rPr sz="900" spc="-60" dirty="0">
                          <a:latin typeface="Arial"/>
                          <a:cs typeface="Arial"/>
                        </a:rPr>
                        <a:t> </a:t>
                      </a:r>
                      <a:r>
                        <a:rPr sz="900" spc="10" dirty="0">
                          <a:latin typeface="Arial"/>
                          <a:cs typeface="Arial"/>
                        </a:rPr>
                        <a:t>(Company</a:t>
                      </a:r>
                      <a:r>
                        <a:rPr sz="900" spc="-85" dirty="0">
                          <a:latin typeface="Arial"/>
                          <a:cs typeface="Arial"/>
                        </a:rPr>
                        <a:t> </a:t>
                      </a:r>
                      <a:r>
                        <a:rPr sz="900" spc="5" dirty="0">
                          <a:latin typeface="Arial"/>
                          <a:cs typeface="Arial"/>
                        </a:rPr>
                        <a:t>share</a:t>
                      </a:r>
                      <a:r>
                        <a:rPr sz="900" spc="-5" dirty="0">
                          <a:latin typeface="Arial"/>
                          <a:cs typeface="Arial"/>
                        </a:rPr>
                        <a:t> </a:t>
                      </a:r>
                      <a:r>
                        <a:rPr sz="900" spc="5" dirty="0">
                          <a:latin typeface="Arial"/>
                          <a:cs typeface="Arial"/>
                        </a:rPr>
                        <a:t>(Volume</a:t>
                      </a:r>
                      <a:r>
                        <a:rPr sz="900" spc="-60" dirty="0">
                          <a:latin typeface="Arial"/>
                          <a:cs typeface="Arial"/>
                        </a:rPr>
                        <a:t> </a:t>
                      </a:r>
                      <a:r>
                        <a:rPr sz="900" spc="5" dirty="0">
                          <a:latin typeface="Arial"/>
                          <a:cs typeface="Arial"/>
                        </a:rPr>
                        <a:t>sold</a:t>
                      </a:r>
                      <a:r>
                        <a:rPr sz="900" spc="-35" dirty="0">
                          <a:latin typeface="Arial"/>
                          <a:cs typeface="Arial"/>
                        </a:rPr>
                        <a:t> </a:t>
                      </a:r>
                      <a:r>
                        <a:rPr sz="900" spc="5" dirty="0">
                          <a:latin typeface="Arial"/>
                          <a:cs typeface="Arial"/>
                        </a:rPr>
                        <a:t>by</a:t>
                      </a:r>
                      <a:r>
                        <a:rPr sz="900" spc="-10" dirty="0">
                          <a:latin typeface="Arial"/>
                          <a:cs typeface="Arial"/>
                        </a:rPr>
                        <a:t> </a:t>
                      </a:r>
                      <a:r>
                        <a:rPr sz="900" spc="5" dirty="0">
                          <a:latin typeface="Arial"/>
                          <a:cs typeface="Arial"/>
                        </a:rPr>
                        <a:t>the</a:t>
                      </a:r>
                      <a:r>
                        <a:rPr sz="900" spc="-30" dirty="0">
                          <a:latin typeface="Arial"/>
                          <a:cs typeface="Arial"/>
                        </a:rPr>
                        <a:t> </a:t>
                      </a:r>
                      <a:r>
                        <a:rPr sz="900" spc="10" dirty="0">
                          <a:latin typeface="Arial"/>
                          <a:cs typeface="Arial"/>
                        </a:rPr>
                        <a:t>major</a:t>
                      </a:r>
                      <a:r>
                        <a:rPr sz="900" spc="-75" dirty="0">
                          <a:latin typeface="Arial"/>
                          <a:cs typeface="Arial"/>
                        </a:rPr>
                        <a:t> </a:t>
                      </a:r>
                      <a:r>
                        <a:rPr sz="900" spc="5" dirty="0">
                          <a:latin typeface="Arial"/>
                          <a:cs typeface="Arial"/>
                        </a:rPr>
                        <a:t>companies,</a:t>
                      </a:r>
                      <a:r>
                        <a:rPr sz="900" spc="-70" dirty="0">
                          <a:latin typeface="Arial"/>
                          <a:cs typeface="Arial"/>
                        </a:rPr>
                        <a:t> </a:t>
                      </a:r>
                      <a:r>
                        <a:rPr sz="900" spc="5" dirty="0">
                          <a:latin typeface="Arial"/>
                          <a:cs typeface="Arial"/>
                        </a:rPr>
                        <a:t>2020</a:t>
                      </a:r>
                      <a:r>
                        <a:rPr sz="900" spc="-15" dirty="0">
                          <a:latin typeface="Arial"/>
                          <a:cs typeface="Arial"/>
                        </a:rPr>
                        <a:t> </a:t>
                      </a:r>
                      <a:r>
                        <a:rPr sz="900" spc="5" dirty="0">
                          <a:latin typeface="Arial"/>
                          <a:cs typeface="Arial"/>
                        </a:rPr>
                        <a:t>Actual</a:t>
                      </a:r>
                      <a:r>
                        <a:rPr sz="900" spc="-25" dirty="0">
                          <a:latin typeface="Arial"/>
                          <a:cs typeface="Arial"/>
                        </a:rPr>
                        <a:t> </a:t>
                      </a:r>
                      <a:r>
                        <a:rPr sz="900" spc="5" dirty="0">
                          <a:latin typeface="Arial"/>
                          <a:cs typeface="Arial"/>
                        </a:rPr>
                        <a:t>and</a:t>
                      </a:r>
                      <a:r>
                        <a:rPr sz="900" spc="-5" dirty="0">
                          <a:latin typeface="Arial"/>
                          <a:cs typeface="Arial"/>
                        </a:rPr>
                        <a:t> </a:t>
                      </a:r>
                      <a:r>
                        <a:rPr sz="900" spc="5" dirty="0">
                          <a:latin typeface="Arial"/>
                          <a:cs typeface="Arial"/>
                        </a:rPr>
                        <a:t>2021</a:t>
                      </a:r>
                      <a:r>
                        <a:rPr sz="900" spc="-40" dirty="0">
                          <a:latin typeface="Arial"/>
                          <a:cs typeface="Arial"/>
                        </a:rPr>
                        <a:t> </a:t>
                      </a:r>
                      <a:r>
                        <a:rPr sz="900" spc="5" dirty="0">
                          <a:latin typeface="Arial"/>
                          <a:cs typeface="Arial"/>
                        </a:rPr>
                        <a:t>Estimated)</a:t>
                      </a:r>
                      <a:endParaRPr sz="900">
                        <a:latin typeface="Arial"/>
                        <a:cs typeface="Arial"/>
                      </a:endParaRPr>
                    </a:p>
                  </a:txBody>
                  <a:tcPr marL="0" marR="0" marT="4508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10"/>
                  </a:ext>
                </a:extLst>
              </a:tr>
            </a:tbl>
          </a:graphicData>
        </a:graphic>
      </p:graphicFrame>
      <p:sp>
        <p:nvSpPr>
          <p:cNvPr id="20" name="object 20"/>
          <p:cNvSpPr txBox="1"/>
          <p:nvPr/>
        </p:nvSpPr>
        <p:spPr>
          <a:xfrm>
            <a:off x="4588509" y="6607861"/>
            <a:ext cx="147320" cy="165735"/>
          </a:xfrm>
          <a:prstGeom prst="rect">
            <a:avLst/>
          </a:prstGeom>
        </p:spPr>
        <p:txBody>
          <a:bodyPr vert="horz" wrap="square" lIns="0" tIns="0" rIns="0" bIns="0" rtlCol="0">
            <a:spAutoFit/>
          </a:bodyPr>
          <a:lstStyle/>
          <a:p>
            <a:pPr marL="38100">
              <a:lnSpc>
                <a:spcPts val="1150"/>
              </a:lnSpc>
            </a:pPr>
            <a:fld id="{81D60167-4931-47E6-BA6A-407CBD079E47}" type="slidenum">
              <a:rPr sz="1100" b="1" dirty="0">
                <a:latin typeface="Calibri"/>
                <a:cs typeface="Calibri"/>
              </a:rPr>
              <a:t>2</a:t>
            </a:fld>
            <a:endParaRPr sz="1100">
              <a:latin typeface="Calibri"/>
              <a:cs typeface="Calibri"/>
            </a:endParaRPr>
          </a:p>
        </p:txBody>
      </p:sp>
      <p:sp>
        <p:nvSpPr>
          <p:cNvPr id="18" name="object 18"/>
          <p:cNvSpPr txBox="1"/>
          <p:nvPr/>
        </p:nvSpPr>
        <p:spPr>
          <a:xfrm>
            <a:off x="1250086" y="5977229"/>
            <a:ext cx="382905" cy="650240"/>
          </a:xfrm>
          <a:prstGeom prst="rect">
            <a:avLst/>
          </a:prstGeom>
        </p:spPr>
        <p:txBody>
          <a:bodyPr vert="horz" wrap="square" lIns="0" tIns="13970" rIns="0" bIns="0" rtlCol="0">
            <a:spAutoFit/>
          </a:bodyPr>
          <a:lstStyle/>
          <a:p>
            <a:pPr marL="12700">
              <a:lnSpc>
                <a:spcPct val="100000"/>
              </a:lnSpc>
              <a:spcBef>
                <a:spcPts val="110"/>
              </a:spcBef>
            </a:pPr>
            <a:r>
              <a:rPr sz="900" spc="5" dirty="0">
                <a:latin typeface="Arial"/>
                <a:cs typeface="Arial"/>
              </a:rPr>
              <a:t>3.1.8.</a:t>
            </a:r>
            <a:endParaRPr sz="900">
              <a:latin typeface="Arial"/>
              <a:cs typeface="Arial"/>
            </a:endParaRPr>
          </a:p>
          <a:p>
            <a:pPr marL="12700">
              <a:lnSpc>
                <a:spcPct val="100000"/>
              </a:lnSpc>
              <a:spcBef>
                <a:spcPts val="830"/>
              </a:spcBef>
            </a:pPr>
            <a:r>
              <a:rPr sz="900" spc="5" dirty="0">
                <a:latin typeface="Arial"/>
                <a:cs typeface="Arial"/>
              </a:rPr>
              <a:t>3.1.9.</a:t>
            </a:r>
            <a:endParaRPr sz="900">
              <a:latin typeface="Arial"/>
              <a:cs typeface="Arial"/>
            </a:endParaRPr>
          </a:p>
          <a:p>
            <a:pPr marL="12700">
              <a:lnSpc>
                <a:spcPct val="100000"/>
              </a:lnSpc>
              <a:spcBef>
                <a:spcPts val="830"/>
              </a:spcBef>
            </a:pPr>
            <a:r>
              <a:rPr sz="900" spc="5" dirty="0">
                <a:latin typeface="Arial"/>
                <a:cs typeface="Arial"/>
              </a:rPr>
              <a:t>3</a:t>
            </a:r>
            <a:r>
              <a:rPr sz="900" spc="10" dirty="0">
                <a:latin typeface="Arial"/>
                <a:cs typeface="Arial"/>
              </a:rPr>
              <a:t>.</a:t>
            </a:r>
            <a:r>
              <a:rPr sz="900" spc="5" dirty="0">
                <a:latin typeface="Arial"/>
                <a:cs typeface="Arial"/>
              </a:rPr>
              <a:t>1</a:t>
            </a:r>
            <a:r>
              <a:rPr sz="900" spc="10" dirty="0">
                <a:latin typeface="Arial"/>
                <a:cs typeface="Arial"/>
              </a:rPr>
              <a:t>.</a:t>
            </a:r>
            <a:r>
              <a:rPr sz="900" spc="5" dirty="0">
                <a:latin typeface="Arial"/>
                <a:cs typeface="Arial"/>
              </a:rPr>
              <a:t>10.</a:t>
            </a:r>
            <a:endParaRPr sz="900">
              <a:latin typeface="Arial"/>
              <a:cs typeface="Arial"/>
            </a:endParaRPr>
          </a:p>
        </p:txBody>
      </p:sp>
      <p:sp>
        <p:nvSpPr>
          <p:cNvPr id="19" name="object 19"/>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843F760E-5747-446A-9AB7-FAC82979088D}"/>
              </a:ext>
            </a:extLst>
          </p:cNvPr>
          <p:cNvGraphicFramePr/>
          <p:nvPr>
            <p:extLst>
              <p:ext uri="{D42A27DB-BD31-4B8C-83A1-F6EECF244321}">
                <p14:modId xmlns:p14="http://schemas.microsoft.com/office/powerpoint/2010/main" val="1177029241"/>
              </p:ext>
            </p:extLst>
          </p:nvPr>
        </p:nvGraphicFramePr>
        <p:xfrm>
          <a:off x="423438" y="802166"/>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3">
            <a:extLst>
              <a:ext uri="{FF2B5EF4-FFF2-40B4-BE49-F238E27FC236}">
                <a16:creationId xmlns:a16="http://schemas.microsoft.com/office/drawing/2014/main" id="{B5600752-DF1C-4E6C-A270-FB826CCE93D1}"/>
              </a:ext>
            </a:extLst>
          </p:cNvPr>
          <p:cNvSpPr txBox="1">
            <a:spLocks/>
          </p:cNvSpPr>
          <p:nvPr/>
        </p:nvSpPr>
        <p:spPr>
          <a:xfrm>
            <a:off x="53536" y="130464"/>
            <a:ext cx="5602420" cy="6085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Global Epoxy Resin Market</a:t>
            </a:r>
          </a:p>
          <a:p>
            <a:pPr marL="0" indent="0">
              <a:spcBef>
                <a:spcPts val="0"/>
              </a:spcBef>
              <a:buFont typeface="Arial" panose="020B0604020202020204" pitchFamily="34" charset="0"/>
              <a:buNone/>
            </a:pPr>
            <a:r>
              <a:rPr lang="en-US" sz="1400" dirty="0">
                <a:solidFill>
                  <a:schemeClr val="tx1">
                    <a:lumMod val="85000"/>
                    <a:lumOff val="15000"/>
                  </a:schemeClr>
                </a:solidFill>
                <a:latin typeface="Montserrat" panose="02000505000000020004" pitchFamily="2" charset="0"/>
                <a:cs typeface="Arial" panose="020B0604020202020204" pitchFamily="34" charset="0"/>
              </a:rPr>
              <a:t>Market Size, By Volume</a:t>
            </a:r>
          </a:p>
        </p:txBody>
      </p:sp>
      <p:sp>
        <p:nvSpPr>
          <p:cNvPr id="17" name="TextBox 16">
            <a:extLst>
              <a:ext uri="{FF2B5EF4-FFF2-40B4-BE49-F238E27FC236}">
                <a16:creationId xmlns:a16="http://schemas.microsoft.com/office/drawing/2014/main" id="{E5C9800A-9619-463E-B9B3-CD9C6F99034F}"/>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 Global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18" name="Rectangle 17">
            <a:extLst>
              <a:ext uri="{FF2B5EF4-FFF2-40B4-BE49-F238E27FC236}">
                <a16:creationId xmlns:a16="http://schemas.microsoft.com/office/drawing/2014/main" id="{1D730254-3145-4141-8D78-939EAB627760}"/>
              </a:ext>
            </a:extLst>
          </p:cNvPr>
          <p:cNvSpPr/>
          <p:nvPr/>
        </p:nvSpPr>
        <p:spPr>
          <a:xfrm>
            <a:off x="1500816" y="2726347"/>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33BFFF4-1677-4D9F-9CC7-5F84BBF3A64C}"/>
              </a:ext>
            </a:extLst>
          </p:cNvPr>
          <p:cNvSpPr/>
          <p:nvPr/>
        </p:nvSpPr>
        <p:spPr>
          <a:xfrm>
            <a:off x="6184565" y="2721097"/>
            <a:ext cx="1962739"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34BAEE9-1511-4BD0-937D-95AF4949E350}"/>
              </a:ext>
            </a:extLst>
          </p:cNvPr>
          <p:cNvSpPr/>
          <p:nvPr/>
        </p:nvSpPr>
        <p:spPr>
          <a:xfrm>
            <a:off x="1652622" y="2997059"/>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.63% By Volume</a:t>
            </a:r>
          </a:p>
        </p:txBody>
      </p:sp>
      <p:sp>
        <p:nvSpPr>
          <p:cNvPr id="21" name="Rectangle 20">
            <a:extLst>
              <a:ext uri="{FF2B5EF4-FFF2-40B4-BE49-F238E27FC236}">
                <a16:creationId xmlns:a16="http://schemas.microsoft.com/office/drawing/2014/main" id="{E43EA67B-C4A8-4F81-B62A-CB14D828864B}"/>
              </a:ext>
            </a:extLst>
          </p:cNvPr>
          <p:cNvSpPr/>
          <p:nvPr/>
        </p:nvSpPr>
        <p:spPr>
          <a:xfrm>
            <a:off x="6340244" y="2977482"/>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5.45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2" name="TextBox 4">
            <a:extLst>
              <a:ext uri="{FF2B5EF4-FFF2-40B4-BE49-F238E27FC236}">
                <a16:creationId xmlns:a16="http://schemas.microsoft.com/office/drawing/2014/main" id="{E532F394-0226-48F9-908D-4CFAB9452123}"/>
              </a:ext>
            </a:extLst>
          </p:cNvPr>
          <p:cNvSpPr txBox="1"/>
          <p:nvPr/>
        </p:nvSpPr>
        <p:spPr>
          <a:xfrm>
            <a:off x="6676078" y="386222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3" name="TextBox 22">
            <a:extLst>
              <a:ext uri="{FF2B5EF4-FFF2-40B4-BE49-F238E27FC236}">
                <a16:creationId xmlns:a16="http://schemas.microsoft.com/office/drawing/2014/main" id="{BABC4614-0FB6-4A9F-B5BA-061C00EA226D}"/>
              </a:ext>
            </a:extLst>
          </p:cNvPr>
          <p:cNvSpPr txBox="1"/>
          <p:nvPr/>
        </p:nvSpPr>
        <p:spPr>
          <a:xfrm>
            <a:off x="241921" y="4102854"/>
            <a:ext cx="8513686" cy="2391596"/>
          </a:xfrm>
          <a:prstGeom prst="rect">
            <a:avLst/>
          </a:prstGeom>
          <a:solidFill>
            <a:schemeClr val="tx2">
              <a:lumMod val="75000"/>
            </a:schemeClr>
          </a:solidFill>
        </p:spPr>
        <p:txBody>
          <a:bodyPr wrap="square" rtlCol="0">
            <a:spAutoFit/>
          </a:bodyPr>
          <a:lstStyle/>
          <a:p>
            <a:endParaRPr lang="en-IN" dirty="0"/>
          </a:p>
        </p:txBody>
      </p:sp>
      <p:sp>
        <p:nvSpPr>
          <p:cNvPr id="24" name="TextBox 23">
            <a:extLst>
              <a:ext uri="{FF2B5EF4-FFF2-40B4-BE49-F238E27FC236}">
                <a16:creationId xmlns:a16="http://schemas.microsoft.com/office/drawing/2014/main" id="{DAD1CC8D-ED8F-4652-9D50-766F842C1516}"/>
              </a:ext>
            </a:extLst>
          </p:cNvPr>
          <p:cNvSpPr txBox="1"/>
          <p:nvPr/>
        </p:nvSpPr>
        <p:spPr>
          <a:xfrm>
            <a:off x="304535" y="4276256"/>
            <a:ext cx="8388457" cy="1938992"/>
          </a:xfrm>
          <a:prstGeom prst="rect">
            <a:avLst/>
          </a:prstGeom>
          <a:noFill/>
        </p:spPr>
        <p:txBody>
          <a:bodyPr wrap="square" rtlCol="0">
            <a:spAutoFit/>
          </a:bodyPr>
          <a:lstStyle/>
          <a:p>
            <a:pPr algn="just"/>
            <a:r>
              <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rPr>
              <a:t>Global demand of Epoxy Resin is witnessed to grow at a significant CAGR in recent years and further anticipated to expand in coming years. The growth in the overall market is significantly pushed by increase in investments in construction and infrastructure improvement sector worldwide. Moreover, the demand for paints &amp; coatings and adhesives applications have been increased in past few years which are the major driving factors for the market growth worldwide. The growth in 2020 is however declined by nearly 10% due to COVID-19 pandemic across the globe which have severely disrupted the supply chain and overall consumption from downstream industries. The total consumption globally is expected to rise by CAGR of around 5.68% by 2030 on account of rising focus on building &amp; construction across various emerging nations as well as infrastructure projects across developed nations such as European countries, USA and others. These factors would directly propel the demand for epoxy resin in coming years as well. </a:t>
            </a:r>
          </a:p>
        </p:txBody>
      </p:sp>
    </p:spTree>
    <p:extLst>
      <p:ext uri="{BB962C8B-B14F-4D97-AF65-F5344CB8AC3E}">
        <p14:creationId xmlns:p14="http://schemas.microsoft.com/office/powerpoint/2010/main" val="404169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84EA538-8FD1-451C-8E1C-8FCE891298A5}"/>
              </a:ext>
            </a:extLst>
          </p:cNvPr>
          <p:cNvSpPr/>
          <p:nvPr/>
        </p:nvSpPr>
        <p:spPr>
          <a:xfrm>
            <a:off x="143345" y="211462"/>
            <a:ext cx="783704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90000"/>
              </a:lnSpc>
              <a:spcBef>
                <a:spcPts val="1000"/>
              </a:spcBef>
              <a:spcAft>
                <a:spcPts val="0"/>
              </a:spcAft>
              <a:buClrTx/>
              <a:buSzTx/>
              <a:buFontTx/>
              <a:buNone/>
              <a:tabLst/>
              <a:defRPr/>
            </a:pPr>
            <a:r>
              <a:rPr kumimoji="0" lang="it-IT" sz="14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Global Epoxy Resin Market – SWOT Analysis</a:t>
            </a:r>
          </a:p>
        </p:txBody>
      </p:sp>
      <p:grpSp>
        <p:nvGrpSpPr>
          <p:cNvPr id="21" name="Group 20">
            <a:extLst>
              <a:ext uri="{FF2B5EF4-FFF2-40B4-BE49-F238E27FC236}">
                <a16:creationId xmlns:a16="http://schemas.microsoft.com/office/drawing/2014/main" id="{4DA80BEC-7E5A-452C-B187-574CA1BB4F20}"/>
              </a:ext>
            </a:extLst>
          </p:cNvPr>
          <p:cNvGrpSpPr/>
          <p:nvPr/>
        </p:nvGrpSpPr>
        <p:grpSpPr>
          <a:xfrm>
            <a:off x="1082537" y="809623"/>
            <a:ext cx="6978925" cy="5386250"/>
            <a:chOff x="-3230291" y="1379580"/>
            <a:chExt cx="13696067" cy="4660537"/>
          </a:xfrm>
        </p:grpSpPr>
        <p:sp>
          <p:nvSpPr>
            <p:cNvPr id="24" name="Rectangle 23">
              <a:extLst>
                <a:ext uri="{FF2B5EF4-FFF2-40B4-BE49-F238E27FC236}">
                  <a16:creationId xmlns:a16="http://schemas.microsoft.com/office/drawing/2014/main" id="{068D055E-E2C4-409F-8F50-65C159AEFDE3}"/>
                </a:ext>
              </a:extLst>
            </p:cNvPr>
            <p:cNvSpPr/>
            <p:nvPr/>
          </p:nvSpPr>
          <p:spPr>
            <a:xfrm>
              <a:off x="-3230291" y="3083546"/>
              <a:ext cx="6077567"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STRENGTHS</a:t>
              </a:r>
            </a:p>
          </p:txBody>
        </p:sp>
        <p:sp>
          <p:nvSpPr>
            <p:cNvPr id="25" name="Rectangle 24">
              <a:extLst>
                <a:ext uri="{FF2B5EF4-FFF2-40B4-BE49-F238E27FC236}">
                  <a16:creationId xmlns:a16="http://schemas.microsoft.com/office/drawing/2014/main" id="{C7B0D34F-2199-4A06-B55E-43CB1E462298}"/>
                </a:ext>
              </a:extLst>
            </p:cNvPr>
            <p:cNvSpPr/>
            <p:nvPr/>
          </p:nvSpPr>
          <p:spPr>
            <a:xfrm>
              <a:off x="-3230289" y="4006059"/>
              <a:ext cx="6077567"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OPPORTUNITIES</a:t>
              </a:r>
            </a:p>
          </p:txBody>
        </p:sp>
        <p:sp>
          <p:nvSpPr>
            <p:cNvPr id="26" name="Rectangle 25">
              <a:extLst>
                <a:ext uri="{FF2B5EF4-FFF2-40B4-BE49-F238E27FC236}">
                  <a16:creationId xmlns:a16="http://schemas.microsoft.com/office/drawing/2014/main" id="{8D70142B-247F-4B43-A090-F56E0AF81C48}"/>
                </a:ext>
              </a:extLst>
            </p:cNvPr>
            <p:cNvSpPr/>
            <p:nvPr/>
          </p:nvSpPr>
          <p:spPr>
            <a:xfrm>
              <a:off x="4388209" y="3032393"/>
              <a:ext cx="5986990"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WEAKNESSES</a:t>
              </a:r>
            </a:p>
          </p:txBody>
        </p:sp>
        <p:sp>
          <p:nvSpPr>
            <p:cNvPr id="27" name="Rectangle 26">
              <a:extLst>
                <a:ext uri="{FF2B5EF4-FFF2-40B4-BE49-F238E27FC236}">
                  <a16:creationId xmlns:a16="http://schemas.microsoft.com/office/drawing/2014/main" id="{1B182E4B-ED9E-4BB9-AC87-B6AB7F761A74}"/>
                </a:ext>
              </a:extLst>
            </p:cNvPr>
            <p:cNvSpPr/>
            <p:nvPr/>
          </p:nvSpPr>
          <p:spPr>
            <a:xfrm>
              <a:off x="4388209" y="4006059"/>
              <a:ext cx="6077567"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THREATS</a:t>
              </a:r>
            </a:p>
          </p:txBody>
        </p:sp>
        <p:sp>
          <p:nvSpPr>
            <p:cNvPr id="28" name="Rectangle 27">
              <a:extLst>
                <a:ext uri="{FF2B5EF4-FFF2-40B4-BE49-F238E27FC236}">
                  <a16:creationId xmlns:a16="http://schemas.microsoft.com/office/drawing/2014/main" id="{92498F42-E0B6-451E-9C35-E834B7A5AD33}"/>
                </a:ext>
              </a:extLst>
            </p:cNvPr>
            <p:cNvSpPr/>
            <p:nvPr/>
          </p:nvSpPr>
          <p:spPr>
            <a:xfrm>
              <a:off x="-3230289" y="1379580"/>
              <a:ext cx="5053532" cy="1649900"/>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Epoxy Resin market is expected to expand in coming years due to some of the strengths parameters that industry comprises. It includes easy availability of cheaper raw materials i.e., ECH and BPA. Other characteristics include epoxy resin’s environment friendly nature having ability to get polymerized completely.</a:t>
              </a:r>
            </a:p>
          </p:txBody>
        </p:sp>
        <p:sp>
          <p:nvSpPr>
            <p:cNvPr id="31" name="Rectangle 30">
              <a:extLst>
                <a:ext uri="{FF2B5EF4-FFF2-40B4-BE49-F238E27FC236}">
                  <a16:creationId xmlns:a16="http://schemas.microsoft.com/office/drawing/2014/main" id="{FB8709FA-698B-4E0E-A698-B6AF17B2827C}"/>
                </a:ext>
              </a:extLst>
            </p:cNvPr>
            <p:cNvSpPr/>
            <p:nvPr/>
          </p:nvSpPr>
          <p:spPr>
            <a:xfrm>
              <a:off x="5158676" y="1425447"/>
              <a:ext cx="4889360" cy="1557110"/>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major raw material used for the manufacturing of epoxy resin that is bisphenol-A (BPA) is highly toxic in nature and hence have been banned across various countries to be used in various products such as baby bottles etc. As exposure of BPA can cause multiple problems viz., diabetes, carcinogenic effects and others. </a:t>
              </a:r>
            </a:p>
          </p:txBody>
        </p:sp>
        <p:sp>
          <p:nvSpPr>
            <p:cNvPr id="33" name="Rectangle 32">
              <a:extLst>
                <a:ext uri="{FF2B5EF4-FFF2-40B4-BE49-F238E27FC236}">
                  <a16:creationId xmlns:a16="http://schemas.microsoft.com/office/drawing/2014/main" id="{ABB14B63-0367-40BB-811F-67855135C7EA}"/>
                </a:ext>
              </a:extLst>
            </p:cNvPr>
            <p:cNvSpPr/>
            <p:nvPr/>
          </p:nvSpPr>
          <p:spPr>
            <a:xfrm>
              <a:off x="5196068" y="4499182"/>
              <a:ext cx="4851969" cy="1540933"/>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global Epoxy Resin market is highly fragmented with acute competition from domestic as well as global players.</a:t>
              </a:r>
            </a:p>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Also, one of the major threat observed across the market is toxic nature of BPA which is influencing producers and consumers to move towards BPA-free products, also pushing them to look for possible alternatives due to possible health effects.</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Rectangle 33">
              <a:extLst>
                <a:ext uri="{FF2B5EF4-FFF2-40B4-BE49-F238E27FC236}">
                  <a16:creationId xmlns:a16="http://schemas.microsoft.com/office/drawing/2014/main" id="{17B65748-BF81-4BD4-B778-827C09EA165D}"/>
                </a:ext>
              </a:extLst>
            </p:cNvPr>
            <p:cNvSpPr/>
            <p:nvPr/>
          </p:nvSpPr>
          <p:spPr>
            <a:xfrm>
              <a:off x="-3230291" y="4499184"/>
              <a:ext cx="5269716" cy="1540933"/>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5" name="Diamond 34">
              <a:extLst>
                <a:ext uri="{FF2B5EF4-FFF2-40B4-BE49-F238E27FC236}">
                  <a16:creationId xmlns:a16="http://schemas.microsoft.com/office/drawing/2014/main" id="{E4181BD7-2599-49F5-A8E2-16617845B06C}"/>
                </a:ext>
              </a:extLst>
            </p:cNvPr>
            <p:cNvSpPr/>
            <p:nvPr/>
          </p:nvSpPr>
          <p:spPr>
            <a:xfrm>
              <a:off x="1823245" y="3735127"/>
              <a:ext cx="1794500"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a:t>
              </a:r>
            </a:p>
          </p:txBody>
        </p:sp>
        <p:sp>
          <p:nvSpPr>
            <p:cNvPr id="36" name="Diamond 35">
              <a:extLst>
                <a:ext uri="{FF2B5EF4-FFF2-40B4-BE49-F238E27FC236}">
                  <a16:creationId xmlns:a16="http://schemas.microsoft.com/office/drawing/2014/main" id="{BE7EB7C4-37E9-4836-9356-CED54CC74E0A}"/>
                </a:ext>
              </a:extLst>
            </p:cNvPr>
            <p:cNvSpPr/>
            <p:nvPr/>
          </p:nvSpPr>
          <p:spPr>
            <a:xfrm>
              <a:off x="1823245" y="2194194"/>
              <a:ext cx="1794500"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t>
              </a:r>
            </a:p>
          </p:txBody>
        </p:sp>
        <p:sp>
          <p:nvSpPr>
            <p:cNvPr id="37" name="Diamond 36">
              <a:extLst>
                <a:ext uri="{FF2B5EF4-FFF2-40B4-BE49-F238E27FC236}">
                  <a16:creationId xmlns:a16="http://schemas.microsoft.com/office/drawing/2014/main" id="{A4FCB1DA-5199-4232-AAB8-EF6068B8EC05}"/>
                </a:ext>
              </a:extLst>
            </p:cNvPr>
            <p:cNvSpPr/>
            <p:nvPr/>
          </p:nvSpPr>
          <p:spPr>
            <a:xfrm>
              <a:off x="3617743" y="2194194"/>
              <a:ext cx="1794500"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a:t>
              </a:r>
            </a:p>
          </p:txBody>
        </p:sp>
        <p:sp>
          <p:nvSpPr>
            <p:cNvPr id="38" name="Diamond 37">
              <a:extLst>
                <a:ext uri="{FF2B5EF4-FFF2-40B4-BE49-F238E27FC236}">
                  <a16:creationId xmlns:a16="http://schemas.microsoft.com/office/drawing/2014/main" id="{C1BC7014-18F1-4954-B735-1E70B72E0E87}"/>
                </a:ext>
              </a:extLst>
            </p:cNvPr>
            <p:cNvSpPr/>
            <p:nvPr/>
          </p:nvSpPr>
          <p:spPr>
            <a:xfrm>
              <a:off x="3617743" y="3735127"/>
              <a:ext cx="1794500"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a:t>
              </a:r>
            </a:p>
          </p:txBody>
        </p:sp>
      </p:grpSp>
      <p:sp>
        <p:nvSpPr>
          <p:cNvPr id="19" name="TextBox 18">
            <a:extLst>
              <a:ext uri="{FF2B5EF4-FFF2-40B4-BE49-F238E27FC236}">
                <a16:creationId xmlns:a16="http://schemas.microsoft.com/office/drawing/2014/main" id="{234C4C9A-8E2C-4168-BAA6-B55506148B49}"/>
              </a:ext>
            </a:extLst>
          </p:cNvPr>
          <p:cNvSpPr txBox="1"/>
          <p:nvPr/>
        </p:nvSpPr>
        <p:spPr>
          <a:xfrm>
            <a:off x="1082537" y="4471755"/>
            <a:ext cx="2685218" cy="1477328"/>
          </a:xfrm>
          <a:prstGeom prst="rect">
            <a:avLst/>
          </a:prstGeom>
          <a:noFill/>
        </p:spPr>
        <p:txBody>
          <a:bodyPr wrap="square" anchor="ctr">
            <a:spAutoFit/>
          </a:bodyPr>
          <a:lstStyle/>
          <a:p>
            <a:pPr algn="just"/>
            <a:r>
              <a:rPr lang="en-US" sz="1000" dirty="0">
                <a:latin typeface="Verdana" panose="020B0604030504040204" pitchFamily="34" charset="0"/>
                <a:ea typeface="Verdana" panose="020B0604030504040204" pitchFamily="34" charset="0"/>
                <a:cs typeface="Verdana" panose="020B0604030504040204" pitchFamily="34" charset="0"/>
              </a:rPr>
              <a:t>The future of Epoxy Resin market looks attractive backed by increasing opportunities across downstream sectors mainly construction, electrical &amp; electronics, turbines etc. Owing to its favorable properties of being lightweight and excellent adhesion the market for Epoxy Resin anticipated to mature in forthcoming years as well. </a:t>
            </a:r>
          </a:p>
        </p:txBody>
      </p:sp>
    </p:spTree>
    <p:extLst>
      <p:ext uri="{BB962C8B-B14F-4D97-AF65-F5344CB8AC3E}">
        <p14:creationId xmlns:p14="http://schemas.microsoft.com/office/powerpoint/2010/main" val="66191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077096728"/>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IN" sz="1000" b="0" i="0" u="none" strike="noStrike" dirty="0">
                          <a:solidFill>
                            <a:srgbClr val="000000"/>
                          </a:solidFill>
                          <a:effectLst/>
                          <a:latin typeface="Verdana" panose="020B0604030504040204" pitchFamily="34" charset="0"/>
                        </a:rPr>
                        <a:t>161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Alchemie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Anhui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Shanfu</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82675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683850562"/>
              </p:ext>
            </p:extLst>
          </p:nvPr>
        </p:nvGraphicFramePr>
        <p:xfrm>
          <a:off x="359355" y="1177954"/>
          <a:ext cx="8229601" cy="5360050"/>
        </p:xfrm>
        <a:graphic>
          <a:graphicData uri="http://schemas.openxmlformats.org/drawingml/2006/table">
            <a:tbl>
              <a:tblPr/>
              <a:tblGrid>
                <a:gridCol w="2106832">
                  <a:extLst>
                    <a:ext uri="{9D8B030D-6E8A-4147-A177-3AD203B41FA5}">
                      <a16:colId xmlns:a16="http://schemas.microsoft.com/office/drawing/2014/main" val="1552749016"/>
                    </a:ext>
                  </a:extLst>
                </a:gridCol>
                <a:gridCol w="602560">
                  <a:extLst>
                    <a:ext uri="{9D8B030D-6E8A-4147-A177-3AD203B41FA5}">
                      <a16:colId xmlns:a16="http://schemas.microsoft.com/office/drawing/2014/main" val="3926946828"/>
                    </a:ext>
                  </a:extLst>
                </a:gridCol>
                <a:gridCol w="819059">
                  <a:extLst>
                    <a:ext uri="{9D8B030D-6E8A-4147-A177-3AD203B41FA5}">
                      <a16:colId xmlns:a16="http://schemas.microsoft.com/office/drawing/2014/main" val="4045250766"/>
                    </a:ext>
                  </a:extLst>
                </a:gridCol>
                <a:gridCol w="560994">
                  <a:extLst>
                    <a:ext uri="{9D8B030D-6E8A-4147-A177-3AD203B41FA5}">
                      <a16:colId xmlns:a16="http://schemas.microsoft.com/office/drawing/2014/main" val="1381478910"/>
                    </a:ext>
                  </a:extLst>
                </a:gridCol>
                <a:gridCol w="690026">
                  <a:extLst>
                    <a:ext uri="{9D8B030D-6E8A-4147-A177-3AD203B41FA5}">
                      <a16:colId xmlns:a16="http://schemas.microsoft.com/office/drawing/2014/main" val="2797647573"/>
                    </a:ext>
                  </a:extLst>
                </a:gridCol>
                <a:gridCol w="690026">
                  <a:extLst>
                    <a:ext uri="{9D8B030D-6E8A-4147-A177-3AD203B41FA5}">
                      <a16:colId xmlns:a16="http://schemas.microsoft.com/office/drawing/2014/main" val="2203059177"/>
                    </a:ext>
                  </a:extLst>
                </a:gridCol>
                <a:gridCol w="690026">
                  <a:extLst>
                    <a:ext uri="{9D8B030D-6E8A-4147-A177-3AD203B41FA5}">
                      <a16:colId xmlns:a16="http://schemas.microsoft.com/office/drawing/2014/main" val="927006817"/>
                    </a:ext>
                  </a:extLst>
                </a:gridCol>
                <a:gridCol w="690026">
                  <a:extLst>
                    <a:ext uri="{9D8B030D-6E8A-4147-A177-3AD203B41FA5}">
                      <a16:colId xmlns:a16="http://schemas.microsoft.com/office/drawing/2014/main" val="417093797"/>
                    </a:ext>
                  </a:extLst>
                </a:gridCol>
                <a:gridCol w="690026">
                  <a:extLst>
                    <a:ext uri="{9D8B030D-6E8A-4147-A177-3AD203B41FA5}">
                      <a16:colId xmlns:a16="http://schemas.microsoft.com/office/drawing/2014/main" val="1108806684"/>
                    </a:ext>
                  </a:extLst>
                </a:gridCol>
                <a:gridCol w="690026">
                  <a:extLst>
                    <a:ext uri="{9D8B030D-6E8A-4147-A177-3AD203B41FA5}">
                      <a16:colId xmlns:a16="http://schemas.microsoft.com/office/drawing/2014/main" val="1976392978"/>
                    </a:ext>
                  </a:extLst>
                </a:gridCol>
              </a:tblGrid>
              <a:tr h="458828">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marL="182880" algn="ctr" defTabSz="685800" rtl="0" eaLnBrk="1" fontAlgn="ctr" latinLnBrk="0" hangingPunct="1"/>
                      <a:r>
                        <a:rPr lang="en-US"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59749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23050">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Jiangsu </a:t>
                      </a:r>
                      <a:r>
                        <a:rPr lang="en-IN" sz="1000" b="0" i="0" u="none" strike="noStrike"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Sanmu</a:t>
                      </a: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73181">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73181">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LEUNA-</a:t>
                      </a:r>
                      <a:r>
                        <a:rPr lang="en-IN" sz="1000" b="0" i="0" u="none" strike="noStrike"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Harze</a:t>
                      </a: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182880" algn="ctr" defTabSz="6858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r h="37318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099222"/>
                  </a:ext>
                </a:extLst>
              </a:tr>
              <a:tr h="373181">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Nan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Ya</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Plastics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1041684"/>
                  </a:ext>
                </a:extLst>
              </a:tr>
              <a:tr h="373181">
                <a:tc>
                  <a:txBody>
                    <a:bodyPr/>
                    <a:lstStyle/>
                    <a:p>
                      <a:pPr algn="ctr" fontAlgn="b"/>
                      <a:r>
                        <a:rPr lang="en-IN" sz="1000" b="0" i="0" u="none" strike="noStrike" dirty="0">
                          <a:solidFill>
                            <a:srgbClr val="353535"/>
                          </a:solidFill>
                          <a:effectLst/>
                          <a:latin typeface="Verdana" panose="020B0604030504040204" pitchFamily="34" charset="0"/>
                          <a:ea typeface="Verdana" panose="020B0604030504040204" pitchFamily="34" charset="0"/>
                          <a:cs typeface="Verdana" panose="020B0604030504040204" pitchFamily="34" charset="0"/>
                        </a:rPr>
                        <a:t>Nantong </a:t>
                      </a:r>
                      <a:r>
                        <a:rPr lang="en-IN" sz="1000" b="0" i="0" u="none" strike="noStrike" dirty="0" err="1">
                          <a:solidFill>
                            <a:srgbClr val="353535"/>
                          </a:solidFill>
                          <a:effectLst/>
                          <a:latin typeface="Verdana" panose="020B0604030504040204" pitchFamily="34" charset="0"/>
                          <a:ea typeface="Verdana" panose="020B0604030504040204" pitchFamily="34" charset="0"/>
                          <a:cs typeface="Verdana" panose="020B0604030504040204" pitchFamily="34" charset="0"/>
                        </a:rPr>
                        <a:t>Xincheng</a:t>
                      </a:r>
                      <a:r>
                        <a:rPr lang="en-IN" sz="1000" b="0" i="0" u="none" strike="noStrike" dirty="0">
                          <a:solidFill>
                            <a:srgbClr val="353535"/>
                          </a:solidFill>
                          <a:effectLst/>
                          <a:latin typeface="Verdana" panose="020B0604030504040204" pitchFamily="34" charset="0"/>
                          <a:ea typeface="Verdana" panose="020B0604030504040204" pitchFamily="34" charset="0"/>
                          <a:cs typeface="Verdana" panose="020B0604030504040204" pitchFamily="34" charset="0"/>
                        </a:rPr>
                        <a:t>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748162"/>
                  </a:ext>
                </a:extLst>
              </a:tr>
              <a:tr h="37318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243554"/>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22254" y="65380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277588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146026947"/>
              </p:ext>
            </p:extLst>
          </p:nvPr>
        </p:nvGraphicFramePr>
        <p:xfrm>
          <a:off x="365760" y="1223782"/>
          <a:ext cx="8290558" cy="2521052"/>
        </p:xfrm>
        <a:graphic>
          <a:graphicData uri="http://schemas.openxmlformats.org/drawingml/2006/table">
            <a:tbl>
              <a:tblPr/>
              <a:tblGrid>
                <a:gridCol w="2122438">
                  <a:extLst>
                    <a:ext uri="{9D8B030D-6E8A-4147-A177-3AD203B41FA5}">
                      <a16:colId xmlns:a16="http://schemas.microsoft.com/office/drawing/2014/main" val="1552749016"/>
                    </a:ext>
                  </a:extLst>
                </a:gridCol>
                <a:gridCol w="607024">
                  <a:extLst>
                    <a:ext uri="{9D8B030D-6E8A-4147-A177-3AD203B41FA5}">
                      <a16:colId xmlns:a16="http://schemas.microsoft.com/office/drawing/2014/main" val="3926946828"/>
                    </a:ext>
                  </a:extLst>
                </a:gridCol>
                <a:gridCol w="825125">
                  <a:extLst>
                    <a:ext uri="{9D8B030D-6E8A-4147-A177-3AD203B41FA5}">
                      <a16:colId xmlns:a16="http://schemas.microsoft.com/office/drawing/2014/main" val="4045250766"/>
                    </a:ext>
                  </a:extLst>
                </a:gridCol>
                <a:gridCol w="565149">
                  <a:extLst>
                    <a:ext uri="{9D8B030D-6E8A-4147-A177-3AD203B41FA5}">
                      <a16:colId xmlns:a16="http://schemas.microsoft.com/office/drawing/2014/main" val="1381478910"/>
                    </a:ext>
                  </a:extLst>
                </a:gridCol>
                <a:gridCol w="695137">
                  <a:extLst>
                    <a:ext uri="{9D8B030D-6E8A-4147-A177-3AD203B41FA5}">
                      <a16:colId xmlns:a16="http://schemas.microsoft.com/office/drawing/2014/main" val="2797647573"/>
                    </a:ext>
                  </a:extLst>
                </a:gridCol>
                <a:gridCol w="695137">
                  <a:extLst>
                    <a:ext uri="{9D8B030D-6E8A-4147-A177-3AD203B41FA5}">
                      <a16:colId xmlns:a16="http://schemas.microsoft.com/office/drawing/2014/main" val="2203059177"/>
                    </a:ext>
                  </a:extLst>
                </a:gridCol>
                <a:gridCol w="695137">
                  <a:extLst>
                    <a:ext uri="{9D8B030D-6E8A-4147-A177-3AD203B41FA5}">
                      <a16:colId xmlns:a16="http://schemas.microsoft.com/office/drawing/2014/main" val="927006817"/>
                    </a:ext>
                  </a:extLst>
                </a:gridCol>
                <a:gridCol w="695137">
                  <a:extLst>
                    <a:ext uri="{9D8B030D-6E8A-4147-A177-3AD203B41FA5}">
                      <a16:colId xmlns:a16="http://schemas.microsoft.com/office/drawing/2014/main" val="417093797"/>
                    </a:ext>
                  </a:extLst>
                </a:gridCol>
                <a:gridCol w="695137">
                  <a:extLst>
                    <a:ext uri="{9D8B030D-6E8A-4147-A177-3AD203B41FA5}">
                      <a16:colId xmlns:a16="http://schemas.microsoft.com/office/drawing/2014/main" val="1108806684"/>
                    </a:ext>
                  </a:extLst>
                </a:gridCol>
                <a:gridCol w="695137">
                  <a:extLst>
                    <a:ext uri="{9D8B030D-6E8A-4147-A177-3AD203B41FA5}">
                      <a16:colId xmlns:a16="http://schemas.microsoft.com/office/drawing/2014/main" val="1976392978"/>
                    </a:ext>
                  </a:extLst>
                </a:gridCol>
              </a:tblGrid>
              <a:tr h="428750">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4061"/>
                    </a:solidFill>
                  </a:tcPr>
                </a:tc>
                <a:extLst>
                  <a:ext uri="{0D108BD9-81ED-4DB2-BD59-A6C34878D82A}">
                    <a16:rowId xmlns:a16="http://schemas.microsoft.com/office/drawing/2014/main" val="506155128"/>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Sinopec Baling Petrochemical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SIR Industriale SpA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487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48717">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Zhuhai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Hongchang</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48717">
                <a:tc>
                  <a:txBody>
                    <a:bodyPr/>
                    <a:lstStyle/>
                    <a:p>
                      <a:pPr marL="0" algn="ctr" defTabSz="685800" rtl="0" eaLnBrk="1" fontAlgn="b" latinLnBrk="0" hangingPunct="1"/>
                      <a:r>
                        <a:rPr lang="en-IN" sz="1000" b="0" i="0" u="none" strike="noStrike" kern="12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dirty="0">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339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276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48717">
                <a:tc>
                  <a:txBody>
                    <a:bodyPr/>
                    <a:lstStyle/>
                    <a:p>
                      <a:pPr marL="0" algn="ctr" defTabSz="685800" rtl="0" eaLnBrk="1" fontAlgn="b" latinLnBrk="0" hangingPunct="1"/>
                      <a:r>
                        <a:rPr lang="en-IN" sz="1000" b="0" i="0" u="none" strike="noStrike"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5066.5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5066.5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5141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5277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5277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a:solidFill>
                            <a:srgbClr val="000000"/>
                          </a:solidFill>
                          <a:effectLst/>
                          <a:latin typeface="Verdana" panose="020B0604030504040204" pitchFamily="34" charset="0"/>
                        </a:rPr>
                        <a:t>5585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000" b="0" i="0" u="none" strike="noStrike" dirty="0">
                          <a:solidFill>
                            <a:srgbClr val="000000"/>
                          </a:solidFill>
                          <a:effectLst/>
                          <a:latin typeface="Verdana" panose="020B0604030504040204" pitchFamily="34" charset="0"/>
                        </a:rPr>
                        <a:t>5585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1: Global Epoxy Resin Capacity,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04152" y="6538004"/>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Box 5">
            <a:extLst>
              <a:ext uri="{FF2B5EF4-FFF2-40B4-BE49-F238E27FC236}">
                <a16:creationId xmlns:a16="http://schemas.microsoft.com/office/drawing/2014/main" id="{2CF8F2F7-91F6-465E-8843-D2ACCD478F0A}"/>
              </a:ext>
            </a:extLst>
          </p:cNvPr>
          <p:cNvSpPr txBox="1"/>
          <p:nvPr/>
        </p:nvSpPr>
        <p:spPr>
          <a:xfrm>
            <a:off x="194121" y="3720345"/>
            <a:ext cx="8755757" cy="2811988"/>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increase in the total capacity of epoxy resin from 5515 thousand tonnes in 2020 to 5585 thousand tonnes in 2030 is led by robust rise in demand of the product fro</a:t>
            </a:r>
            <a:r>
              <a:rPr lang="en-IN" sz="1000" dirty="0">
                <a:latin typeface="Verdana" panose="020B0604030504040204" pitchFamily="34" charset="0"/>
                <a:ea typeface="Verdana" panose="020B0604030504040204" pitchFamily="34" charset="0"/>
                <a:cs typeface="Verdana" panose="020B0604030504040204" pitchFamily="34" charset="0"/>
              </a:rPr>
              <a:t>m multiple downstream industries</a:t>
            </a:r>
            <a:r>
              <a:rPr lang="en-IN" sz="1000" dirty="0">
                <a:effectLst/>
                <a:latin typeface="Verdana" panose="020B0604030504040204" pitchFamily="34" charset="0"/>
                <a:ea typeface="Verdana" panose="020B0604030504040204" pitchFamily="34" charset="0"/>
                <a:cs typeface="Verdana" panose="020B0604030504040204" pitchFamily="34" charset="0"/>
              </a:rPr>
              <a:t>. On account of which, various leading </a:t>
            </a:r>
            <a:r>
              <a:rPr lang="en-IN" sz="1000" dirty="0">
                <a:latin typeface="Verdana" panose="020B0604030504040204" pitchFamily="34" charset="0"/>
                <a:ea typeface="Verdana" panose="020B0604030504040204" pitchFamily="34" charset="0"/>
                <a:cs typeface="Verdana" panose="020B0604030504040204" pitchFamily="34" charset="0"/>
              </a:rPr>
              <a:t>producers are planning to invest in production units either to expand their existing capacities or set up new plant at different location globally</a:t>
            </a:r>
            <a:r>
              <a:rPr lang="en-IN" sz="1000" dirty="0">
                <a:effectLst/>
                <a:latin typeface="Verdana" panose="020B0604030504040204" pitchFamily="34" charset="0"/>
                <a:ea typeface="Verdana" panose="020B0604030504040204" pitchFamily="34" charset="0"/>
                <a:cs typeface="Verdana" panose="020B0604030504040204" pitchFamily="34" charset="0"/>
              </a:rPr>
              <a:t>. Such as</a:t>
            </a:r>
            <a:r>
              <a:rPr lang="en-IN" sz="1000" dirty="0">
                <a:latin typeface="Verdana" panose="020B0604030504040204" pitchFamily="34" charset="0"/>
                <a:ea typeface="Verdana" panose="020B0604030504040204" pitchFamily="34" charset="0"/>
                <a:cs typeface="Verdana" panose="020B0604030504040204" pitchFamily="34" charset="0"/>
              </a:rPr>
              <a:t>, </a:t>
            </a:r>
            <a:r>
              <a:rPr lang="en-IN" sz="1000" dirty="0" err="1">
                <a:latin typeface="Verdana" panose="020B0604030504040204" pitchFamily="34" charset="0"/>
                <a:ea typeface="Verdana" panose="020B0604030504040204" pitchFamily="34" charset="0"/>
                <a:cs typeface="Verdana" panose="020B0604030504040204" pitchFamily="34" charset="0"/>
              </a:rPr>
              <a:t>Jiagnsu</a:t>
            </a:r>
            <a:r>
              <a:rPr lang="en-IN" sz="1000" dirty="0">
                <a:latin typeface="Verdana" panose="020B0604030504040204" pitchFamily="34" charset="0"/>
                <a:ea typeface="Verdana" panose="020B0604030504040204" pitchFamily="34" charset="0"/>
                <a:cs typeface="Verdana" panose="020B0604030504040204" pitchFamily="34" charset="0"/>
              </a:rPr>
              <a:t> </a:t>
            </a:r>
            <a:r>
              <a:rPr lang="en-IN" sz="1000" dirty="0" err="1">
                <a:latin typeface="Verdana" panose="020B0604030504040204" pitchFamily="34" charset="0"/>
                <a:ea typeface="Verdana" panose="020B0604030504040204" pitchFamily="34" charset="0"/>
                <a:cs typeface="Verdana" panose="020B0604030504040204" pitchFamily="34" charset="0"/>
              </a:rPr>
              <a:t>Sanmu</a:t>
            </a:r>
            <a:r>
              <a:rPr lang="en-IN" sz="1000" dirty="0">
                <a:latin typeface="Verdana" panose="020B0604030504040204" pitchFamily="34" charset="0"/>
                <a:ea typeface="Verdana" panose="020B0604030504040204" pitchFamily="34" charset="0"/>
                <a:cs typeface="Verdana" panose="020B0604030504040204" pitchFamily="34" charset="0"/>
              </a:rPr>
              <a:t> Group, one of the leading epoxy resins producers in China have expanded its capacity by 80 KTPA in Jiangsu province in 2020 which earlier have total installed capacity of 270 KTPA in China. In addition, </a:t>
            </a:r>
            <a:r>
              <a:rPr lang="en-IN" sz="1000" dirty="0" err="1">
                <a:latin typeface="Verdana" panose="020B0604030504040204" pitchFamily="34" charset="0"/>
                <a:ea typeface="Verdana" panose="020B0604030504040204" pitchFamily="34" charset="0"/>
                <a:cs typeface="Verdana" panose="020B0604030504040204" pitchFamily="34" charset="0"/>
              </a:rPr>
              <a:t>Kukdo</a:t>
            </a:r>
            <a:r>
              <a:rPr lang="en-IN" sz="1000" dirty="0">
                <a:latin typeface="Verdana" panose="020B0604030504040204" pitchFamily="34" charset="0"/>
                <a:ea typeface="Verdana" panose="020B0604030504040204" pitchFamily="34" charset="0"/>
                <a:cs typeface="Verdana" panose="020B0604030504040204" pitchFamily="34" charset="0"/>
              </a:rPr>
              <a:t> Chemical Co. Ltd., one of the leading Korean based company have expanded its epoxy resin production capacity at two of its plant by total 90 KTPA in 2020, making its total production capacity to 400 KTPA in 2020. Moreover, it has announced its plan of expanding its capacity in India from 40 KTPA to 100 KTPA by 2024 following escalating demand of epoxy resin across the region for various applications most importantly for adhesive and coating applications in construction sector.  </a:t>
            </a:r>
          </a:p>
        </p:txBody>
      </p:sp>
    </p:spTree>
    <p:extLst>
      <p:ext uri="{BB962C8B-B14F-4D97-AF65-F5344CB8AC3E}">
        <p14:creationId xmlns:p14="http://schemas.microsoft.com/office/powerpoint/2010/main" val="3025946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869066628"/>
              </p:ext>
            </p:extLst>
          </p:nvPr>
        </p:nvGraphicFramePr>
        <p:xfrm>
          <a:off x="346710" y="1139949"/>
          <a:ext cx="8290559" cy="5546528"/>
        </p:xfrm>
        <a:graphic>
          <a:graphicData uri="http://schemas.openxmlformats.org/drawingml/2006/table">
            <a:tbl>
              <a:tblPr/>
              <a:tblGrid>
                <a:gridCol w="960119">
                  <a:extLst>
                    <a:ext uri="{9D8B030D-6E8A-4147-A177-3AD203B41FA5}">
                      <a16:colId xmlns:a16="http://schemas.microsoft.com/office/drawing/2014/main" val="1552749016"/>
                    </a:ext>
                  </a:extLst>
                </a:gridCol>
                <a:gridCol w="822960">
                  <a:extLst>
                    <a:ext uri="{9D8B030D-6E8A-4147-A177-3AD203B41FA5}">
                      <a16:colId xmlns:a16="http://schemas.microsoft.com/office/drawing/2014/main" val="156611515"/>
                    </a:ext>
                  </a:extLst>
                </a:gridCol>
                <a:gridCol w="1234440">
                  <a:extLst>
                    <a:ext uri="{9D8B030D-6E8A-4147-A177-3AD203B41FA5}">
                      <a16:colId xmlns:a16="http://schemas.microsoft.com/office/drawing/2014/main" val="3214822555"/>
                    </a:ext>
                  </a:extLst>
                </a:gridCol>
                <a:gridCol w="1661160">
                  <a:extLst>
                    <a:ext uri="{9D8B030D-6E8A-4147-A177-3AD203B41FA5}">
                      <a16:colId xmlns:a16="http://schemas.microsoft.com/office/drawing/2014/main" val="1646771746"/>
                    </a:ext>
                  </a:extLst>
                </a:gridCol>
                <a:gridCol w="426720">
                  <a:extLst>
                    <a:ext uri="{9D8B030D-6E8A-4147-A177-3AD203B41FA5}">
                      <a16:colId xmlns:a16="http://schemas.microsoft.com/office/drawing/2014/main" val="3926946828"/>
                    </a:ext>
                  </a:extLst>
                </a:gridCol>
                <a:gridCol w="441960">
                  <a:extLst>
                    <a:ext uri="{9D8B030D-6E8A-4147-A177-3AD203B41FA5}">
                      <a16:colId xmlns:a16="http://schemas.microsoft.com/office/drawing/2014/main" val="4045250766"/>
                    </a:ext>
                  </a:extLst>
                </a:gridCol>
                <a:gridCol w="411480">
                  <a:extLst>
                    <a:ext uri="{9D8B030D-6E8A-4147-A177-3AD203B41FA5}">
                      <a16:colId xmlns:a16="http://schemas.microsoft.com/office/drawing/2014/main" val="1381478910"/>
                    </a:ext>
                  </a:extLst>
                </a:gridCol>
                <a:gridCol w="365855">
                  <a:extLst>
                    <a:ext uri="{9D8B030D-6E8A-4147-A177-3AD203B41FA5}">
                      <a16:colId xmlns:a16="http://schemas.microsoft.com/office/drawing/2014/main" val="2797647573"/>
                    </a:ext>
                  </a:extLst>
                </a:gridCol>
                <a:gridCol w="393173">
                  <a:extLst>
                    <a:ext uri="{9D8B030D-6E8A-4147-A177-3AD203B41FA5}">
                      <a16:colId xmlns:a16="http://schemas.microsoft.com/office/drawing/2014/main" val="2203059177"/>
                    </a:ext>
                  </a:extLst>
                </a:gridCol>
                <a:gridCol w="393173">
                  <a:extLst>
                    <a:ext uri="{9D8B030D-6E8A-4147-A177-3AD203B41FA5}">
                      <a16:colId xmlns:a16="http://schemas.microsoft.com/office/drawing/2014/main" val="927006817"/>
                    </a:ext>
                  </a:extLst>
                </a:gridCol>
                <a:gridCol w="393173">
                  <a:extLst>
                    <a:ext uri="{9D8B030D-6E8A-4147-A177-3AD203B41FA5}">
                      <a16:colId xmlns:a16="http://schemas.microsoft.com/office/drawing/2014/main" val="417093797"/>
                    </a:ext>
                  </a:extLst>
                </a:gridCol>
                <a:gridCol w="393173">
                  <a:extLst>
                    <a:ext uri="{9D8B030D-6E8A-4147-A177-3AD203B41FA5}">
                      <a16:colId xmlns:a16="http://schemas.microsoft.com/office/drawing/2014/main" val="1108806684"/>
                    </a:ext>
                  </a:extLst>
                </a:gridCol>
                <a:gridCol w="393173">
                  <a:extLst>
                    <a:ext uri="{9D8B030D-6E8A-4147-A177-3AD203B41FA5}">
                      <a16:colId xmlns:a16="http://schemas.microsoft.com/office/drawing/2014/main" val="1976392978"/>
                    </a:ext>
                  </a:extLst>
                </a:gridCol>
              </a:tblGrid>
              <a:tr h="31754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Dahej, Baruch,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t-IT"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India Pvt.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836770"/>
                  </a:ext>
                </a:extLst>
              </a:tr>
              <a:tr h="317543">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Vilayat,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Grasim Industries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1765839"/>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Valsad,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Atul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317543">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Vadodara,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Ark Golden India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Pvt.</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317543">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India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Bharuch, Gujarat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Hindustan Speciality Chemicals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4527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Jiangmen, Guangdong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Sanmu Group</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30181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Yixing,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Sanmu Group</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4527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Kunshan,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Nan Ya Electronic Material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Beijing, 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Nantong Xincheng Synthetic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30181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Kunshan,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 Yangnong Kumho Chemical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42345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Hunan province, Central 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Sinopec Baling Petrochemical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23454">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Guangdong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Zhuhai Hongchang Electronic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423454">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Eastern province of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Changchun Chemical (Jiangsu)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8423499"/>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34964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286926875"/>
              </p:ext>
            </p:extLst>
          </p:nvPr>
        </p:nvGraphicFramePr>
        <p:xfrm>
          <a:off x="346710" y="1025661"/>
          <a:ext cx="8370566" cy="5693114"/>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95350">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9535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Liaoning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Dalian Qihua New Material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795546"/>
                  </a:ext>
                </a:extLst>
              </a:tr>
              <a:tr h="29535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Zhangjiagang,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63390"/>
                  </a:ext>
                </a:extLst>
              </a:tr>
              <a:tr h="29535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Zhangjiagang, 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2848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Jiangsu</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2848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China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Guangdong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4056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Kinu Ura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Japan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Mie Pref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Japan Epoxy Resins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9535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Gumi </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The Dow Chemical 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Gumi, Gyongsangbuk-do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Busan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Iksan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Kukdo Chemical (Kunshan)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Jung-gu, Seoul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Kumho P&amp;B Chemicals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1141685"/>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Shulin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Nan</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Ya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Plastics</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Ltd</a:t>
                      </a:r>
                      <a:endPar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185394"/>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Mailao</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Nan</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Ya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Plastics</a:t>
                      </a:r>
                      <a:r>
                        <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Co </a:t>
                      </a:r>
                      <a:r>
                        <a:rPr lang="es-E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Ltd</a:t>
                      </a:r>
                      <a:endParaRPr lang="es-E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4609571"/>
                  </a:ext>
                </a:extLst>
              </a:tr>
              <a:tr h="374620">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Changshu, Jiangsu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Chang Chung Plastics Co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8648118"/>
                  </a:ext>
                </a:extLst>
              </a:tr>
              <a:tr h="37462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Asia Pacific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Map Tha Phut, Rayong Province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Aditya Birla Chemicals (Thailand)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7397533"/>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91085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4267512414"/>
              </p:ext>
            </p:extLst>
          </p:nvPr>
        </p:nvGraphicFramePr>
        <p:xfrm>
          <a:off x="346710" y="1116382"/>
          <a:ext cx="8370566" cy="5477201"/>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90493">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68134">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Rheinmünster</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320915">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Stade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2156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Duisberg</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Stuttgart</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35811">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Stade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Epoxy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Germany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Leuna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LEUNA-Harze GmbH</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53718">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Spain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Barbastro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488800">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Pisticci</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Italy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Macherio</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SIR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Industriale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SpA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95800410"/>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Switzerland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Monthey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242789"/>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Rotterdam-Pernis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7839703"/>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Terneuzen</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414253"/>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Poland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Nowa</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Sarzyna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Ciech</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Sarzyna</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10267716"/>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Czech Republic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Usti </a:t>
                      </a:r>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nad</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Labem</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Spolchemie</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A.S. </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74391"/>
                  </a:ext>
                </a:extLst>
              </a:tr>
              <a:tr h="35371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Europe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Kingdom</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Warwick</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Alchemie Ltd.</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7822266"/>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4086974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Capacity By Location,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1515435224"/>
              </p:ext>
            </p:extLst>
          </p:nvPr>
        </p:nvGraphicFramePr>
        <p:xfrm>
          <a:off x="346710" y="1025661"/>
          <a:ext cx="8370566" cy="2953729"/>
        </p:xfrm>
        <a:graphic>
          <a:graphicData uri="http://schemas.openxmlformats.org/drawingml/2006/table">
            <a:tbl>
              <a:tblPr/>
              <a:tblGrid>
                <a:gridCol w="969385">
                  <a:extLst>
                    <a:ext uri="{9D8B030D-6E8A-4147-A177-3AD203B41FA5}">
                      <a16:colId xmlns:a16="http://schemas.microsoft.com/office/drawing/2014/main" val="1552749016"/>
                    </a:ext>
                  </a:extLst>
                </a:gridCol>
                <a:gridCol w="830902">
                  <a:extLst>
                    <a:ext uri="{9D8B030D-6E8A-4147-A177-3AD203B41FA5}">
                      <a16:colId xmlns:a16="http://schemas.microsoft.com/office/drawing/2014/main" val="156611515"/>
                    </a:ext>
                  </a:extLst>
                </a:gridCol>
                <a:gridCol w="1246353">
                  <a:extLst>
                    <a:ext uri="{9D8B030D-6E8A-4147-A177-3AD203B41FA5}">
                      <a16:colId xmlns:a16="http://schemas.microsoft.com/office/drawing/2014/main" val="3214822555"/>
                    </a:ext>
                  </a:extLst>
                </a:gridCol>
                <a:gridCol w="1677191">
                  <a:extLst>
                    <a:ext uri="{9D8B030D-6E8A-4147-A177-3AD203B41FA5}">
                      <a16:colId xmlns:a16="http://schemas.microsoft.com/office/drawing/2014/main" val="1646771746"/>
                    </a:ext>
                  </a:extLst>
                </a:gridCol>
                <a:gridCol w="430838">
                  <a:extLst>
                    <a:ext uri="{9D8B030D-6E8A-4147-A177-3AD203B41FA5}">
                      <a16:colId xmlns:a16="http://schemas.microsoft.com/office/drawing/2014/main" val="3926946828"/>
                    </a:ext>
                  </a:extLst>
                </a:gridCol>
                <a:gridCol w="446225">
                  <a:extLst>
                    <a:ext uri="{9D8B030D-6E8A-4147-A177-3AD203B41FA5}">
                      <a16:colId xmlns:a16="http://schemas.microsoft.com/office/drawing/2014/main" val="4045250766"/>
                    </a:ext>
                  </a:extLst>
                </a:gridCol>
                <a:gridCol w="415451">
                  <a:extLst>
                    <a:ext uri="{9D8B030D-6E8A-4147-A177-3AD203B41FA5}">
                      <a16:colId xmlns:a16="http://schemas.microsoft.com/office/drawing/2014/main" val="1381478910"/>
                    </a:ext>
                  </a:extLst>
                </a:gridCol>
                <a:gridCol w="369386">
                  <a:extLst>
                    <a:ext uri="{9D8B030D-6E8A-4147-A177-3AD203B41FA5}">
                      <a16:colId xmlns:a16="http://schemas.microsoft.com/office/drawing/2014/main" val="2797647573"/>
                    </a:ext>
                  </a:extLst>
                </a:gridCol>
                <a:gridCol w="396967">
                  <a:extLst>
                    <a:ext uri="{9D8B030D-6E8A-4147-A177-3AD203B41FA5}">
                      <a16:colId xmlns:a16="http://schemas.microsoft.com/office/drawing/2014/main" val="2203059177"/>
                    </a:ext>
                  </a:extLst>
                </a:gridCol>
                <a:gridCol w="396967">
                  <a:extLst>
                    <a:ext uri="{9D8B030D-6E8A-4147-A177-3AD203B41FA5}">
                      <a16:colId xmlns:a16="http://schemas.microsoft.com/office/drawing/2014/main" val="927006817"/>
                    </a:ext>
                  </a:extLst>
                </a:gridCol>
                <a:gridCol w="396967">
                  <a:extLst>
                    <a:ext uri="{9D8B030D-6E8A-4147-A177-3AD203B41FA5}">
                      <a16:colId xmlns:a16="http://schemas.microsoft.com/office/drawing/2014/main" val="417093797"/>
                    </a:ext>
                  </a:extLst>
                </a:gridCol>
                <a:gridCol w="396967">
                  <a:extLst>
                    <a:ext uri="{9D8B030D-6E8A-4147-A177-3AD203B41FA5}">
                      <a16:colId xmlns:a16="http://schemas.microsoft.com/office/drawing/2014/main" val="1108806684"/>
                    </a:ext>
                  </a:extLst>
                </a:gridCol>
                <a:gridCol w="396967">
                  <a:extLst>
                    <a:ext uri="{9D8B030D-6E8A-4147-A177-3AD203B41FA5}">
                      <a16:colId xmlns:a16="http://schemas.microsoft.com/office/drawing/2014/main" val="1976392978"/>
                    </a:ext>
                  </a:extLst>
                </a:gridCol>
              </a:tblGrid>
              <a:tr h="268699">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Region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Country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algn="ctr" defTabSz="685800" rtl="0" eaLnBrk="1" fontAlgn="ctr" latinLnBrk="0" hangingPunct="1"/>
                      <a:r>
                        <a:rPr lang="en-IN" sz="1000" b="1" i="0" u="none" strike="noStrike" kern="1200"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algn="ctr" fontAlgn="ctr"/>
                      <a:r>
                        <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506155128"/>
                  </a:ext>
                </a:extLst>
              </a:tr>
              <a:tr h="263258">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Argo, Illinois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52</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7097719"/>
                  </a:ext>
                </a:extLst>
              </a:tr>
              <a:tr h="214117">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Deer Park,Texas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Hexion Inc.</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867429"/>
                  </a:ext>
                </a:extLst>
              </a:tr>
              <a:tr h="21411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Freeport, 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0534796"/>
                  </a:ext>
                </a:extLst>
              </a:tr>
              <a:tr h="319147">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Roberta, Georgia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047530"/>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Texas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Dow Chemical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85</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7364063"/>
                  </a:ext>
                </a:extLst>
              </a:tr>
              <a:tr h="23404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North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USA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McIntosh, Alabama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9421968"/>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Brazil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Guarujá</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São Paulo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Olin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6785963"/>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America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Brazil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pt-BR"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Taboao de Serra, Sao Paulo</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Huntsman Corporation</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7098267"/>
                  </a:ext>
                </a:extLst>
              </a:tr>
              <a:tr h="351062">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MEA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Saudi Arabia</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Jubail</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NAMA Chemicals</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2: Global Epoxy Resin Capacity By Location,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761306" y="6579281"/>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6" name="TextBox 5">
            <a:extLst>
              <a:ext uri="{FF2B5EF4-FFF2-40B4-BE49-F238E27FC236}">
                <a16:creationId xmlns:a16="http://schemas.microsoft.com/office/drawing/2014/main" id="{7CA5440B-CD10-4E66-A682-84B63C97480A}"/>
              </a:ext>
            </a:extLst>
          </p:cNvPr>
          <p:cNvSpPr txBox="1"/>
          <p:nvPr/>
        </p:nvSpPr>
        <p:spPr>
          <a:xfrm>
            <a:off x="154114" y="3961642"/>
            <a:ext cx="8755757" cy="2817694"/>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total production of Epoxy Resin stood at around 3722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in 2020 and is expected to reach around 5106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by forecast period 2030. The increase in production is attributed to the </a:t>
            </a:r>
            <a:r>
              <a:rPr lang="en-US" sz="1000" dirty="0">
                <a:latin typeface="Verdana" panose="020B0604030504040204" pitchFamily="34" charset="0"/>
                <a:ea typeface="Verdana" panose="020B0604030504040204" pitchFamily="34" charset="0"/>
                <a:cs typeface="Verdana" panose="020B0604030504040204" pitchFamily="34" charset="0"/>
              </a:rPr>
              <a:t>surge in demand for cost effective as well as light weight resin that can be used or various applications. The global production of epoxy resin is however showed a significant dip of around 11% in 2020 due to outbreak of COVID-19 which has caused severe disruption in supply chain and raw material availability worldwide</a:t>
            </a:r>
            <a:r>
              <a:rPr lang="en-US" sz="1000" dirty="0">
                <a:effectLst/>
                <a:latin typeface="Verdana" panose="020B0604030504040204" pitchFamily="34" charset="0"/>
                <a:ea typeface="Verdana" panose="020B0604030504040204" pitchFamily="34" charset="0"/>
                <a:cs typeface="Verdana" panose="020B0604030504040204" pitchFamily="34" charset="0"/>
              </a:rPr>
              <a:t>. Of total global production, nearly 65% is </a:t>
            </a:r>
            <a:r>
              <a:rPr lang="en-US" sz="1000" dirty="0">
                <a:latin typeface="Verdana" panose="020B0604030504040204" pitchFamily="34" charset="0"/>
                <a:ea typeface="Verdana" panose="020B0604030504040204" pitchFamily="34" charset="0"/>
                <a:cs typeface="Verdana" panose="020B0604030504040204" pitchFamily="34" charset="0"/>
              </a:rPr>
              <a:t>being constituted by </a:t>
            </a:r>
            <a:r>
              <a:rPr lang="en-US" sz="1000" dirty="0">
                <a:effectLst/>
                <a:latin typeface="Verdana" panose="020B0604030504040204" pitchFamily="34" charset="0"/>
                <a:ea typeface="Verdana" panose="020B0604030504040204" pitchFamily="34" charset="0"/>
                <a:cs typeface="Verdana" panose="020B0604030504040204" pitchFamily="34" charset="0"/>
              </a:rPr>
              <a:t>Asia pacific followed by Europe as of 2020. The total production in 2021 projected to revive to its normal volume following revive in end user industries and hence overall demand. Following this, the manufacturers are focusing on maximize their production by investing in new capacities </a:t>
            </a:r>
            <a:r>
              <a:rPr lang="en-US" sz="1000" dirty="0">
                <a:latin typeface="Verdana" panose="020B0604030504040204" pitchFamily="34" charset="0"/>
                <a:ea typeface="Verdana" panose="020B0604030504040204" pitchFamily="34" charset="0"/>
                <a:cs typeface="Verdana" panose="020B0604030504040204" pitchFamily="34" charset="0"/>
              </a:rPr>
              <a:t>and </a:t>
            </a:r>
            <a:r>
              <a:rPr lang="en-US" sz="1000" dirty="0">
                <a:effectLst/>
                <a:latin typeface="Verdana" panose="020B0604030504040204" pitchFamily="34" charset="0"/>
                <a:ea typeface="Verdana" panose="020B0604030504040204" pitchFamily="34" charset="0"/>
                <a:cs typeface="Verdana" panose="020B0604030504040204" pitchFamily="34" charset="0"/>
              </a:rPr>
              <a:t>increasing their operating rate to fulfill sudden surge in demand across the globe and witnessed to operate at average  rate of 75-80% in 2021 which further expected to increase their rates in coming years. </a:t>
            </a:r>
            <a:endParaRPr lang="en-US" dirty="0"/>
          </a:p>
        </p:txBody>
      </p:sp>
    </p:spTree>
    <p:extLst>
      <p:ext uri="{BB962C8B-B14F-4D97-AF65-F5344CB8AC3E}">
        <p14:creationId xmlns:p14="http://schemas.microsoft.com/office/powerpoint/2010/main" val="216005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976AC2-9EB0-4436-BB5D-61CC6BA7EEAC}"/>
              </a:ext>
            </a:extLst>
          </p:cNvPr>
          <p:cNvSpPr txBox="1">
            <a:spLocks/>
          </p:cNvSpPr>
          <p:nvPr/>
        </p:nvSpPr>
        <p:spPr>
          <a:xfrm>
            <a:off x="96760" y="102416"/>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a:t>
            </a:r>
            <a:r>
              <a:rPr lang="en-US" dirty="0">
                <a:solidFill>
                  <a:srgbClr val="0F4061"/>
                </a:solidFill>
              </a:rPr>
              <a:t>Epoxy Resin: Technology Evaluation </a:t>
            </a:r>
          </a:p>
        </p:txBody>
      </p:sp>
      <p:sp>
        <p:nvSpPr>
          <p:cNvPr id="5" name="TextBox 4">
            <a:extLst>
              <a:ext uri="{FF2B5EF4-FFF2-40B4-BE49-F238E27FC236}">
                <a16:creationId xmlns:a16="http://schemas.microsoft.com/office/drawing/2014/main" id="{81877512-96B7-43BC-B199-4AE29AB7FF10}"/>
              </a:ext>
            </a:extLst>
          </p:cNvPr>
          <p:cNvSpPr txBox="1"/>
          <p:nvPr/>
        </p:nvSpPr>
        <p:spPr>
          <a:xfrm>
            <a:off x="216248" y="960194"/>
            <a:ext cx="8446461" cy="5889754"/>
          </a:xfrm>
          <a:prstGeom prst="rect">
            <a:avLst/>
          </a:prstGeom>
          <a:noFill/>
        </p:spPr>
        <p:txBody>
          <a:bodyPr wrap="square" rtlCol="0">
            <a:spAutoFit/>
          </a:bodyPr>
          <a:lstStyle/>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Approximately 75-80% of the epoxy resins currently used worldwide are derived from BADGE. This market dominance of bisphenol A based epoxy resins resulted from  their combination of  relatively low cost and adequate-to-superior performance in various applications. </a:t>
            </a:r>
            <a:r>
              <a:rPr lang="en-US" sz="1000" dirty="0" err="1">
                <a:latin typeface="Verdana" panose="020B0604030504040204" pitchFamily="34" charset="0"/>
                <a:ea typeface="Verdana" panose="020B0604030504040204" pitchFamily="34" charset="0"/>
                <a:cs typeface="Verdana" panose="020B0604030504040204" pitchFamily="34" charset="0"/>
              </a:rPr>
              <a:t>Tohto</a:t>
            </a:r>
            <a:r>
              <a:rPr lang="en-US" sz="1000" dirty="0">
                <a:latin typeface="Verdana" panose="020B0604030504040204" pitchFamily="34" charset="0"/>
                <a:ea typeface="Verdana" panose="020B0604030504040204" pitchFamily="34" charset="0"/>
                <a:cs typeface="Verdana" panose="020B0604030504040204" pitchFamily="34" charset="0"/>
              </a:rPr>
              <a:t> Kasei (Japan), leader in resin producer, have its own epoxy licensing technology arrangements with numerous resin manufacturers in Asia.</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For Hydrocarbon based epoxy </a:t>
            </a:r>
            <a:r>
              <a:rPr lang="en-US" sz="1000" dirty="0" err="1">
                <a:latin typeface="Verdana" panose="020B0604030504040204" pitchFamily="34" charset="0"/>
                <a:ea typeface="Verdana" panose="020B0604030504040204" pitchFamily="34" charset="0"/>
                <a:cs typeface="Verdana" panose="020B0604030504040204" pitchFamily="34" charset="0"/>
              </a:rPr>
              <a:t>novolacs</a:t>
            </a:r>
            <a:r>
              <a:rPr lang="en-US" sz="1000" dirty="0">
                <a:latin typeface="Verdana" panose="020B0604030504040204" pitchFamily="34" charset="0"/>
                <a:ea typeface="Verdana" panose="020B0604030504040204" pitchFamily="34" charset="0"/>
                <a:cs typeface="Verdana" panose="020B0604030504040204" pitchFamily="34" charset="0"/>
              </a:rPr>
              <a:t> were developed to improve the moisture &amp; heat resistance of </a:t>
            </a:r>
            <a:r>
              <a:rPr lang="en-US" sz="1000" dirty="0" err="1">
                <a:latin typeface="Verdana" panose="020B0604030504040204" pitchFamily="34" charset="0"/>
                <a:ea typeface="Verdana" panose="020B0604030504040204" pitchFamily="34" charset="0"/>
                <a:cs typeface="Verdana" panose="020B0604030504040204" pitchFamily="34" charset="0"/>
              </a:rPr>
              <a:t>moulded</a:t>
            </a:r>
            <a:r>
              <a:rPr lang="en-US" sz="1000" dirty="0">
                <a:latin typeface="Verdana" panose="020B0604030504040204" pitchFamily="34" charset="0"/>
                <a:ea typeface="Verdana" panose="020B0604030504040204" pitchFamily="34" charset="0"/>
                <a:cs typeface="Verdana" panose="020B0604030504040204" pitchFamily="34" charset="0"/>
              </a:rPr>
              <a:t> compounds. Crystallized epoxy resins are derived using raw material bisphenol and dihydroxy </a:t>
            </a:r>
            <a:r>
              <a:rPr lang="en-US" sz="1000" dirty="0" err="1">
                <a:latin typeface="Verdana" panose="020B0604030504040204" pitchFamily="34" charset="0"/>
                <a:ea typeface="Verdana" panose="020B0604030504040204" pitchFamily="34" charset="0"/>
                <a:cs typeface="Verdana" panose="020B0604030504040204" pitchFamily="34" charset="0"/>
              </a:rPr>
              <a:t>naphthalenes</a:t>
            </a:r>
            <a:r>
              <a:rPr lang="en-US" sz="1000" dirty="0">
                <a:latin typeface="Verdana" panose="020B0604030504040204" pitchFamily="34" charset="0"/>
                <a:ea typeface="Verdana" panose="020B0604030504040204" pitchFamily="34" charset="0"/>
                <a:cs typeface="Verdana" panose="020B0604030504040204" pitchFamily="34" charset="0"/>
              </a:rPr>
              <a:t> &amp; were developed for high ended semiconductor encapsulant using Surface Mount Technology. The emergence of SMT as a key semiconductor manufacturing technology requires epoxy molding compounds with a high ﬁller loading capacity (up to 85- 90 </a:t>
            </a:r>
            <a:r>
              <a:rPr lang="en-US" sz="1000" dirty="0" err="1">
                <a:latin typeface="Verdana" panose="020B0604030504040204" pitchFamily="34" charset="0"/>
                <a:ea typeface="Verdana" panose="020B0604030504040204" pitchFamily="34" charset="0"/>
                <a:cs typeface="Verdana" panose="020B0604030504040204" pitchFamily="34" charset="0"/>
              </a:rPr>
              <a:t>wt</a:t>
            </a:r>
            <a:r>
              <a:rPr lang="en-US" sz="1000" dirty="0">
                <a:latin typeface="Verdana" panose="020B0604030504040204" pitchFamily="34" charset="0"/>
                <a:ea typeface="Verdana" panose="020B0604030504040204" pitchFamily="34" charset="0"/>
                <a:cs typeface="Verdana" panose="020B0604030504040204" pitchFamily="34" charset="0"/>
              </a:rPr>
              <a:t>%) to enhance solder crack resistance. </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endParaRPr lang="en-US" sz="1000" b="1"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b="1" dirty="0">
                <a:latin typeface="Verdana" panose="020B0604030504040204" pitchFamily="34" charset="0"/>
                <a:ea typeface="Verdana" panose="020B0604030504040204" pitchFamily="34" charset="0"/>
                <a:cs typeface="Verdana" panose="020B0604030504040204" pitchFamily="34" charset="0"/>
              </a:rPr>
              <a:t>Technology Process: Epoxy Resin</a:t>
            </a:r>
          </a:p>
          <a:p>
            <a:pPr algn="just">
              <a:lnSpc>
                <a:spcPct val="200000"/>
              </a:lnSpc>
            </a:pPr>
            <a:r>
              <a:rPr lang="en-US" sz="1000" dirty="0">
                <a:latin typeface="Verdana" panose="020B0604030504040204" pitchFamily="34" charset="0"/>
                <a:ea typeface="Verdana" panose="020B0604030504040204" pitchFamily="34" charset="0"/>
                <a:cs typeface="Verdana" panose="020B0604030504040204" pitchFamily="34" charset="0"/>
              </a:rPr>
              <a:t>In one-step method, bisphenol A react directly with epichlorohydrin in order to prepare epoxy resin, which commonly used for the synthesis of low to medium molecular weight (MW) epoxy resins; the two-step method require continuation the reaction of low molecular weight resin with bisphenol A (BPA). High molecular weight (MW) epoxy resins can be synthesized via one step or in a two-step process i.e., Badge and Taffy.</a:t>
            </a: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5681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12" y="623188"/>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3" name="object 3"/>
          <p:cNvSpPr/>
          <p:nvPr/>
        </p:nvSpPr>
        <p:spPr>
          <a:xfrm>
            <a:off x="1246632" y="623188"/>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4" name="object 4"/>
          <p:cNvSpPr txBox="1"/>
          <p:nvPr/>
        </p:nvSpPr>
        <p:spPr>
          <a:xfrm>
            <a:off x="618540" y="653542"/>
            <a:ext cx="387350" cy="179070"/>
          </a:xfrm>
          <a:prstGeom prst="rect">
            <a:avLst/>
          </a:prstGeom>
        </p:spPr>
        <p:txBody>
          <a:bodyPr vert="horz" wrap="square" lIns="0" tIns="13335" rIns="0" bIns="0" rtlCol="0">
            <a:spAutoFit/>
          </a:bodyPr>
          <a:lstStyle/>
          <a:p>
            <a:pPr marL="12700">
              <a:lnSpc>
                <a:spcPct val="100000"/>
              </a:lnSpc>
              <a:spcBef>
                <a:spcPts val="105"/>
              </a:spcBef>
            </a:pPr>
            <a:r>
              <a:rPr sz="1000" b="1" dirty="0">
                <a:solidFill>
                  <a:srgbClr val="FFFFFF"/>
                </a:solidFill>
                <a:latin typeface="Arial"/>
                <a:cs typeface="Arial"/>
              </a:rPr>
              <a:t>S.</a:t>
            </a:r>
            <a:r>
              <a:rPr sz="1000" b="1" spc="-70" dirty="0">
                <a:solidFill>
                  <a:srgbClr val="FFFFFF"/>
                </a:solidFill>
                <a:latin typeface="Arial"/>
                <a:cs typeface="Arial"/>
              </a:rPr>
              <a:t> </a:t>
            </a:r>
            <a:r>
              <a:rPr sz="1000" b="1" dirty="0">
                <a:solidFill>
                  <a:srgbClr val="FFFFFF"/>
                </a:solidFill>
                <a:latin typeface="Arial"/>
                <a:cs typeface="Arial"/>
              </a:rPr>
              <a:t>No.</a:t>
            </a:r>
            <a:endParaRPr sz="1000">
              <a:latin typeface="Arial"/>
              <a:cs typeface="Arial"/>
            </a:endParaRPr>
          </a:p>
        </p:txBody>
      </p:sp>
      <p:sp>
        <p:nvSpPr>
          <p:cNvPr id="5" name="object 5"/>
          <p:cNvSpPr txBox="1"/>
          <p:nvPr/>
        </p:nvSpPr>
        <p:spPr>
          <a:xfrm>
            <a:off x="4807965" y="653542"/>
            <a:ext cx="581025" cy="179070"/>
          </a:xfrm>
          <a:prstGeom prst="rect">
            <a:avLst/>
          </a:prstGeom>
        </p:spPr>
        <p:txBody>
          <a:bodyPr vert="horz" wrap="square" lIns="0" tIns="13335" rIns="0" bIns="0" rtlCol="0">
            <a:spAutoFit/>
          </a:bodyPr>
          <a:lstStyle/>
          <a:p>
            <a:pPr marL="12700">
              <a:lnSpc>
                <a:spcPct val="100000"/>
              </a:lnSpc>
              <a:spcBef>
                <a:spcPts val="105"/>
              </a:spcBef>
            </a:pPr>
            <a:r>
              <a:rPr sz="1000" b="1" dirty="0">
                <a:solidFill>
                  <a:srgbClr val="FFFFFF"/>
                </a:solidFill>
                <a:latin typeface="Arial"/>
                <a:cs typeface="Arial"/>
              </a:rPr>
              <a:t>Contents</a:t>
            </a:r>
            <a:endParaRPr sz="1000">
              <a:latin typeface="Arial"/>
              <a:cs typeface="Arial"/>
            </a:endParaRPr>
          </a:p>
        </p:txBody>
      </p:sp>
      <p:sp>
        <p:nvSpPr>
          <p:cNvPr id="6" name="object 6"/>
          <p:cNvSpPr/>
          <p:nvPr/>
        </p:nvSpPr>
        <p:spPr>
          <a:xfrm>
            <a:off x="4788915" y="4294504"/>
            <a:ext cx="1649095" cy="128270"/>
          </a:xfrm>
          <a:custGeom>
            <a:avLst/>
            <a:gdLst/>
            <a:ahLst/>
            <a:cxnLst/>
            <a:rect l="l" t="t" r="r" b="b"/>
            <a:pathLst>
              <a:path w="1649095" h="128270">
                <a:moveTo>
                  <a:pt x="0" y="128016"/>
                </a:moveTo>
                <a:lnTo>
                  <a:pt x="1648967" y="128016"/>
                </a:lnTo>
                <a:lnTo>
                  <a:pt x="1648967" y="0"/>
                </a:lnTo>
                <a:lnTo>
                  <a:pt x="0" y="0"/>
                </a:lnTo>
                <a:lnTo>
                  <a:pt x="0" y="128016"/>
                </a:lnTo>
                <a:close/>
              </a:path>
            </a:pathLst>
          </a:custGeom>
          <a:solidFill>
            <a:srgbClr val="FFFF00"/>
          </a:solidFill>
        </p:spPr>
        <p:txBody>
          <a:bodyPr wrap="square" lIns="0" tIns="0" rIns="0" bIns="0" rtlCol="0"/>
          <a:lstStyle/>
          <a:p>
            <a:endParaRPr/>
          </a:p>
        </p:txBody>
      </p:sp>
      <p:graphicFrame>
        <p:nvGraphicFramePr>
          <p:cNvPr id="7" name="object 7"/>
          <p:cNvGraphicFramePr>
            <a:graphicFrameLocks noGrp="1"/>
          </p:cNvGraphicFramePr>
          <p:nvPr/>
        </p:nvGraphicFramePr>
        <p:xfrm>
          <a:off x="1698370" y="846582"/>
          <a:ext cx="7249160" cy="5824198"/>
        </p:xfrm>
        <a:graphic>
          <a:graphicData uri="http://schemas.openxmlformats.org/drawingml/2006/table">
            <a:tbl>
              <a:tblPr firstRow="1" bandRow="1">
                <a:tableStyleId>{2D5ABB26-0587-4C30-8999-92F81FD0307C}</a:tableStyleId>
              </a:tblPr>
              <a:tblGrid>
                <a:gridCol w="6573520">
                  <a:extLst>
                    <a:ext uri="{9D8B030D-6E8A-4147-A177-3AD203B41FA5}">
                      <a16:colId xmlns:a16="http://schemas.microsoft.com/office/drawing/2014/main" val="20000"/>
                    </a:ext>
                  </a:extLst>
                </a:gridCol>
                <a:gridCol w="675640">
                  <a:extLst>
                    <a:ext uri="{9D8B030D-6E8A-4147-A177-3AD203B41FA5}">
                      <a16:colId xmlns:a16="http://schemas.microsoft.com/office/drawing/2014/main" val="20001"/>
                    </a:ext>
                  </a:extLst>
                </a:gridCol>
              </a:tblGrid>
              <a:tr h="268731">
                <a:tc>
                  <a:txBody>
                    <a:bodyPr/>
                    <a:lstStyle/>
                    <a:p>
                      <a:pPr marL="12065">
                        <a:lnSpc>
                          <a:spcPct val="100000"/>
                        </a:lnSpc>
                        <a:spcBef>
                          <a:spcPts val="409"/>
                        </a:spcBef>
                      </a:pPr>
                      <a:r>
                        <a:rPr sz="900" spc="5" dirty="0">
                          <a:latin typeface="Arial"/>
                          <a:cs typeface="Arial"/>
                        </a:rPr>
                        <a:t>ly Outlook – </a:t>
                      </a:r>
                      <a:r>
                        <a:rPr sz="900" dirty="0">
                          <a:latin typeface="Arial"/>
                          <a:cs typeface="Arial"/>
                        </a:rPr>
                        <a:t>Regional</a:t>
                      </a:r>
                      <a:r>
                        <a:rPr sz="900" spc="-160" dirty="0">
                          <a:latin typeface="Arial"/>
                          <a:cs typeface="Arial"/>
                        </a:rPr>
                        <a:t> </a:t>
                      </a:r>
                      <a:r>
                        <a:rPr sz="900" spc="-5" dirty="0">
                          <a:latin typeface="Arial"/>
                          <a:cs typeface="Arial"/>
                        </a:rPr>
                        <a:t>Market</a:t>
                      </a:r>
                      <a:endParaRPr sz="900">
                        <a:latin typeface="Arial"/>
                        <a:cs typeface="Arial"/>
                      </a:endParaRPr>
                    </a:p>
                  </a:txBody>
                  <a:tcPr marL="0" marR="0" marT="52069" marB="0">
                    <a:lnR w="12700">
                      <a:solidFill>
                        <a:srgbClr val="FFFFFF"/>
                      </a:solidFill>
                      <a:prstDash val="solid"/>
                    </a:lnR>
                    <a:lnB w="38100">
                      <a:solidFill>
                        <a:srgbClr val="FFFFFF"/>
                      </a:solidFill>
                      <a:prstDash val="solid"/>
                    </a:lnB>
                  </a:tcPr>
                </a:tc>
                <a:tc>
                  <a:txBody>
                    <a:bodyPr/>
                    <a:lstStyle/>
                    <a:p>
                      <a:pPr marL="1270" algn="ctr">
                        <a:lnSpc>
                          <a:spcPct val="100000"/>
                        </a:lnSpc>
                        <a:spcBef>
                          <a:spcPts val="445"/>
                        </a:spcBef>
                      </a:pPr>
                      <a:r>
                        <a:rPr sz="1000" dirty="0">
                          <a:latin typeface="Arial"/>
                          <a:cs typeface="Arial"/>
                        </a:rPr>
                        <a:t>.</a:t>
                      </a:r>
                      <a:endParaRPr sz="1000">
                        <a:latin typeface="Arial"/>
                        <a:cs typeface="Arial"/>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268732">
                <a:tc>
                  <a:txBody>
                    <a:bodyPr/>
                    <a:lstStyle/>
                    <a:p>
                      <a:pPr marL="89535">
                        <a:lnSpc>
                          <a:spcPct val="100000"/>
                        </a:lnSpc>
                        <a:spcBef>
                          <a:spcPts val="409"/>
                        </a:spcBef>
                      </a:pPr>
                      <a:r>
                        <a:rPr sz="900" dirty="0">
                          <a:latin typeface="Arial"/>
                          <a:cs typeface="Arial"/>
                        </a:rPr>
                        <a:t>Capacity By</a:t>
                      </a:r>
                      <a:r>
                        <a:rPr sz="900" spc="-80" dirty="0">
                          <a:latin typeface="Arial"/>
                          <a:cs typeface="Arial"/>
                        </a:rPr>
                        <a:t> </a:t>
                      </a:r>
                      <a:r>
                        <a:rPr sz="900" spc="5" dirty="0">
                          <a:latin typeface="Arial"/>
                          <a:cs typeface="Arial"/>
                        </a:rPr>
                        <a:t>Company</a:t>
                      </a:r>
                      <a:endParaRPr sz="900">
                        <a:latin typeface="Arial"/>
                        <a:cs typeface="Arial"/>
                      </a:endParaRPr>
                    </a:p>
                  </a:txBody>
                  <a:tcPr marL="0" marR="0" marT="52069" marB="0">
                    <a:lnR w="12700">
                      <a:solidFill>
                        <a:srgbClr val="FFFFFF"/>
                      </a:solidFill>
                      <a:prstDash val="solid"/>
                    </a:lnR>
                    <a:lnT w="381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268731">
                <a:tc>
                  <a:txBody>
                    <a:bodyPr/>
                    <a:lstStyle/>
                    <a:p>
                      <a:pPr marL="89535">
                        <a:lnSpc>
                          <a:spcPct val="100000"/>
                        </a:lnSpc>
                        <a:spcBef>
                          <a:spcPts val="409"/>
                        </a:spcBef>
                      </a:pPr>
                      <a:r>
                        <a:rPr sz="900" dirty="0">
                          <a:latin typeface="Arial"/>
                          <a:cs typeface="Arial"/>
                        </a:rPr>
                        <a:t>Capacity By </a:t>
                      </a:r>
                      <a:r>
                        <a:rPr sz="900" spc="5" dirty="0">
                          <a:latin typeface="Arial"/>
                          <a:cs typeface="Arial"/>
                        </a:rPr>
                        <a:t>Location </a:t>
                      </a:r>
                      <a:r>
                        <a:rPr sz="900" dirty="0">
                          <a:latin typeface="Arial"/>
                          <a:cs typeface="Arial"/>
                        </a:rPr>
                        <a:t>/</a:t>
                      </a:r>
                      <a:r>
                        <a:rPr sz="900" spc="-150" dirty="0">
                          <a:latin typeface="Arial"/>
                          <a:cs typeface="Arial"/>
                        </a:rPr>
                        <a:t> </a:t>
                      </a:r>
                      <a:r>
                        <a:rPr sz="900" dirty="0">
                          <a:latin typeface="Arial"/>
                          <a:cs typeface="Arial"/>
                        </a:rPr>
                        <a:t>Country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268732">
                <a:tc>
                  <a:txBody>
                    <a:bodyPr/>
                    <a:lstStyle/>
                    <a:p>
                      <a:pPr marL="89535">
                        <a:lnSpc>
                          <a:spcPct val="100000"/>
                        </a:lnSpc>
                        <a:spcBef>
                          <a:spcPts val="409"/>
                        </a:spcBef>
                      </a:pPr>
                      <a:r>
                        <a:rPr sz="900" dirty="0">
                          <a:latin typeface="Arial"/>
                          <a:cs typeface="Arial"/>
                        </a:rPr>
                        <a:t>Capacity By Process /</a:t>
                      </a:r>
                      <a:r>
                        <a:rPr sz="900" spc="-100" dirty="0">
                          <a:latin typeface="Arial"/>
                          <a:cs typeface="Arial"/>
                        </a:rPr>
                        <a:t> </a:t>
                      </a:r>
                      <a:r>
                        <a:rPr sz="900" dirty="0">
                          <a:latin typeface="Arial"/>
                          <a:cs typeface="Arial"/>
                        </a:rPr>
                        <a:t>Technology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268859">
                <a:tc>
                  <a:txBody>
                    <a:bodyPr/>
                    <a:lstStyle/>
                    <a:p>
                      <a:pPr marL="89535">
                        <a:lnSpc>
                          <a:spcPct val="100000"/>
                        </a:lnSpc>
                        <a:spcBef>
                          <a:spcPts val="409"/>
                        </a:spcBef>
                      </a:pPr>
                      <a:r>
                        <a:rPr sz="900" spc="5" dirty="0">
                          <a:latin typeface="Arial"/>
                          <a:cs typeface="Arial"/>
                        </a:rPr>
                        <a:t>Production</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68731">
                <a:tc>
                  <a:txBody>
                    <a:bodyPr/>
                    <a:lstStyle/>
                    <a:p>
                      <a:pPr marL="89535">
                        <a:lnSpc>
                          <a:spcPct val="100000"/>
                        </a:lnSpc>
                        <a:spcBef>
                          <a:spcPts val="409"/>
                        </a:spcBef>
                      </a:pPr>
                      <a:r>
                        <a:rPr sz="900" dirty="0">
                          <a:latin typeface="Arial"/>
                          <a:cs typeface="Arial"/>
                        </a:rPr>
                        <a:t>Operating</a:t>
                      </a:r>
                      <a:r>
                        <a:rPr sz="900" spc="-70" dirty="0">
                          <a:latin typeface="Arial"/>
                          <a:cs typeface="Arial"/>
                        </a:rPr>
                        <a:t> </a:t>
                      </a:r>
                      <a:r>
                        <a:rPr sz="900" dirty="0">
                          <a:latin typeface="Arial"/>
                          <a:cs typeface="Arial"/>
                        </a:rPr>
                        <a:t>Efficiency</a:t>
                      </a:r>
                      <a:endParaRPr sz="900">
                        <a:latin typeface="Arial"/>
                        <a:cs typeface="Arial"/>
                      </a:endParaRPr>
                    </a:p>
                  </a:txBody>
                  <a:tcPr marL="0" marR="0" marT="52069"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68732">
                <a:tc>
                  <a:txBody>
                    <a:bodyPr/>
                    <a:lstStyle/>
                    <a:p>
                      <a:pPr marL="89535">
                        <a:lnSpc>
                          <a:spcPct val="100000"/>
                        </a:lnSpc>
                        <a:spcBef>
                          <a:spcPts val="415"/>
                        </a:spcBef>
                      </a:pPr>
                      <a:r>
                        <a:rPr sz="900" dirty="0">
                          <a:latin typeface="Arial"/>
                          <a:cs typeface="Arial"/>
                        </a:rPr>
                        <a:t>Demand By</a:t>
                      </a:r>
                      <a:r>
                        <a:rPr sz="900" spc="-55" dirty="0">
                          <a:latin typeface="Arial"/>
                          <a:cs typeface="Arial"/>
                        </a:rPr>
                        <a:t> </a:t>
                      </a:r>
                      <a:r>
                        <a:rPr sz="900" dirty="0">
                          <a:latin typeface="Arial"/>
                          <a:cs typeface="Arial"/>
                        </a:rPr>
                        <a:t>Type</a:t>
                      </a:r>
                      <a:endParaRPr sz="900">
                        <a:latin typeface="Arial"/>
                        <a:cs typeface="Arial"/>
                      </a:endParaRPr>
                    </a:p>
                  </a:txBody>
                  <a:tcPr marL="0" marR="0" marT="52705"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268731">
                <a:tc>
                  <a:txBody>
                    <a:bodyPr/>
                    <a:lstStyle/>
                    <a:p>
                      <a:pPr marL="73660">
                        <a:lnSpc>
                          <a:spcPct val="100000"/>
                        </a:lnSpc>
                        <a:spcBef>
                          <a:spcPts val="450"/>
                        </a:spcBef>
                      </a:pPr>
                      <a:r>
                        <a:rPr sz="900" spc="5" dirty="0">
                          <a:latin typeface="Arial"/>
                          <a:cs typeface="Arial"/>
                        </a:rPr>
                        <a:t>Demand </a:t>
                      </a:r>
                      <a:r>
                        <a:rPr sz="900" dirty="0">
                          <a:latin typeface="Arial"/>
                          <a:cs typeface="Arial"/>
                        </a:rPr>
                        <a:t>By </a:t>
                      </a:r>
                      <a:r>
                        <a:rPr sz="900" spc="-5" dirty="0">
                          <a:latin typeface="Arial"/>
                          <a:cs typeface="Arial"/>
                        </a:rPr>
                        <a:t>Sales</a:t>
                      </a:r>
                      <a:r>
                        <a:rPr sz="900" spc="-90" dirty="0">
                          <a:latin typeface="Arial"/>
                          <a:cs typeface="Arial"/>
                        </a:rPr>
                        <a:t> </a:t>
                      </a:r>
                      <a:r>
                        <a:rPr sz="900" spc="-5" dirty="0">
                          <a:latin typeface="Arial"/>
                          <a:cs typeface="Arial"/>
                        </a:rPr>
                        <a:t>Channel</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268732">
                <a:tc>
                  <a:txBody>
                    <a:bodyPr/>
                    <a:lstStyle/>
                    <a:p>
                      <a:pPr marL="73660">
                        <a:lnSpc>
                          <a:spcPct val="100000"/>
                        </a:lnSpc>
                        <a:spcBef>
                          <a:spcPts val="450"/>
                        </a:spcBef>
                      </a:pPr>
                      <a:r>
                        <a:rPr sz="900" spc="5" dirty="0">
                          <a:latin typeface="Arial"/>
                          <a:cs typeface="Arial"/>
                        </a:rPr>
                        <a:t>Demand</a:t>
                      </a:r>
                      <a:r>
                        <a:rPr sz="900" spc="-40" dirty="0">
                          <a:latin typeface="Arial"/>
                          <a:cs typeface="Arial"/>
                        </a:rPr>
                        <a:t> </a:t>
                      </a:r>
                      <a:r>
                        <a:rPr sz="900" dirty="0">
                          <a:latin typeface="Arial"/>
                          <a:cs typeface="Arial"/>
                        </a:rPr>
                        <a:t>By</a:t>
                      </a:r>
                      <a:r>
                        <a:rPr sz="900" spc="-10" dirty="0">
                          <a:latin typeface="Arial"/>
                          <a:cs typeface="Arial"/>
                        </a:rPr>
                        <a:t> </a:t>
                      </a:r>
                      <a:r>
                        <a:rPr sz="900" spc="5" dirty="0">
                          <a:latin typeface="Arial"/>
                          <a:cs typeface="Arial"/>
                        </a:rPr>
                        <a:t>Country</a:t>
                      </a:r>
                      <a:r>
                        <a:rPr sz="900" spc="-35" dirty="0">
                          <a:latin typeface="Arial"/>
                          <a:cs typeface="Arial"/>
                        </a:rPr>
                        <a:t> </a:t>
                      </a:r>
                      <a:r>
                        <a:rPr sz="900" dirty="0">
                          <a:latin typeface="Arial"/>
                          <a:cs typeface="Arial"/>
                        </a:rPr>
                        <a:t>(Quantitative</a:t>
                      </a:r>
                      <a:r>
                        <a:rPr sz="900" spc="-60" dirty="0">
                          <a:latin typeface="Arial"/>
                          <a:cs typeface="Arial"/>
                        </a:rPr>
                        <a:t> </a:t>
                      </a:r>
                      <a:r>
                        <a:rPr sz="900" spc="5" dirty="0">
                          <a:latin typeface="Arial"/>
                          <a:cs typeface="Arial"/>
                        </a:rPr>
                        <a:t>analysis</a:t>
                      </a:r>
                      <a:r>
                        <a:rPr sz="900" spc="-55" dirty="0">
                          <a:latin typeface="Arial"/>
                          <a:cs typeface="Arial"/>
                        </a:rPr>
                        <a:t> </a:t>
                      </a:r>
                      <a:r>
                        <a:rPr sz="900" spc="5" dirty="0">
                          <a:latin typeface="Arial"/>
                          <a:cs typeface="Arial"/>
                        </a:rPr>
                        <a:t>of</a:t>
                      </a:r>
                      <a:r>
                        <a:rPr sz="900" spc="-25" dirty="0">
                          <a:latin typeface="Arial"/>
                          <a:cs typeface="Arial"/>
                        </a:rPr>
                        <a:t> </a:t>
                      </a:r>
                      <a:r>
                        <a:rPr sz="900" dirty="0">
                          <a:latin typeface="Arial"/>
                          <a:cs typeface="Arial"/>
                        </a:rPr>
                        <a:t>Major</a:t>
                      </a:r>
                      <a:r>
                        <a:rPr sz="900" spc="-25" dirty="0">
                          <a:latin typeface="Arial"/>
                          <a:cs typeface="Arial"/>
                        </a:rPr>
                        <a:t> </a:t>
                      </a:r>
                      <a:r>
                        <a:rPr sz="900" spc="5" dirty="0">
                          <a:latin typeface="Arial"/>
                          <a:cs typeface="Arial"/>
                        </a:rPr>
                        <a:t>Country</a:t>
                      </a:r>
                      <a:r>
                        <a:rPr sz="900" spc="-35" dirty="0">
                          <a:latin typeface="Arial"/>
                          <a:cs typeface="Arial"/>
                        </a:rPr>
                        <a:t> </a:t>
                      </a:r>
                      <a:r>
                        <a:rPr sz="900" spc="5" dirty="0">
                          <a:latin typeface="Arial"/>
                          <a:cs typeface="Arial"/>
                        </a:rPr>
                        <a:t>wise</a:t>
                      </a:r>
                      <a:r>
                        <a:rPr sz="900" spc="-25" dirty="0">
                          <a:latin typeface="Arial"/>
                          <a:cs typeface="Arial"/>
                        </a:rPr>
                        <a:t> </a:t>
                      </a:r>
                      <a:r>
                        <a:rPr sz="900" spc="5" dirty="0">
                          <a:latin typeface="Arial"/>
                          <a:cs typeface="Arial"/>
                        </a:rPr>
                        <a:t>Demand</a:t>
                      </a:r>
                      <a:r>
                        <a:rPr sz="900" spc="-10" dirty="0">
                          <a:latin typeface="Arial"/>
                          <a:cs typeface="Arial"/>
                        </a:rPr>
                        <a:t> </a:t>
                      </a:r>
                      <a:r>
                        <a:rPr sz="900" spc="5" dirty="0">
                          <a:latin typeface="Arial"/>
                          <a:cs typeface="Arial"/>
                        </a:rPr>
                        <a:t>of</a:t>
                      </a:r>
                      <a:r>
                        <a:rPr sz="900" spc="-25" dirty="0">
                          <a:latin typeface="Arial"/>
                          <a:cs typeface="Arial"/>
                        </a:rPr>
                        <a:t> </a:t>
                      </a:r>
                      <a:r>
                        <a:rPr sz="900" spc="-5" dirty="0">
                          <a:latin typeface="Arial"/>
                          <a:cs typeface="Arial"/>
                        </a:rPr>
                        <a:t>Epoxy</a:t>
                      </a:r>
                      <a:r>
                        <a:rPr sz="900" spc="20" dirty="0">
                          <a:latin typeface="Arial"/>
                          <a:cs typeface="Arial"/>
                        </a:rPr>
                        <a:t> </a:t>
                      </a:r>
                      <a:r>
                        <a:rPr sz="900" dirty="0">
                          <a:latin typeface="Arial"/>
                          <a:cs typeface="Arial"/>
                        </a:rPr>
                        <a:t>Resin)</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268731">
                <a:tc>
                  <a:txBody>
                    <a:bodyPr/>
                    <a:lstStyle/>
                    <a:p>
                      <a:pPr marL="73660">
                        <a:lnSpc>
                          <a:spcPct val="100000"/>
                        </a:lnSpc>
                        <a:spcBef>
                          <a:spcPts val="450"/>
                        </a:spcBef>
                      </a:pPr>
                      <a:r>
                        <a:rPr sz="900" dirty="0">
                          <a:latin typeface="Arial"/>
                          <a:cs typeface="Arial"/>
                        </a:rPr>
                        <a:t>Sales</a:t>
                      </a:r>
                      <a:r>
                        <a:rPr sz="900" spc="-10" dirty="0">
                          <a:latin typeface="Arial"/>
                          <a:cs typeface="Arial"/>
                        </a:rPr>
                        <a:t> </a:t>
                      </a:r>
                      <a:r>
                        <a:rPr sz="900" dirty="0">
                          <a:latin typeface="Arial"/>
                          <a:cs typeface="Arial"/>
                        </a:rPr>
                        <a:t>By</a:t>
                      </a:r>
                      <a:r>
                        <a:rPr sz="900" spc="-10" dirty="0">
                          <a:latin typeface="Arial"/>
                          <a:cs typeface="Arial"/>
                        </a:rPr>
                        <a:t> </a:t>
                      </a:r>
                      <a:r>
                        <a:rPr sz="900" spc="10" dirty="0">
                          <a:latin typeface="Arial"/>
                          <a:cs typeface="Arial"/>
                        </a:rPr>
                        <a:t>Company</a:t>
                      </a:r>
                      <a:r>
                        <a:rPr sz="900" spc="-55" dirty="0">
                          <a:latin typeface="Arial"/>
                          <a:cs typeface="Arial"/>
                        </a:rPr>
                        <a:t> </a:t>
                      </a:r>
                      <a:r>
                        <a:rPr sz="900" spc="10" dirty="0">
                          <a:latin typeface="Arial"/>
                          <a:cs typeface="Arial"/>
                        </a:rPr>
                        <a:t>(Company</a:t>
                      </a:r>
                      <a:r>
                        <a:rPr sz="900" spc="-85" dirty="0">
                          <a:latin typeface="Arial"/>
                          <a:cs typeface="Arial"/>
                        </a:rPr>
                        <a:t> </a:t>
                      </a:r>
                      <a:r>
                        <a:rPr sz="900" spc="5" dirty="0">
                          <a:latin typeface="Arial"/>
                          <a:cs typeface="Arial"/>
                        </a:rPr>
                        <a:t>share</a:t>
                      </a:r>
                      <a:r>
                        <a:rPr sz="900" spc="-5" dirty="0">
                          <a:latin typeface="Arial"/>
                          <a:cs typeface="Arial"/>
                        </a:rPr>
                        <a:t> </a:t>
                      </a:r>
                      <a:r>
                        <a:rPr sz="900" spc="5" dirty="0">
                          <a:latin typeface="Arial"/>
                          <a:cs typeface="Arial"/>
                        </a:rPr>
                        <a:t>in</a:t>
                      </a:r>
                      <a:r>
                        <a:rPr sz="900" spc="-35" dirty="0">
                          <a:latin typeface="Arial"/>
                          <a:cs typeface="Arial"/>
                        </a:rPr>
                        <a:t> </a:t>
                      </a:r>
                      <a:r>
                        <a:rPr sz="900" spc="10" dirty="0">
                          <a:latin typeface="Arial"/>
                          <a:cs typeface="Arial"/>
                        </a:rPr>
                        <a:t>terms</a:t>
                      </a:r>
                      <a:r>
                        <a:rPr sz="900" spc="-60" dirty="0">
                          <a:latin typeface="Arial"/>
                          <a:cs typeface="Arial"/>
                        </a:rPr>
                        <a:t> </a:t>
                      </a:r>
                      <a:r>
                        <a:rPr sz="900" spc="5" dirty="0">
                          <a:latin typeface="Arial"/>
                          <a:cs typeface="Arial"/>
                        </a:rPr>
                        <a:t>of </a:t>
                      </a:r>
                      <a:r>
                        <a:rPr sz="900" spc="10" dirty="0">
                          <a:latin typeface="Arial"/>
                          <a:cs typeface="Arial"/>
                        </a:rPr>
                        <a:t>volume</a:t>
                      </a:r>
                      <a:r>
                        <a:rPr sz="900" spc="-85" dirty="0">
                          <a:latin typeface="Arial"/>
                          <a:cs typeface="Arial"/>
                        </a:rPr>
                        <a:t> </a:t>
                      </a:r>
                      <a:r>
                        <a:rPr sz="900" spc="5" dirty="0">
                          <a:latin typeface="Arial"/>
                          <a:cs typeface="Arial"/>
                        </a:rPr>
                        <a:t>sold</a:t>
                      </a:r>
                      <a:r>
                        <a:rPr sz="900" spc="-30" dirty="0">
                          <a:latin typeface="Arial"/>
                          <a:cs typeface="Arial"/>
                        </a:rPr>
                        <a:t> </a:t>
                      </a:r>
                      <a:r>
                        <a:rPr sz="900" spc="5" dirty="0">
                          <a:latin typeface="Arial"/>
                          <a:cs typeface="Arial"/>
                        </a:rPr>
                        <a:t>by</a:t>
                      </a:r>
                      <a:r>
                        <a:rPr sz="900" spc="-10" dirty="0">
                          <a:latin typeface="Arial"/>
                          <a:cs typeface="Arial"/>
                        </a:rPr>
                        <a:t> </a:t>
                      </a:r>
                      <a:r>
                        <a:rPr sz="900" spc="5" dirty="0">
                          <a:latin typeface="Arial"/>
                          <a:cs typeface="Arial"/>
                        </a:rPr>
                        <a:t>the</a:t>
                      </a:r>
                      <a:r>
                        <a:rPr sz="900" spc="-10" dirty="0">
                          <a:latin typeface="Arial"/>
                          <a:cs typeface="Arial"/>
                        </a:rPr>
                        <a:t> </a:t>
                      </a:r>
                      <a:r>
                        <a:rPr sz="900" spc="10" dirty="0">
                          <a:latin typeface="Arial"/>
                          <a:cs typeface="Arial"/>
                        </a:rPr>
                        <a:t>major</a:t>
                      </a:r>
                      <a:r>
                        <a:rPr sz="900" spc="-75" dirty="0">
                          <a:latin typeface="Arial"/>
                          <a:cs typeface="Arial"/>
                        </a:rPr>
                        <a:t> </a:t>
                      </a:r>
                      <a:r>
                        <a:rPr sz="900" spc="5" dirty="0">
                          <a:latin typeface="Arial"/>
                          <a:cs typeface="Arial"/>
                        </a:rPr>
                        <a:t>companies,</a:t>
                      </a:r>
                      <a:r>
                        <a:rPr sz="900" spc="-70" dirty="0">
                          <a:latin typeface="Arial"/>
                          <a:cs typeface="Arial"/>
                        </a:rPr>
                        <a:t> </a:t>
                      </a:r>
                      <a:r>
                        <a:rPr sz="900" spc="5" dirty="0">
                          <a:latin typeface="Arial"/>
                          <a:cs typeface="Arial"/>
                        </a:rPr>
                        <a:t>2020</a:t>
                      </a:r>
                      <a:r>
                        <a:rPr sz="900" spc="-10" dirty="0">
                          <a:latin typeface="Arial"/>
                          <a:cs typeface="Arial"/>
                        </a:rPr>
                        <a:t> </a:t>
                      </a:r>
                      <a:r>
                        <a:rPr sz="900" spc="5" dirty="0">
                          <a:latin typeface="Arial"/>
                          <a:cs typeface="Arial"/>
                        </a:rPr>
                        <a:t>Actual</a:t>
                      </a:r>
                      <a:r>
                        <a:rPr sz="900" spc="-50" dirty="0">
                          <a:latin typeface="Arial"/>
                          <a:cs typeface="Arial"/>
                        </a:rPr>
                        <a:t> </a:t>
                      </a:r>
                      <a:r>
                        <a:rPr sz="900" spc="5" dirty="0">
                          <a:latin typeface="Arial"/>
                          <a:cs typeface="Arial"/>
                        </a:rPr>
                        <a:t>and</a:t>
                      </a:r>
                      <a:r>
                        <a:rPr sz="900" spc="-5" dirty="0">
                          <a:latin typeface="Arial"/>
                          <a:cs typeface="Arial"/>
                        </a:rPr>
                        <a:t> </a:t>
                      </a:r>
                      <a:r>
                        <a:rPr sz="900" spc="5" dirty="0">
                          <a:latin typeface="Arial"/>
                          <a:cs typeface="Arial"/>
                        </a:rPr>
                        <a:t>2021</a:t>
                      </a:r>
                      <a:r>
                        <a:rPr sz="900" spc="-15" dirty="0">
                          <a:latin typeface="Arial"/>
                          <a:cs typeface="Arial"/>
                        </a:rPr>
                        <a:t> </a:t>
                      </a:r>
                      <a:r>
                        <a:rPr sz="900" spc="5" dirty="0">
                          <a:latin typeface="Arial"/>
                          <a:cs typeface="Arial"/>
                        </a:rPr>
                        <a:t>estimated)</a:t>
                      </a:r>
                      <a:endParaRPr sz="900">
                        <a:latin typeface="Arial"/>
                        <a:cs typeface="Arial"/>
                      </a:endParaRPr>
                    </a:p>
                  </a:txBody>
                  <a:tcPr marL="0" marR="0" marT="57150" marB="0">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r h="258508">
                <a:tc>
                  <a:txBody>
                    <a:bodyPr/>
                    <a:lstStyle/>
                    <a:p>
                      <a:pPr>
                        <a:lnSpc>
                          <a:spcPct val="100000"/>
                        </a:lnSpc>
                        <a:spcBef>
                          <a:spcPts val="420"/>
                        </a:spcBef>
                      </a:pPr>
                      <a:r>
                        <a:rPr sz="900" spc="5" dirty="0">
                          <a:latin typeface="Arial"/>
                          <a:cs typeface="Arial"/>
                        </a:rPr>
                        <a:t>ics</a:t>
                      </a:r>
                      <a:r>
                        <a:rPr sz="900" spc="-85" dirty="0">
                          <a:latin typeface="Arial"/>
                          <a:cs typeface="Arial"/>
                        </a:rPr>
                        <a:t> </a:t>
                      </a:r>
                      <a:r>
                        <a:rPr sz="900" spc="-5" dirty="0">
                          <a:latin typeface="Arial"/>
                          <a:cs typeface="Arial"/>
                        </a:rPr>
                        <a:t>(Expected</a:t>
                      </a:r>
                      <a:r>
                        <a:rPr sz="900" spc="5" dirty="0">
                          <a:latin typeface="Arial"/>
                          <a:cs typeface="Arial"/>
                        </a:rPr>
                        <a:t> Growth,</a:t>
                      </a:r>
                      <a:r>
                        <a:rPr sz="900" spc="-50" dirty="0">
                          <a:latin typeface="Arial"/>
                          <a:cs typeface="Arial"/>
                        </a:rPr>
                        <a:t> </a:t>
                      </a:r>
                      <a:r>
                        <a:rPr sz="900" spc="-10" dirty="0">
                          <a:latin typeface="Arial"/>
                          <a:cs typeface="Arial"/>
                        </a:rPr>
                        <a:t>Key</a:t>
                      </a:r>
                      <a:r>
                        <a:rPr sz="900" spc="10" dirty="0">
                          <a:latin typeface="Arial"/>
                          <a:cs typeface="Arial"/>
                        </a:rPr>
                        <a:t> </a:t>
                      </a:r>
                      <a:r>
                        <a:rPr sz="900" spc="-5" dirty="0">
                          <a:latin typeface="Arial"/>
                          <a:cs typeface="Arial"/>
                        </a:rPr>
                        <a:t>Market </a:t>
                      </a:r>
                      <a:r>
                        <a:rPr sz="900" dirty="0">
                          <a:latin typeface="Arial"/>
                          <a:cs typeface="Arial"/>
                        </a:rPr>
                        <a:t>Drivers</a:t>
                      </a:r>
                      <a:r>
                        <a:rPr sz="900" spc="-3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Challenges</a:t>
                      </a:r>
                      <a:r>
                        <a:rPr sz="900" spc="-10" dirty="0">
                          <a:latin typeface="Arial"/>
                          <a:cs typeface="Arial"/>
                        </a:rPr>
                        <a:t> </a:t>
                      </a:r>
                      <a:r>
                        <a:rPr sz="900" dirty="0">
                          <a:latin typeface="Arial"/>
                          <a:cs typeface="Arial"/>
                        </a:rPr>
                        <a:t>During</a:t>
                      </a:r>
                      <a:r>
                        <a:rPr sz="900" spc="-4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Forecast</a:t>
                      </a:r>
                      <a:r>
                        <a:rPr sz="900" spc="-25" dirty="0">
                          <a:latin typeface="Arial"/>
                          <a:cs typeface="Arial"/>
                        </a:rPr>
                        <a:t> </a:t>
                      </a:r>
                      <a:r>
                        <a:rPr sz="900" dirty="0">
                          <a:latin typeface="Arial"/>
                          <a:cs typeface="Arial"/>
                        </a:rPr>
                        <a:t>Period)</a:t>
                      </a:r>
                      <a:endParaRPr sz="900">
                        <a:latin typeface="Arial"/>
                        <a:cs typeface="Arial"/>
                      </a:endParaRPr>
                    </a:p>
                  </a:txBody>
                  <a:tcPr marL="0" marR="0" marT="53340" marB="0">
                    <a:lnT w="12700">
                      <a:solidFill>
                        <a:srgbClr val="FFFFFF"/>
                      </a:solidFill>
                      <a:prstDash val="solid"/>
                    </a:lnT>
                  </a:tcPr>
                </a:tc>
                <a:tc>
                  <a:txBody>
                    <a:bodyPr/>
                    <a:lstStyle/>
                    <a:p>
                      <a:pPr marL="1270" algn="ctr">
                        <a:lnSpc>
                          <a:spcPct val="100000"/>
                        </a:lnSpc>
                        <a:spcBef>
                          <a:spcPts val="455"/>
                        </a:spcBef>
                      </a:pPr>
                      <a:r>
                        <a:rPr sz="1000" dirty="0">
                          <a:latin typeface="Arial"/>
                          <a:cs typeface="Arial"/>
                        </a:rPr>
                        <a:t>.</a:t>
                      </a:r>
                      <a:endParaRPr sz="1000">
                        <a:latin typeface="Arial"/>
                        <a:cs typeface="Arial"/>
                      </a:endParaRPr>
                    </a:p>
                  </a:txBody>
                  <a:tcPr marL="0" marR="0" marT="57785" marB="0">
                    <a:lnR w="12700">
                      <a:solidFill>
                        <a:srgbClr val="FFFFFF"/>
                      </a:solidFill>
                      <a:prstDash val="solid"/>
                    </a:lnR>
                    <a:lnT w="12700">
                      <a:solidFill>
                        <a:srgbClr val="FFFFFF"/>
                      </a:solidFill>
                      <a:prstDash val="solid"/>
                    </a:lnT>
                  </a:tcPr>
                </a:tc>
                <a:extLst>
                  <a:ext uri="{0D108BD9-81ED-4DB2-BD59-A6C34878D82A}">
                    <a16:rowId xmlns:a16="http://schemas.microsoft.com/office/drawing/2014/main" val="10010"/>
                  </a:ext>
                </a:extLst>
              </a:tr>
              <a:tr h="490206">
                <a:tc gridSpan="2">
                  <a:txBody>
                    <a:bodyPr/>
                    <a:lstStyle/>
                    <a:p>
                      <a:pPr marL="48260">
                        <a:lnSpc>
                          <a:spcPts val="985"/>
                        </a:lnSpc>
                        <a:spcBef>
                          <a:spcPts val="290"/>
                        </a:spcBef>
                      </a:pPr>
                      <a:r>
                        <a:rPr sz="900" dirty="0">
                          <a:latin typeface="Arial"/>
                          <a:cs typeface="Arial"/>
                        </a:rPr>
                        <a:t>and</a:t>
                      </a:r>
                      <a:r>
                        <a:rPr sz="900" spc="-15" dirty="0">
                          <a:latin typeface="Arial"/>
                          <a:cs typeface="Arial"/>
                        </a:rPr>
                        <a:t> </a:t>
                      </a:r>
                      <a:r>
                        <a:rPr sz="900" dirty="0">
                          <a:latin typeface="Arial"/>
                          <a:cs typeface="Arial"/>
                        </a:rPr>
                        <a:t>Developments</a:t>
                      </a:r>
                      <a:r>
                        <a:rPr sz="900" spc="-30" dirty="0">
                          <a:latin typeface="Arial"/>
                          <a:cs typeface="Arial"/>
                        </a:rPr>
                        <a:t> </a:t>
                      </a:r>
                      <a:r>
                        <a:rPr sz="900" spc="5" dirty="0">
                          <a:latin typeface="Arial"/>
                          <a:cs typeface="Arial"/>
                        </a:rPr>
                        <a:t>(Commercial</a:t>
                      </a:r>
                      <a:r>
                        <a:rPr sz="900" spc="-65" dirty="0">
                          <a:latin typeface="Arial"/>
                          <a:cs typeface="Arial"/>
                        </a:rPr>
                        <a:t> </a:t>
                      </a:r>
                      <a:r>
                        <a:rPr sz="900" spc="5" dirty="0">
                          <a:latin typeface="Arial"/>
                          <a:cs typeface="Arial"/>
                        </a:rPr>
                        <a:t>factors</a:t>
                      </a:r>
                      <a:r>
                        <a:rPr sz="900" spc="-60" dirty="0">
                          <a:latin typeface="Arial"/>
                          <a:cs typeface="Arial"/>
                        </a:rPr>
                        <a:t> </a:t>
                      </a:r>
                      <a:r>
                        <a:rPr sz="900" dirty="0">
                          <a:latin typeface="Arial"/>
                          <a:cs typeface="Arial"/>
                        </a:rPr>
                        <a:t>trending</a:t>
                      </a:r>
                      <a:r>
                        <a:rPr sz="900" spc="-60" dirty="0">
                          <a:latin typeface="Arial"/>
                          <a:cs typeface="Arial"/>
                        </a:rPr>
                        <a:t> </a:t>
                      </a:r>
                      <a:r>
                        <a:rPr sz="900" spc="5" dirty="0">
                          <a:latin typeface="Arial"/>
                          <a:cs typeface="Arial"/>
                        </a:rPr>
                        <a:t>in</a:t>
                      </a:r>
                      <a:r>
                        <a:rPr sz="900" spc="-10" dirty="0">
                          <a:latin typeface="Arial"/>
                          <a:cs typeface="Arial"/>
                        </a:rPr>
                        <a:t> </a:t>
                      </a:r>
                      <a:r>
                        <a:rPr sz="900" spc="-5" dirty="0">
                          <a:latin typeface="Arial"/>
                          <a:cs typeface="Arial"/>
                        </a:rPr>
                        <a:t>Epoxy</a:t>
                      </a:r>
                      <a:r>
                        <a:rPr sz="900" spc="15" dirty="0">
                          <a:latin typeface="Arial"/>
                          <a:cs typeface="Arial"/>
                        </a:rPr>
                        <a:t> </a:t>
                      </a:r>
                      <a:r>
                        <a:rPr sz="900" dirty="0">
                          <a:latin typeface="Arial"/>
                          <a:cs typeface="Arial"/>
                        </a:rPr>
                        <a:t>resin</a:t>
                      </a:r>
                      <a:r>
                        <a:rPr sz="900" spc="-35" dirty="0">
                          <a:latin typeface="Arial"/>
                          <a:cs typeface="Arial"/>
                        </a:rPr>
                        <a:t> </a:t>
                      </a:r>
                      <a:r>
                        <a:rPr sz="900" spc="5" dirty="0">
                          <a:latin typeface="Arial"/>
                          <a:cs typeface="Arial"/>
                        </a:rPr>
                        <a:t>including</a:t>
                      </a:r>
                      <a:r>
                        <a:rPr sz="900" spc="-65" dirty="0">
                          <a:latin typeface="Arial"/>
                          <a:cs typeface="Arial"/>
                        </a:rPr>
                        <a:t> </a:t>
                      </a:r>
                      <a:r>
                        <a:rPr sz="900" dirty="0">
                          <a:latin typeface="Arial"/>
                          <a:cs typeface="Arial"/>
                        </a:rPr>
                        <a:t>but</a:t>
                      </a:r>
                      <a:r>
                        <a:rPr sz="900" spc="-20" dirty="0">
                          <a:latin typeface="Arial"/>
                          <a:cs typeface="Arial"/>
                        </a:rPr>
                        <a:t> </a:t>
                      </a:r>
                      <a:r>
                        <a:rPr sz="900" dirty="0">
                          <a:latin typeface="Arial"/>
                          <a:cs typeface="Arial"/>
                        </a:rPr>
                        <a:t>not limited</a:t>
                      </a:r>
                      <a:r>
                        <a:rPr sz="900" spc="-60" dirty="0">
                          <a:latin typeface="Arial"/>
                          <a:cs typeface="Arial"/>
                        </a:rPr>
                        <a:t> </a:t>
                      </a:r>
                      <a:r>
                        <a:rPr sz="900" spc="5" dirty="0">
                          <a:latin typeface="Arial"/>
                          <a:cs typeface="Arial"/>
                        </a:rPr>
                        <a:t>to</a:t>
                      </a:r>
                      <a:r>
                        <a:rPr sz="900" spc="-10" dirty="0">
                          <a:latin typeface="Arial"/>
                          <a:cs typeface="Arial"/>
                        </a:rPr>
                        <a:t> </a:t>
                      </a:r>
                      <a:r>
                        <a:rPr sz="900" spc="5" dirty="0">
                          <a:latin typeface="Arial"/>
                          <a:cs typeface="Arial"/>
                        </a:rPr>
                        <a:t>trade</a:t>
                      </a:r>
                      <a:r>
                        <a:rPr sz="900" spc="-40" dirty="0">
                          <a:latin typeface="Arial"/>
                          <a:cs typeface="Arial"/>
                        </a:rPr>
                        <a:t> </a:t>
                      </a:r>
                      <a:r>
                        <a:rPr sz="900" dirty="0">
                          <a:latin typeface="Arial"/>
                          <a:cs typeface="Arial"/>
                        </a:rPr>
                        <a:t>philosophy,</a:t>
                      </a:r>
                      <a:r>
                        <a:rPr sz="900" spc="-70" dirty="0">
                          <a:latin typeface="Arial"/>
                          <a:cs typeface="Arial"/>
                        </a:rPr>
                        <a:t> </a:t>
                      </a:r>
                      <a:r>
                        <a:rPr sz="900" spc="5" dirty="0">
                          <a:latin typeface="Arial"/>
                          <a:cs typeface="Arial"/>
                        </a:rPr>
                        <a:t>economic</a:t>
                      </a:r>
                      <a:r>
                        <a:rPr sz="900" spc="-55" dirty="0">
                          <a:latin typeface="Arial"/>
                          <a:cs typeface="Arial"/>
                        </a:rPr>
                        <a:t> </a:t>
                      </a:r>
                      <a:r>
                        <a:rPr sz="900" dirty="0">
                          <a:latin typeface="Arial"/>
                          <a:cs typeface="Arial"/>
                        </a:rPr>
                        <a:t>policies,</a:t>
                      </a:r>
                      <a:r>
                        <a:rPr sz="900" spc="-75" dirty="0">
                          <a:latin typeface="Arial"/>
                          <a:cs typeface="Arial"/>
                        </a:rPr>
                        <a:t> </a:t>
                      </a:r>
                      <a:r>
                        <a:rPr sz="900" dirty="0">
                          <a:latin typeface="Arial"/>
                          <a:cs typeface="Arial"/>
                        </a:rPr>
                        <a:t>cost</a:t>
                      </a:r>
                      <a:endParaRPr sz="900">
                        <a:latin typeface="Arial"/>
                        <a:cs typeface="Arial"/>
                      </a:endParaRPr>
                    </a:p>
                    <a:p>
                      <a:pPr marL="17145">
                        <a:lnSpc>
                          <a:spcPts val="985"/>
                        </a:lnSpc>
                      </a:pPr>
                      <a:r>
                        <a:rPr sz="900" spc="10" dirty="0">
                          <a:latin typeface="Arial"/>
                          <a:cs typeface="Arial"/>
                        </a:rPr>
                        <a:t>mport </a:t>
                      </a:r>
                      <a:r>
                        <a:rPr sz="900" dirty="0">
                          <a:latin typeface="Arial"/>
                          <a:cs typeface="Arial"/>
                        </a:rPr>
                        <a:t>/ </a:t>
                      </a:r>
                      <a:r>
                        <a:rPr sz="900" spc="-5" dirty="0">
                          <a:latin typeface="Arial"/>
                          <a:cs typeface="Arial"/>
                        </a:rPr>
                        <a:t>export </a:t>
                      </a:r>
                      <a:r>
                        <a:rPr sz="900" dirty="0">
                          <a:latin typeface="Arial"/>
                          <a:cs typeface="Arial"/>
                        </a:rPr>
                        <a:t>/</a:t>
                      </a:r>
                      <a:r>
                        <a:rPr sz="900" spc="-100" dirty="0">
                          <a:latin typeface="Arial"/>
                          <a:cs typeface="Arial"/>
                        </a:rPr>
                        <a:t> </a:t>
                      </a:r>
                      <a:r>
                        <a:rPr sz="900" dirty="0">
                          <a:latin typeface="Arial"/>
                          <a:cs typeface="Arial"/>
                        </a:rPr>
                        <a:t>consumption)</a:t>
                      </a:r>
                      <a:endParaRPr sz="900">
                        <a:latin typeface="Arial"/>
                        <a:cs typeface="Arial"/>
                      </a:endParaRPr>
                    </a:p>
                  </a:txBody>
                  <a:tcPr marL="0" marR="0" marT="3683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1"/>
                  </a:ext>
                </a:extLst>
              </a:tr>
              <a:tr h="299172">
                <a:tc gridSpan="2">
                  <a:txBody>
                    <a:bodyPr/>
                    <a:lstStyle/>
                    <a:p>
                      <a:pPr>
                        <a:lnSpc>
                          <a:spcPts val="910"/>
                        </a:lnSpc>
                      </a:pPr>
                      <a:r>
                        <a:rPr sz="900" spc="5" dirty="0">
                          <a:latin typeface="Arial"/>
                          <a:cs typeface="Arial"/>
                        </a:rPr>
                        <a:t>valuation</a:t>
                      </a:r>
                      <a:r>
                        <a:rPr sz="900" spc="-85" dirty="0">
                          <a:latin typeface="Arial"/>
                          <a:cs typeface="Arial"/>
                        </a:rPr>
                        <a:t> </a:t>
                      </a:r>
                      <a:r>
                        <a:rPr sz="900" spc="5" dirty="0">
                          <a:latin typeface="Arial"/>
                          <a:cs typeface="Arial"/>
                        </a:rPr>
                        <a:t>(This</a:t>
                      </a:r>
                      <a:r>
                        <a:rPr sz="900" spc="-30" dirty="0">
                          <a:latin typeface="Arial"/>
                          <a:cs typeface="Arial"/>
                        </a:rPr>
                        <a:t> </a:t>
                      </a:r>
                      <a:r>
                        <a:rPr sz="900" dirty="0">
                          <a:latin typeface="Arial"/>
                          <a:cs typeface="Arial"/>
                        </a:rPr>
                        <a:t>section</a:t>
                      </a:r>
                      <a:r>
                        <a:rPr sz="900" spc="-35" dirty="0">
                          <a:latin typeface="Arial"/>
                          <a:cs typeface="Arial"/>
                        </a:rPr>
                        <a:t> </a:t>
                      </a:r>
                      <a:r>
                        <a:rPr sz="900" spc="-5" dirty="0">
                          <a:latin typeface="Arial"/>
                          <a:cs typeface="Arial"/>
                        </a:rPr>
                        <a:t>assesses</a:t>
                      </a:r>
                      <a:r>
                        <a:rPr sz="900" spc="15" dirty="0">
                          <a:latin typeface="Arial"/>
                          <a:cs typeface="Arial"/>
                        </a:rPr>
                        <a:t> </a:t>
                      </a:r>
                      <a:r>
                        <a:rPr sz="900" spc="5" dirty="0">
                          <a:latin typeface="Arial"/>
                          <a:cs typeface="Arial"/>
                        </a:rPr>
                        <a:t>the</a:t>
                      </a:r>
                      <a:r>
                        <a:rPr sz="900" spc="-35" dirty="0">
                          <a:latin typeface="Arial"/>
                          <a:cs typeface="Arial"/>
                        </a:rPr>
                        <a:t> </a:t>
                      </a:r>
                      <a:r>
                        <a:rPr sz="900" dirty="0">
                          <a:latin typeface="Arial"/>
                          <a:cs typeface="Arial"/>
                        </a:rPr>
                        <a:t>all-existing</a:t>
                      </a:r>
                      <a:r>
                        <a:rPr sz="900" spc="-60" dirty="0">
                          <a:latin typeface="Arial"/>
                          <a:cs typeface="Arial"/>
                        </a:rPr>
                        <a:t> </a:t>
                      </a:r>
                      <a:r>
                        <a:rPr sz="900" dirty="0">
                          <a:latin typeface="Arial"/>
                          <a:cs typeface="Arial"/>
                        </a:rPr>
                        <a:t>technologies</a:t>
                      </a:r>
                      <a:r>
                        <a:rPr sz="900" spc="-25" dirty="0">
                          <a:latin typeface="Arial"/>
                          <a:cs typeface="Arial"/>
                        </a:rPr>
                        <a:t> </a:t>
                      </a:r>
                      <a:r>
                        <a:rPr sz="900" spc="5" dirty="0">
                          <a:latin typeface="Arial"/>
                          <a:cs typeface="Arial"/>
                        </a:rPr>
                        <a:t>with</a:t>
                      </a:r>
                      <a:r>
                        <a:rPr sz="900" spc="-35" dirty="0">
                          <a:latin typeface="Arial"/>
                          <a:cs typeface="Arial"/>
                        </a:rPr>
                        <a:t> </a:t>
                      </a:r>
                      <a:r>
                        <a:rPr sz="900" dirty="0">
                          <a:latin typeface="Arial"/>
                          <a:cs typeface="Arial"/>
                        </a:rPr>
                        <a:t>licensor</a:t>
                      </a:r>
                      <a:r>
                        <a:rPr sz="900" spc="-5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details.</a:t>
                      </a:r>
                      <a:r>
                        <a:rPr sz="900" spc="-45" dirty="0">
                          <a:latin typeface="Arial"/>
                          <a:cs typeface="Arial"/>
                        </a:rPr>
                        <a:t> </a:t>
                      </a:r>
                      <a:r>
                        <a:rPr sz="900" spc="5" dirty="0">
                          <a:latin typeface="Arial"/>
                          <a:cs typeface="Arial"/>
                        </a:rPr>
                        <a:t>It</a:t>
                      </a:r>
                      <a:r>
                        <a:rPr sz="900" spc="-20" dirty="0">
                          <a:latin typeface="Arial"/>
                          <a:cs typeface="Arial"/>
                        </a:rPr>
                        <a:t> </a:t>
                      </a:r>
                      <a:r>
                        <a:rPr sz="900" spc="5" dirty="0">
                          <a:latin typeface="Arial"/>
                          <a:cs typeface="Arial"/>
                        </a:rPr>
                        <a:t>will</a:t>
                      </a:r>
                      <a:r>
                        <a:rPr sz="900" spc="-20" dirty="0">
                          <a:latin typeface="Arial"/>
                          <a:cs typeface="Arial"/>
                        </a:rPr>
                        <a:t> </a:t>
                      </a:r>
                      <a:r>
                        <a:rPr sz="900" spc="5" dirty="0">
                          <a:latin typeface="Arial"/>
                          <a:cs typeface="Arial"/>
                        </a:rPr>
                        <a:t>also</a:t>
                      </a:r>
                      <a:r>
                        <a:rPr sz="900" spc="-35" dirty="0">
                          <a:latin typeface="Arial"/>
                          <a:cs typeface="Arial"/>
                        </a:rPr>
                        <a:t> </a:t>
                      </a:r>
                      <a:r>
                        <a:rPr sz="900" dirty="0">
                          <a:latin typeface="Arial"/>
                          <a:cs typeface="Arial"/>
                        </a:rPr>
                        <a:t>analyze</a:t>
                      </a:r>
                      <a:r>
                        <a:rPr sz="900" spc="-5" dirty="0">
                          <a:latin typeface="Arial"/>
                          <a:cs typeface="Arial"/>
                        </a:rPr>
                        <a:t> </a:t>
                      </a:r>
                      <a:r>
                        <a:rPr sz="900" spc="5" dirty="0">
                          <a:latin typeface="Arial"/>
                          <a:cs typeface="Arial"/>
                        </a:rPr>
                        <a:t>all</a:t>
                      </a:r>
                      <a:r>
                        <a:rPr sz="900" spc="-20" dirty="0">
                          <a:latin typeface="Arial"/>
                          <a:cs typeface="Arial"/>
                        </a:rPr>
                        <a:t> </a:t>
                      </a:r>
                      <a:r>
                        <a:rPr sz="900" spc="5" dirty="0">
                          <a:latin typeface="Arial"/>
                          <a:cs typeface="Arial"/>
                        </a:rPr>
                        <a:t>upcoming</a:t>
                      </a:r>
                      <a:r>
                        <a:rPr sz="900" spc="-85" dirty="0">
                          <a:latin typeface="Arial"/>
                          <a:cs typeface="Arial"/>
                        </a:rPr>
                        <a:t> </a:t>
                      </a:r>
                      <a:r>
                        <a:rPr sz="900" dirty="0">
                          <a:latin typeface="Arial"/>
                          <a:cs typeface="Arial"/>
                        </a:rPr>
                        <a:t>technology</a:t>
                      </a:r>
                      <a:endParaRPr sz="900">
                        <a:latin typeface="Arial"/>
                        <a:cs typeface="Arial"/>
                      </a:endParaRPr>
                    </a:p>
                    <a:p>
                      <a:pPr>
                        <a:lnSpc>
                          <a:spcPts val="985"/>
                        </a:lnSpc>
                      </a:pPr>
                      <a:r>
                        <a:rPr sz="900" spc="5" dirty="0">
                          <a:latin typeface="Arial"/>
                          <a:cs typeface="Arial"/>
                        </a:rPr>
                        <a:t>emand </a:t>
                      </a:r>
                      <a:r>
                        <a:rPr sz="900" dirty="0">
                          <a:latin typeface="Arial"/>
                          <a:cs typeface="Arial"/>
                        </a:rPr>
                        <a:t>of</a:t>
                      </a:r>
                      <a:r>
                        <a:rPr sz="900" spc="-80" dirty="0">
                          <a:latin typeface="Arial"/>
                          <a:cs typeface="Arial"/>
                        </a:rPr>
                        <a:t> </a:t>
                      </a:r>
                      <a:r>
                        <a:rPr sz="900" spc="5" dirty="0">
                          <a:latin typeface="Arial"/>
                          <a:cs typeface="Arial"/>
                        </a:rPr>
                        <a:t>product)</a:t>
                      </a:r>
                      <a:endParaRPr sz="900">
                        <a:latin typeface="Arial"/>
                        <a:cs typeface="Arial"/>
                      </a:endParaRPr>
                    </a:p>
                  </a:txBody>
                  <a:tcPr marL="0" marR="0" marT="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2"/>
                  </a:ext>
                </a:extLst>
              </a:tr>
              <a:tr h="280913">
                <a:tc>
                  <a:txBody>
                    <a:bodyPr/>
                    <a:lstStyle/>
                    <a:p>
                      <a:pPr>
                        <a:lnSpc>
                          <a:spcPct val="100000"/>
                        </a:lnSpc>
                        <a:spcBef>
                          <a:spcPts val="370"/>
                        </a:spcBef>
                      </a:pPr>
                      <a:r>
                        <a:rPr sz="900" spc="5" dirty="0">
                          <a:latin typeface="Arial"/>
                          <a:cs typeface="Arial"/>
                        </a:rPr>
                        <a:t>sis</a:t>
                      </a:r>
                      <a:r>
                        <a:rPr sz="900" spc="-60" dirty="0">
                          <a:latin typeface="Arial"/>
                          <a:cs typeface="Arial"/>
                        </a:rPr>
                        <a:t> </a:t>
                      </a:r>
                      <a:r>
                        <a:rPr sz="900" spc="5" dirty="0">
                          <a:latin typeface="Arial"/>
                          <a:cs typeface="Arial"/>
                        </a:rPr>
                        <a:t>(Grade</a:t>
                      </a:r>
                      <a:r>
                        <a:rPr sz="900" spc="-65" dirty="0">
                          <a:latin typeface="Arial"/>
                          <a:cs typeface="Arial"/>
                        </a:rPr>
                        <a:t> </a:t>
                      </a:r>
                      <a:r>
                        <a:rPr sz="900" spc="15" dirty="0">
                          <a:latin typeface="Arial"/>
                          <a:cs typeface="Arial"/>
                        </a:rPr>
                        <a:t>Wise</a:t>
                      </a:r>
                      <a:r>
                        <a:rPr sz="900" spc="-65" dirty="0">
                          <a:latin typeface="Arial"/>
                          <a:cs typeface="Arial"/>
                        </a:rPr>
                        <a:t> </a:t>
                      </a:r>
                      <a:r>
                        <a:rPr sz="900" spc="5" dirty="0">
                          <a:latin typeface="Arial"/>
                          <a:cs typeface="Arial"/>
                        </a:rPr>
                        <a:t>monthly</a:t>
                      </a:r>
                      <a:r>
                        <a:rPr sz="900" spc="-80" dirty="0">
                          <a:latin typeface="Arial"/>
                          <a:cs typeface="Arial"/>
                        </a:rPr>
                        <a:t> </a:t>
                      </a:r>
                      <a:r>
                        <a:rPr sz="900" spc="5" dirty="0">
                          <a:latin typeface="Arial"/>
                          <a:cs typeface="Arial"/>
                        </a:rPr>
                        <a:t>pricing</a:t>
                      </a:r>
                      <a:r>
                        <a:rPr sz="900" spc="-65" dirty="0">
                          <a:latin typeface="Arial"/>
                          <a:cs typeface="Arial"/>
                        </a:rPr>
                        <a:t> </a:t>
                      </a:r>
                      <a:r>
                        <a:rPr sz="900" spc="5" dirty="0">
                          <a:latin typeface="Arial"/>
                          <a:cs typeface="Arial"/>
                        </a:rPr>
                        <a:t>analysis</a:t>
                      </a:r>
                      <a:r>
                        <a:rPr sz="900" spc="-60" dirty="0">
                          <a:latin typeface="Arial"/>
                          <a:cs typeface="Arial"/>
                        </a:rPr>
                        <a:t> </a:t>
                      </a:r>
                      <a:r>
                        <a:rPr sz="900" dirty="0">
                          <a:latin typeface="Arial"/>
                          <a:cs typeface="Arial"/>
                        </a:rPr>
                        <a:t>for</a:t>
                      </a:r>
                      <a:r>
                        <a:rPr sz="900" spc="-25" dirty="0">
                          <a:latin typeface="Arial"/>
                          <a:cs typeface="Arial"/>
                        </a:rPr>
                        <a:t> </a:t>
                      </a:r>
                      <a:r>
                        <a:rPr sz="900" spc="5" dirty="0">
                          <a:latin typeface="Arial"/>
                          <a:cs typeface="Arial"/>
                        </a:rPr>
                        <a:t>five</a:t>
                      </a:r>
                      <a:r>
                        <a:rPr sz="900" spc="-40" dirty="0">
                          <a:latin typeface="Arial"/>
                          <a:cs typeface="Arial"/>
                        </a:rPr>
                        <a:t> </a:t>
                      </a:r>
                      <a:r>
                        <a:rPr sz="900" spc="-5" dirty="0">
                          <a:latin typeface="Arial"/>
                          <a:cs typeface="Arial"/>
                        </a:rPr>
                        <a:t>different</a:t>
                      </a:r>
                      <a:r>
                        <a:rPr sz="900" spc="-20" dirty="0">
                          <a:latin typeface="Arial"/>
                          <a:cs typeface="Arial"/>
                        </a:rPr>
                        <a:t> </a:t>
                      </a:r>
                      <a:r>
                        <a:rPr sz="900" spc="5" dirty="0">
                          <a:latin typeface="Arial"/>
                          <a:cs typeface="Arial"/>
                        </a:rPr>
                        <a:t>location</a:t>
                      </a:r>
                      <a:r>
                        <a:rPr sz="900" spc="-85" dirty="0">
                          <a:latin typeface="Arial"/>
                          <a:cs typeface="Arial"/>
                        </a:rPr>
                        <a:t> </a:t>
                      </a:r>
                      <a:r>
                        <a:rPr sz="900" spc="5" dirty="0">
                          <a:latin typeface="Arial"/>
                          <a:cs typeface="Arial"/>
                        </a:rPr>
                        <a:t>including</a:t>
                      </a:r>
                      <a:r>
                        <a:rPr sz="900" spc="-65" dirty="0">
                          <a:latin typeface="Arial"/>
                          <a:cs typeface="Arial"/>
                        </a:rPr>
                        <a:t> </a:t>
                      </a:r>
                      <a:r>
                        <a:rPr sz="900" spc="5" dirty="0">
                          <a:latin typeface="Arial"/>
                          <a:cs typeface="Arial"/>
                        </a:rPr>
                        <a:t>India</a:t>
                      </a:r>
                      <a:r>
                        <a:rPr sz="900" spc="-60" dirty="0">
                          <a:latin typeface="Arial"/>
                          <a:cs typeface="Arial"/>
                        </a:rPr>
                        <a:t> </a:t>
                      </a:r>
                      <a:r>
                        <a:rPr sz="900" spc="5" dirty="0">
                          <a:latin typeface="Arial"/>
                          <a:cs typeface="Arial"/>
                        </a:rPr>
                        <a:t>with</a:t>
                      </a:r>
                      <a:r>
                        <a:rPr sz="900" spc="-40" dirty="0">
                          <a:latin typeface="Arial"/>
                          <a:cs typeface="Arial"/>
                        </a:rPr>
                        <a:t> </a:t>
                      </a:r>
                      <a:r>
                        <a:rPr sz="900" spc="5" dirty="0">
                          <a:latin typeface="Arial"/>
                          <a:cs typeface="Arial"/>
                        </a:rPr>
                        <a:t>long</a:t>
                      </a:r>
                      <a:r>
                        <a:rPr sz="900" spc="-15" dirty="0">
                          <a:latin typeface="Arial"/>
                          <a:cs typeface="Arial"/>
                        </a:rPr>
                        <a:t> </a:t>
                      </a:r>
                      <a:r>
                        <a:rPr sz="900" dirty="0">
                          <a:latin typeface="Arial"/>
                          <a:cs typeface="Arial"/>
                        </a:rPr>
                        <a:t>term</a:t>
                      </a:r>
                      <a:r>
                        <a:rPr sz="900" spc="-25" dirty="0">
                          <a:latin typeface="Arial"/>
                          <a:cs typeface="Arial"/>
                        </a:rPr>
                        <a:t> </a:t>
                      </a:r>
                      <a:r>
                        <a:rPr sz="900" dirty="0">
                          <a:latin typeface="Arial"/>
                          <a:cs typeface="Arial"/>
                        </a:rPr>
                        <a:t>forecasting)</a:t>
                      </a:r>
                      <a:endParaRPr sz="900">
                        <a:latin typeface="Arial"/>
                        <a:cs typeface="Arial"/>
                      </a:endParaRPr>
                    </a:p>
                  </a:txBody>
                  <a:tcPr marL="0" marR="0" marT="46990" marB="0"/>
                </a:tc>
                <a:tc>
                  <a:txBody>
                    <a:bodyPr/>
                    <a:lstStyle/>
                    <a:p>
                      <a:pPr marL="1270" algn="ctr">
                        <a:lnSpc>
                          <a:spcPct val="100000"/>
                        </a:lnSpc>
                        <a:spcBef>
                          <a:spcPts val="409"/>
                        </a:spcBef>
                      </a:pPr>
                      <a:r>
                        <a:rPr sz="1000" dirty="0">
                          <a:latin typeface="Arial"/>
                          <a:cs typeface="Arial"/>
                        </a:rPr>
                        <a:t>.</a:t>
                      </a:r>
                      <a:endParaRPr sz="1000">
                        <a:latin typeface="Arial"/>
                        <a:cs typeface="Arial"/>
                      </a:endParaRPr>
                    </a:p>
                  </a:txBody>
                  <a:tcPr marL="0" marR="0" marT="52069" marB="0">
                    <a:lnR w="12700">
                      <a:solidFill>
                        <a:srgbClr val="FFFFFF"/>
                      </a:solidFill>
                      <a:prstDash val="solid"/>
                    </a:lnR>
                  </a:tcPr>
                </a:tc>
                <a:extLst>
                  <a:ext uri="{0D108BD9-81ED-4DB2-BD59-A6C34878D82A}">
                    <a16:rowId xmlns:a16="http://schemas.microsoft.com/office/drawing/2014/main" val="10013"/>
                  </a:ext>
                </a:extLst>
              </a:tr>
              <a:tr h="288776">
                <a:tc gridSpan="2">
                  <a:txBody>
                    <a:bodyPr/>
                    <a:lstStyle/>
                    <a:p>
                      <a:pPr marL="8890">
                        <a:lnSpc>
                          <a:spcPct val="100000"/>
                        </a:lnSpc>
                        <a:spcBef>
                          <a:spcPts val="509"/>
                        </a:spcBef>
                      </a:pPr>
                      <a:r>
                        <a:rPr sz="900" spc="5" dirty="0">
                          <a:latin typeface="Arial"/>
                          <a:cs typeface="Arial"/>
                        </a:rPr>
                        <a:t>nalysis</a:t>
                      </a:r>
                      <a:r>
                        <a:rPr sz="900" spc="-55" dirty="0">
                          <a:latin typeface="Arial"/>
                          <a:cs typeface="Arial"/>
                        </a:rPr>
                        <a:t> </a:t>
                      </a:r>
                      <a:r>
                        <a:rPr sz="900" dirty="0">
                          <a:latin typeface="Arial"/>
                          <a:cs typeface="Arial"/>
                        </a:rPr>
                        <a:t>(Margin</a:t>
                      </a:r>
                      <a:r>
                        <a:rPr sz="900" spc="-30" dirty="0">
                          <a:latin typeface="Arial"/>
                          <a:cs typeface="Arial"/>
                        </a:rPr>
                        <a:t> </a:t>
                      </a:r>
                      <a:r>
                        <a:rPr sz="900" dirty="0">
                          <a:latin typeface="Arial"/>
                          <a:cs typeface="Arial"/>
                        </a:rPr>
                        <a:t>and</a:t>
                      </a:r>
                      <a:r>
                        <a:rPr sz="900" spc="-5" dirty="0">
                          <a:latin typeface="Arial"/>
                          <a:cs typeface="Arial"/>
                        </a:rPr>
                        <a:t> Channel</a:t>
                      </a:r>
                      <a:r>
                        <a:rPr sz="900" spc="10" dirty="0">
                          <a:latin typeface="Arial"/>
                          <a:cs typeface="Arial"/>
                        </a:rPr>
                        <a:t> </a:t>
                      </a:r>
                      <a:r>
                        <a:rPr sz="900" spc="-5" dirty="0">
                          <a:latin typeface="Arial"/>
                          <a:cs typeface="Arial"/>
                        </a:rPr>
                        <a:t>Partner</a:t>
                      </a:r>
                      <a:r>
                        <a:rPr sz="900" spc="-20" dirty="0">
                          <a:latin typeface="Arial"/>
                          <a:cs typeface="Arial"/>
                        </a:rPr>
                        <a:t> </a:t>
                      </a:r>
                      <a:r>
                        <a:rPr sz="900" spc="5" dirty="0">
                          <a:latin typeface="Arial"/>
                          <a:cs typeface="Arial"/>
                        </a:rPr>
                        <a:t>analysis</a:t>
                      </a:r>
                      <a:r>
                        <a:rPr sz="900" spc="-55" dirty="0">
                          <a:latin typeface="Arial"/>
                          <a:cs typeface="Arial"/>
                        </a:rPr>
                        <a:t> </a:t>
                      </a:r>
                      <a:r>
                        <a:rPr sz="900" spc="5" dirty="0">
                          <a:latin typeface="Arial"/>
                          <a:cs typeface="Arial"/>
                        </a:rPr>
                        <a:t>from</a:t>
                      </a:r>
                      <a:r>
                        <a:rPr sz="900" spc="-45" dirty="0">
                          <a:latin typeface="Arial"/>
                          <a:cs typeface="Arial"/>
                        </a:rPr>
                        <a:t> </a:t>
                      </a:r>
                      <a:r>
                        <a:rPr sz="900" spc="-5" dirty="0">
                          <a:latin typeface="Arial"/>
                          <a:cs typeface="Arial"/>
                        </a:rPr>
                        <a:t>Feedstock</a:t>
                      </a:r>
                      <a:r>
                        <a:rPr sz="900" spc="20" dirty="0">
                          <a:latin typeface="Arial"/>
                          <a:cs typeface="Arial"/>
                        </a:rPr>
                        <a:t> </a:t>
                      </a:r>
                      <a:r>
                        <a:rPr sz="900" dirty="0">
                          <a:latin typeface="Arial"/>
                          <a:cs typeface="Arial"/>
                        </a:rPr>
                        <a:t>of</a:t>
                      </a:r>
                      <a:r>
                        <a:rPr sz="900" spc="-15" dirty="0">
                          <a:latin typeface="Arial"/>
                          <a:cs typeface="Arial"/>
                        </a:rPr>
                        <a:t> </a:t>
                      </a:r>
                      <a:r>
                        <a:rPr sz="900" spc="5" dirty="0">
                          <a:latin typeface="Arial"/>
                          <a:cs typeface="Arial"/>
                        </a:rPr>
                        <a:t>the</a:t>
                      </a:r>
                      <a:r>
                        <a:rPr sz="900" spc="-5" dirty="0">
                          <a:latin typeface="Arial"/>
                          <a:cs typeface="Arial"/>
                        </a:rPr>
                        <a:t> </a:t>
                      </a:r>
                      <a:r>
                        <a:rPr sz="900" dirty="0">
                          <a:latin typeface="Arial"/>
                          <a:cs typeface="Arial"/>
                        </a:rPr>
                        <a:t>product</a:t>
                      </a:r>
                      <a:r>
                        <a:rPr sz="900" spc="-40" dirty="0">
                          <a:latin typeface="Arial"/>
                          <a:cs typeface="Arial"/>
                        </a:rPr>
                        <a:t> </a:t>
                      </a:r>
                      <a:r>
                        <a:rPr sz="900" spc="5" dirty="0">
                          <a:latin typeface="Arial"/>
                          <a:cs typeface="Arial"/>
                        </a:rPr>
                        <a:t>to</a:t>
                      </a:r>
                      <a:r>
                        <a:rPr sz="900" spc="-5" dirty="0">
                          <a:latin typeface="Arial"/>
                          <a:cs typeface="Arial"/>
                        </a:rPr>
                        <a:t> </a:t>
                      </a:r>
                      <a:r>
                        <a:rPr sz="900" spc="5" dirty="0">
                          <a:latin typeface="Arial"/>
                          <a:cs typeface="Arial"/>
                        </a:rPr>
                        <a:t>the</a:t>
                      </a:r>
                      <a:r>
                        <a:rPr sz="900" spc="-30" dirty="0">
                          <a:latin typeface="Arial"/>
                          <a:cs typeface="Arial"/>
                        </a:rPr>
                        <a:t> </a:t>
                      </a:r>
                      <a:r>
                        <a:rPr sz="900" spc="5" dirty="0">
                          <a:latin typeface="Arial"/>
                          <a:cs typeface="Arial"/>
                        </a:rPr>
                        <a:t>final</a:t>
                      </a:r>
                      <a:r>
                        <a:rPr sz="900" spc="-15" dirty="0">
                          <a:latin typeface="Arial"/>
                          <a:cs typeface="Arial"/>
                        </a:rPr>
                        <a:t> </a:t>
                      </a:r>
                      <a:r>
                        <a:rPr sz="900" dirty="0">
                          <a:latin typeface="Arial"/>
                          <a:cs typeface="Arial"/>
                        </a:rPr>
                        <a:t>end-</a:t>
                      </a:r>
                      <a:r>
                        <a:rPr sz="900" spc="5" dirty="0">
                          <a:latin typeface="Arial"/>
                          <a:cs typeface="Arial"/>
                        </a:rPr>
                        <a:t> </a:t>
                      </a:r>
                      <a:r>
                        <a:rPr sz="900" dirty="0">
                          <a:latin typeface="Arial"/>
                          <a:cs typeface="Arial"/>
                        </a:rPr>
                        <a:t>use</a:t>
                      </a:r>
                      <a:r>
                        <a:rPr sz="900" spc="-5" dirty="0">
                          <a:latin typeface="Arial"/>
                          <a:cs typeface="Arial"/>
                        </a:rPr>
                        <a:t> </a:t>
                      </a:r>
                      <a:r>
                        <a:rPr sz="900" dirty="0">
                          <a:latin typeface="Arial"/>
                          <a:cs typeface="Arial"/>
                        </a:rPr>
                        <a:t>consumption</a:t>
                      </a:r>
                      <a:r>
                        <a:rPr sz="900" spc="-60" dirty="0">
                          <a:latin typeface="Arial"/>
                          <a:cs typeface="Arial"/>
                        </a:rPr>
                        <a:t> </a:t>
                      </a:r>
                      <a:r>
                        <a:rPr sz="900" dirty="0">
                          <a:latin typeface="Arial"/>
                          <a:cs typeface="Arial"/>
                        </a:rPr>
                        <a:t>by</a:t>
                      </a:r>
                      <a:r>
                        <a:rPr sz="900" spc="-5" dirty="0">
                          <a:latin typeface="Arial"/>
                          <a:cs typeface="Arial"/>
                        </a:rPr>
                        <a:t> </a:t>
                      </a:r>
                      <a:r>
                        <a:rPr sz="900" spc="5" dirty="0">
                          <a:latin typeface="Arial"/>
                          <a:cs typeface="Arial"/>
                        </a:rPr>
                        <a:t>various</a:t>
                      </a:r>
                      <a:r>
                        <a:rPr sz="900" spc="-50" dirty="0">
                          <a:latin typeface="Arial"/>
                          <a:cs typeface="Arial"/>
                        </a:rPr>
                        <a:t> </a:t>
                      </a:r>
                      <a:r>
                        <a:rPr sz="900" spc="-10" dirty="0">
                          <a:latin typeface="Arial"/>
                          <a:cs typeface="Arial"/>
                        </a:rPr>
                        <a:t>end</a:t>
                      </a:r>
                      <a:r>
                        <a:rPr sz="900" spc="15" dirty="0">
                          <a:latin typeface="Arial"/>
                          <a:cs typeface="Arial"/>
                        </a:rPr>
                        <a:t> </a:t>
                      </a:r>
                      <a:r>
                        <a:rPr sz="900" spc="-5" dirty="0">
                          <a:latin typeface="Arial"/>
                          <a:cs typeface="Arial"/>
                        </a:rPr>
                        <a:t>user</a:t>
                      </a:r>
                      <a:r>
                        <a:rPr sz="900" spc="5" dirty="0">
                          <a:latin typeface="Arial"/>
                          <a:cs typeface="Arial"/>
                        </a:rPr>
                        <a:t> </a:t>
                      </a:r>
                      <a:r>
                        <a:rPr sz="900" spc="-5" dirty="0">
                          <a:latin typeface="Arial"/>
                          <a:cs typeface="Arial"/>
                        </a:rPr>
                        <a:t>industries)</a:t>
                      </a:r>
                      <a:endParaRPr sz="900">
                        <a:latin typeface="Arial"/>
                        <a:cs typeface="Arial"/>
                      </a:endParaRPr>
                    </a:p>
                  </a:txBody>
                  <a:tcPr marL="0" marR="0" marT="64769"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4"/>
                  </a:ext>
                </a:extLst>
              </a:tr>
              <a:tr h="270027">
                <a:tc gridSpan="2">
                  <a:txBody>
                    <a:bodyPr/>
                    <a:lstStyle/>
                    <a:p>
                      <a:pPr>
                        <a:lnSpc>
                          <a:spcPct val="100000"/>
                        </a:lnSpc>
                        <a:spcBef>
                          <a:spcPts val="590"/>
                        </a:spcBef>
                      </a:pPr>
                      <a:r>
                        <a:rPr sz="900" spc="5" dirty="0">
                          <a:latin typeface="Arial"/>
                          <a:cs typeface="Arial"/>
                        </a:rPr>
                        <a:t>ction </a:t>
                      </a:r>
                      <a:r>
                        <a:rPr sz="900" spc="-5" dirty="0">
                          <a:latin typeface="Arial"/>
                          <a:cs typeface="Arial"/>
                        </a:rPr>
                        <a:t>(Fixed </a:t>
                      </a:r>
                      <a:r>
                        <a:rPr sz="900" spc="5" dirty="0">
                          <a:latin typeface="Arial"/>
                          <a:cs typeface="Arial"/>
                        </a:rPr>
                        <a:t>&amp; Variable</a:t>
                      </a:r>
                      <a:r>
                        <a:rPr sz="900" spc="-195" dirty="0">
                          <a:latin typeface="Arial"/>
                          <a:cs typeface="Arial"/>
                        </a:rPr>
                        <a:t> </a:t>
                      </a:r>
                      <a:r>
                        <a:rPr sz="900" dirty="0">
                          <a:latin typeface="Arial"/>
                          <a:cs typeface="Arial"/>
                        </a:rPr>
                        <a:t>Cost </a:t>
                      </a:r>
                      <a:r>
                        <a:rPr sz="900" spc="5" dirty="0">
                          <a:latin typeface="Arial"/>
                          <a:cs typeface="Arial"/>
                        </a:rPr>
                        <a:t>– </a:t>
                      </a:r>
                      <a:r>
                        <a:rPr sz="900" dirty="0">
                          <a:latin typeface="Arial"/>
                          <a:cs typeface="Arial"/>
                        </a:rPr>
                        <a:t>By Technology)</a:t>
                      </a:r>
                      <a:endParaRPr sz="900">
                        <a:latin typeface="Arial"/>
                        <a:cs typeface="Arial"/>
                      </a:endParaRPr>
                    </a:p>
                  </a:txBody>
                  <a:tcPr marL="0" marR="0" marT="7493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5"/>
                  </a:ext>
                </a:extLst>
              </a:tr>
              <a:tr h="354776">
                <a:tc gridSpan="2">
                  <a:txBody>
                    <a:bodyPr/>
                    <a:lstStyle/>
                    <a:p>
                      <a:pPr marR="934085" indent="36195">
                        <a:lnSpc>
                          <a:spcPts val="890"/>
                        </a:lnSpc>
                        <a:spcBef>
                          <a:spcPts val="555"/>
                        </a:spcBef>
                      </a:pPr>
                      <a:r>
                        <a:rPr sz="900" spc="5" dirty="0">
                          <a:latin typeface="Arial"/>
                          <a:cs typeface="Arial"/>
                        </a:rPr>
                        <a:t>lysis</a:t>
                      </a:r>
                      <a:r>
                        <a:rPr sz="900" spc="-55" dirty="0">
                          <a:latin typeface="Arial"/>
                          <a:cs typeface="Arial"/>
                        </a:rPr>
                        <a:t> </a:t>
                      </a:r>
                      <a:r>
                        <a:rPr sz="900" dirty="0">
                          <a:latin typeface="Arial"/>
                          <a:cs typeface="Arial"/>
                        </a:rPr>
                        <a:t>(Top</a:t>
                      </a:r>
                      <a:r>
                        <a:rPr sz="900" spc="-25" dirty="0">
                          <a:latin typeface="Arial"/>
                          <a:cs typeface="Arial"/>
                        </a:rPr>
                        <a:t> </a:t>
                      </a:r>
                      <a:r>
                        <a:rPr sz="900" dirty="0">
                          <a:latin typeface="Arial"/>
                          <a:cs typeface="Arial"/>
                        </a:rPr>
                        <a:t>25</a:t>
                      </a:r>
                      <a:r>
                        <a:rPr sz="900" spc="-5" dirty="0">
                          <a:latin typeface="Arial"/>
                          <a:cs typeface="Arial"/>
                        </a:rPr>
                        <a:t> </a:t>
                      </a:r>
                      <a:r>
                        <a:rPr sz="900" dirty="0">
                          <a:latin typeface="Arial"/>
                          <a:cs typeface="Arial"/>
                        </a:rPr>
                        <a:t>Customer</a:t>
                      </a:r>
                      <a:r>
                        <a:rPr sz="900" spc="-45" dirty="0">
                          <a:latin typeface="Arial"/>
                          <a:cs typeface="Arial"/>
                        </a:rPr>
                        <a:t> </a:t>
                      </a:r>
                      <a:r>
                        <a:rPr sz="900" spc="5" dirty="0">
                          <a:latin typeface="Arial"/>
                          <a:cs typeface="Arial"/>
                        </a:rPr>
                        <a:t>containing</a:t>
                      </a:r>
                      <a:r>
                        <a:rPr sz="900" spc="-75" dirty="0">
                          <a:latin typeface="Arial"/>
                          <a:cs typeface="Arial"/>
                        </a:rPr>
                        <a:t> </a:t>
                      </a:r>
                      <a:r>
                        <a:rPr sz="900" spc="5" dirty="0">
                          <a:latin typeface="Arial"/>
                          <a:cs typeface="Arial"/>
                        </a:rPr>
                        <a:t>information</a:t>
                      </a:r>
                      <a:r>
                        <a:rPr sz="900" spc="-80" dirty="0">
                          <a:latin typeface="Arial"/>
                          <a:cs typeface="Arial"/>
                        </a:rPr>
                        <a:t> </a:t>
                      </a:r>
                      <a:r>
                        <a:rPr sz="900" dirty="0">
                          <a:latin typeface="Arial"/>
                          <a:cs typeface="Arial"/>
                        </a:rPr>
                        <a:t>about</a:t>
                      </a:r>
                      <a:r>
                        <a:rPr sz="900" spc="-10" dirty="0">
                          <a:latin typeface="Arial"/>
                          <a:cs typeface="Arial"/>
                        </a:rPr>
                        <a:t> </a:t>
                      </a:r>
                      <a:r>
                        <a:rPr sz="900" dirty="0">
                          <a:latin typeface="Arial"/>
                          <a:cs typeface="Arial"/>
                        </a:rPr>
                        <a:t>their</a:t>
                      </a:r>
                      <a:r>
                        <a:rPr sz="900" spc="5" dirty="0">
                          <a:latin typeface="Arial"/>
                          <a:cs typeface="Arial"/>
                        </a:rPr>
                        <a:t> </a:t>
                      </a:r>
                      <a:r>
                        <a:rPr sz="900" dirty="0">
                          <a:latin typeface="Arial"/>
                          <a:cs typeface="Arial"/>
                        </a:rPr>
                        <a:t>annual</a:t>
                      </a:r>
                      <a:r>
                        <a:rPr sz="900" spc="-10" dirty="0">
                          <a:latin typeface="Arial"/>
                          <a:cs typeface="Arial"/>
                        </a:rPr>
                        <a:t> </a:t>
                      </a:r>
                      <a:r>
                        <a:rPr sz="900" dirty="0">
                          <a:latin typeface="Arial"/>
                          <a:cs typeface="Arial"/>
                        </a:rPr>
                        <a:t>consumption,</a:t>
                      </a:r>
                      <a:r>
                        <a:rPr sz="900" spc="-70" dirty="0">
                          <a:latin typeface="Arial"/>
                          <a:cs typeface="Arial"/>
                        </a:rPr>
                        <a:t> </a:t>
                      </a:r>
                      <a:r>
                        <a:rPr sz="900" dirty="0">
                          <a:latin typeface="Arial"/>
                          <a:cs typeface="Arial"/>
                        </a:rPr>
                        <a:t>supplier,</a:t>
                      </a:r>
                      <a:r>
                        <a:rPr sz="900" spc="-40" dirty="0">
                          <a:latin typeface="Arial"/>
                          <a:cs typeface="Arial"/>
                        </a:rPr>
                        <a:t> </a:t>
                      </a:r>
                      <a:r>
                        <a:rPr sz="900" dirty="0">
                          <a:latin typeface="Arial"/>
                          <a:cs typeface="Arial"/>
                        </a:rPr>
                        <a:t>price,</a:t>
                      </a:r>
                      <a:r>
                        <a:rPr sz="900" spc="-10" dirty="0">
                          <a:latin typeface="Arial"/>
                          <a:cs typeface="Arial"/>
                        </a:rPr>
                        <a:t> </a:t>
                      </a:r>
                      <a:r>
                        <a:rPr sz="900" spc="-5" dirty="0">
                          <a:latin typeface="Arial"/>
                          <a:cs typeface="Arial"/>
                        </a:rPr>
                        <a:t>grade,</a:t>
                      </a:r>
                      <a:r>
                        <a:rPr sz="900" spc="5" dirty="0">
                          <a:latin typeface="Arial"/>
                          <a:cs typeface="Arial"/>
                        </a:rPr>
                        <a:t> </a:t>
                      </a:r>
                      <a:r>
                        <a:rPr sz="900" spc="-10" dirty="0">
                          <a:latin typeface="Arial"/>
                          <a:cs typeface="Arial"/>
                        </a:rPr>
                        <a:t>end</a:t>
                      </a:r>
                      <a:r>
                        <a:rPr sz="900" spc="20" dirty="0">
                          <a:latin typeface="Arial"/>
                          <a:cs typeface="Arial"/>
                        </a:rPr>
                        <a:t> </a:t>
                      </a:r>
                      <a:r>
                        <a:rPr sz="900" dirty="0">
                          <a:latin typeface="Arial"/>
                          <a:cs typeface="Arial"/>
                        </a:rPr>
                        <a:t>use</a:t>
                      </a:r>
                      <a:r>
                        <a:rPr sz="900" spc="-5" dirty="0">
                          <a:latin typeface="Arial"/>
                          <a:cs typeface="Arial"/>
                        </a:rPr>
                        <a:t> </a:t>
                      </a:r>
                      <a:r>
                        <a:rPr sz="900" spc="5" dirty="0">
                          <a:latin typeface="Arial"/>
                          <a:cs typeface="Arial"/>
                        </a:rPr>
                        <a:t>application</a:t>
                      </a:r>
                      <a:r>
                        <a:rPr sz="900" spc="-75" dirty="0">
                          <a:latin typeface="Arial"/>
                          <a:cs typeface="Arial"/>
                        </a:rPr>
                        <a:t> </a:t>
                      </a:r>
                      <a:r>
                        <a:rPr sz="900" dirty="0">
                          <a:latin typeface="Arial"/>
                          <a:cs typeface="Arial"/>
                        </a:rPr>
                        <a:t>for  </a:t>
                      </a:r>
                      <a:r>
                        <a:rPr sz="900" spc="-5" dirty="0">
                          <a:latin typeface="Arial"/>
                          <a:cs typeface="Arial"/>
                        </a:rPr>
                        <a:t>sed)</a:t>
                      </a:r>
                      <a:endParaRPr sz="900">
                        <a:latin typeface="Arial"/>
                        <a:cs typeface="Arial"/>
                      </a:endParaRPr>
                    </a:p>
                  </a:txBody>
                  <a:tcPr marL="0" marR="0" marT="70485"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6"/>
                  </a:ext>
                </a:extLst>
              </a:tr>
              <a:tr h="256202">
                <a:tc gridSpan="2">
                  <a:txBody>
                    <a:bodyPr/>
                    <a:lstStyle/>
                    <a:p>
                      <a:pPr>
                        <a:lnSpc>
                          <a:spcPct val="100000"/>
                        </a:lnSpc>
                        <a:spcBef>
                          <a:spcPts val="370"/>
                        </a:spcBef>
                      </a:pPr>
                      <a:r>
                        <a:rPr sz="900" spc="5" dirty="0">
                          <a:latin typeface="Arial"/>
                          <a:cs typeface="Arial"/>
                        </a:rPr>
                        <a:t>gn</a:t>
                      </a:r>
                      <a:r>
                        <a:rPr sz="900" spc="-15" dirty="0">
                          <a:latin typeface="Arial"/>
                          <a:cs typeface="Arial"/>
                        </a:rPr>
                        <a:t> </a:t>
                      </a:r>
                      <a:r>
                        <a:rPr sz="900" dirty="0">
                          <a:latin typeface="Arial"/>
                          <a:cs typeface="Arial"/>
                        </a:rPr>
                        <a:t>Trade</a:t>
                      </a:r>
                      <a:r>
                        <a:rPr sz="900" spc="-40"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(Import</a:t>
                      </a:r>
                      <a:r>
                        <a:rPr sz="900" spc="-7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Export </a:t>
                      </a:r>
                      <a:r>
                        <a:rPr sz="900" dirty="0">
                          <a:latin typeface="Arial"/>
                          <a:cs typeface="Arial"/>
                        </a:rPr>
                        <a:t>By</a:t>
                      </a:r>
                      <a:r>
                        <a:rPr sz="900" spc="-15" dirty="0">
                          <a:latin typeface="Arial"/>
                          <a:cs typeface="Arial"/>
                        </a:rPr>
                        <a:t> </a:t>
                      </a:r>
                      <a:r>
                        <a:rPr sz="900" dirty="0">
                          <a:latin typeface="Arial"/>
                          <a:cs typeface="Arial"/>
                        </a:rPr>
                        <a:t>Value</a:t>
                      </a:r>
                      <a:r>
                        <a:rPr sz="900" spc="-3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Volume</a:t>
                      </a:r>
                      <a:r>
                        <a:rPr sz="900" spc="-65" dirty="0">
                          <a:latin typeface="Arial"/>
                          <a:cs typeface="Arial"/>
                        </a:rPr>
                        <a:t> </a:t>
                      </a:r>
                      <a:r>
                        <a:rPr sz="900" spc="5" dirty="0">
                          <a:latin typeface="Arial"/>
                          <a:cs typeface="Arial"/>
                        </a:rPr>
                        <a:t>by</a:t>
                      </a:r>
                      <a:r>
                        <a:rPr sz="900" spc="-15" dirty="0">
                          <a:latin typeface="Arial"/>
                          <a:cs typeface="Arial"/>
                        </a:rPr>
                        <a:t> </a:t>
                      </a:r>
                      <a:r>
                        <a:rPr sz="900" dirty="0">
                          <a:latin typeface="Arial"/>
                          <a:cs typeface="Arial"/>
                        </a:rPr>
                        <a:t>Top</a:t>
                      </a:r>
                      <a:r>
                        <a:rPr sz="900" spc="-15" dirty="0">
                          <a:latin typeface="Arial"/>
                          <a:cs typeface="Arial"/>
                        </a:rPr>
                        <a:t> </a:t>
                      </a:r>
                      <a:r>
                        <a:rPr sz="900" spc="5" dirty="0">
                          <a:latin typeface="Arial"/>
                          <a:cs typeface="Arial"/>
                        </a:rPr>
                        <a:t>10</a:t>
                      </a:r>
                      <a:r>
                        <a:rPr sz="900" spc="-15" dirty="0">
                          <a:latin typeface="Arial"/>
                          <a:cs typeface="Arial"/>
                        </a:rPr>
                        <a:t> </a:t>
                      </a:r>
                      <a:r>
                        <a:rPr sz="900" dirty="0">
                          <a:latin typeface="Arial"/>
                          <a:cs typeface="Arial"/>
                        </a:rPr>
                        <a:t>Countries)</a:t>
                      </a:r>
                      <a:endParaRPr sz="900">
                        <a:latin typeface="Arial"/>
                        <a:cs typeface="Arial"/>
                      </a:endParaRPr>
                    </a:p>
                  </a:txBody>
                  <a:tcPr marL="0" marR="0" marT="4699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7"/>
                  </a:ext>
                </a:extLst>
              </a:tr>
              <a:tr h="255999">
                <a:tc gridSpan="2">
                  <a:txBody>
                    <a:bodyPr/>
                    <a:lstStyle/>
                    <a:p>
                      <a:pPr marL="11430">
                        <a:lnSpc>
                          <a:spcPct val="100000"/>
                        </a:lnSpc>
                        <a:spcBef>
                          <a:spcPts val="475"/>
                        </a:spcBef>
                      </a:pPr>
                      <a:r>
                        <a:rPr sz="900" dirty="0">
                          <a:latin typeface="Arial"/>
                          <a:cs typeface="Arial"/>
                        </a:rPr>
                        <a:t>nd-Supply</a:t>
                      </a:r>
                      <a:r>
                        <a:rPr sz="900" spc="-85" dirty="0">
                          <a:latin typeface="Arial"/>
                          <a:cs typeface="Arial"/>
                        </a:rPr>
                        <a:t> </a:t>
                      </a:r>
                      <a:r>
                        <a:rPr sz="900" spc="5" dirty="0">
                          <a:latin typeface="Arial"/>
                          <a:cs typeface="Arial"/>
                        </a:rPr>
                        <a:t>Gap</a:t>
                      </a:r>
                      <a:r>
                        <a:rPr sz="900" spc="-15" dirty="0">
                          <a:latin typeface="Arial"/>
                          <a:cs typeface="Arial"/>
                        </a:rPr>
                        <a:t> </a:t>
                      </a:r>
                      <a:r>
                        <a:rPr sz="900" dirty="0">
                          <a:latin typeface="Arial"/>
                          <a:cs typeface="Arial"/>
                        </a:rPr>
                        <a:t>(Regional</a:t>
                      </a:r>
                      <a:r>
                        <a:rPr sz="900" spc="-25" dirty="0">
                          <a:latin typeface="Arial"/>
                          <a:cs typeface="Arial"/>
                        </a:rPr>
                        <a:t> </a:t>
                      </a:r>
                      <a:r>
                        <a:rPr sz="900" dirty="0">
                          <a:latin typeface="Arial"/>
                          <a:cs typeface="Arial"/>
                        </a:rPr>
                        <a:t>Demand</a:t>
                      </a:r>
                      <a:r>
                        <a:rPr sz="900" spc="-40" dirty="0">
                          <a:latin typeface="Arial"/>
                          <a:cs typeface="Arial"/>
                        </a:rPr>
                        <a:t> </a:t>
                      </a:r>
                      <a:r>
                        <a:rPr sz="900" dirty="0">
                          <a:latin typeface="Arial"/>
                          <a:cs typeface="Arial"/>
                        </a:rPr>
                        <a:t>Supply</a:t>
                      </a:r>
                      <a:r>
                        <a:rPr sz="900" spc="-35" dirty="0">
                          <a:latin typeface="Arial"/>
                          <a:cs typeface="Arial"/>
                        </a:rPr>
                        <a:t> </a:t>
                      </a:r>
                      <a:r>
                        <a:rPr sz="900" spc="5" dirty="0">
                          <a:latin typeface="Arial"/>
                          <a:cs typeface="Arial"/>
                        </a:rPr>
                        <a:t>Gap</a:t>
                      </a:r>
                      <a:r>
                        <a:rPr sz="900" spc="-40" dirty="0">
                          <a:latin typeface="Arial"/>
                          <a:cs typeface="Arial"/>
                        </a:rPr>
                        <a:t> </a:t>
                      </a:r>
                      <a:r>
                        <a:rPr sz="900" spc="5" dirty="0">
                          <a:latin typeface="Arial"/>
                          <a:cs typeface="Arial"/>
                        </a:rPr>
                        <a:t>emanating</a:t>
                      </a:r>
                      <a:r>
                        <a:rPr sz="900" spc="-85" dirty="0">
                          <a:latin typeface="Arial"/>
                          <a:cs typeface="Arial"/>
                        </a:rPr>
                        <a:t> </a:t>
                      </a:r>
                      <a:r>
                        <a:rPr sz="900" spc="5" dirty="0">
                          <a:latin typeface="Arial"/>
                          <a:cs typeface="Arial"/>
                        </a:rPr>
                        <a:t>till</a:t>
                      </a:r>
                      <a:r>
                        <a:rPr sz="900" spc="-45" dirty="0">
                          <a:latin typeface="Arial"/>
                          <a:cs typeface="Arial"/>
                        </a:rPr>
                        <a:t> </a:t>
                      </a:r>
                      <a:r>
                        <a:rPr sz="900" dirty="0">
                          <a:latin typeface="Arial"/>
                          <a:cs typeface="Arial"/>
                        </a:rPr>
                        <a:t>2030)</a:t>
                      </a:r>
                      <a:endParaRPr sz="900">
                        <a:latin typeface="Arial"/>
                        <a:cs typeface="Arial"/>
                      </a:endParaRPr>
                    </a:p>
                  </a:txBody>
                  <a:tcPr marL="0" marR="0" marT="60325"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8"/>
                  </a:ext>
                </a:extLst>
              </a:tr>
              <a:tr h="382177">
                <a:tc gridSpan="2">
                  <a:txBody>
                    <a:bodyPr/>
                    <a:lstStyle/>
                    <a:p>
                      <a:pPr marR="4232275" algn="r">
                        <a:lnSpc>
                          <a:spcPts val="1065"/>
                        </a:lnSpc>
                        <a:spcBef>
                          <a:spcPts val="370"/>
                        </a:spcBef>
                      </a:pPr>
                      <a:r>
                        <a:rPr sz="900" dirty="0">
                          <a:latin typeface="Arial"/>
                          <a:cs typeface="Arial"/>
                        </a:rPr>
                        <a:t>apacities </a:t>
                      </a:r>
                      <a:r>
                        <a:rPr sz="900" spc="-5" dirty="0">
                          <a:latin typeface="Arial"/>
                          <a:cs typeface="Arial"/>
                        </a:rPr>
                        <a:t>(Ideal </a:t>
                      </a:r>
                      <a:r>
                        <a:rPr sz="900" dirty="0">
                          <a:latin typeface="Arial"/>
                          <a:cs typeface="Arial"/>
                        </a:rPr>
                        <a:t>Product Mix and </a:t>
                      </a:r>
                      <a:r>
                        <a:rPr sz="900" spc="5" dirty="0">
                          <a:latin typeface="Arial"/>
                          <a:cs typeface="Arial"/>
                        </a:rPr>
                        <a:t>capacity</a:t>
                      </a:r>
                      <a:r>
                        <a:rPr sz="900" spc="-160" dirty="0">
                          <a:latin typeface="Arial"/>
                          <a:cs typeface="Arial"/>
                        </a:rPr>
                        <a:t> </a:t>
                      </a:r>
                      <a:r>
                        <a:rPr sz="900" dirty="0">
                          <a:latin typeface="Arial"/>
                          <a:cs typeface="Arial"/>
                        </a:rPr>
                        <a:t>recommendation)</a:t>
                      </a:r>
                      <a:endParaRPr sz="900">
                        <a:latin typeface="Arial"/>
                        <a:cs typeface="Arial"/>
                      </a:endParaRPr>
                    </a:p>
                    <a:p>
                      <a:pPr marR="4257040" algn="r">
                        <a:lnSpc>
                          <a:spcPts val="1185"/>
                        </a:lnSpc>
                      </a:pPr>
                      <a:r>
                        <a:rPr sz="1000" dirty="0">
                          <a:latin typeface="Arial"/>
                          <a:cs typeface="Arial"/>
                        </a:rPr>
                        <a:t>.</a:t>
                      </a:r>
                      <a:endParaRPr sz="1000">
                        <a:latin typeface="Arial"/>
                        <a:cs typeface="Arial"/>
                      </a:endParaRPr>
                    </a:p>
                  </a:txBody>
                  <a:tcPr marL="0" marR="0" marT="46990" marB="0">
                    <a:lnR w="12700">
                      <a:solidFill>
                        <a:srgbClr val="FFFFFF"/>
                      </a:solidFill>
                      <a:prstDash val="solid"/>
                    </a:lnR>
                  </a:tcPr>
                </a:tc>
                <a:tc hMerge="1">
                  <a:txBody>
                    <a:bodyPr/>
                    <a:lstStyle/>
                    <a:p>
                      <a:endParaRPr/>
                    </a:p>
                  </a:txBody>
                  <a:tcPr marL="0" marR="0" marT="0" marB="0"/>
                </a:tc>
                <a:extLst>
                  <a:ext uri="{0D108BD9-81ED-4DB2-BD59-A6C34878D82A}">
                    <a16:rowId xmlns:a16="http://schemas.microsoft.com/office/drawing/2014/main" val="10019"/>
                  </a:ext>
                </a:extLst>
              </a:tr>
            </a:tbl>
          </a:graphicData>
        </a:graphic>
      </p:graphicFrame>
      <p:sp>
        <p:nvSpPr>
          <p:cNvPr id="10" name="object 10"/>
          <p:cNvSpPr txBox="1"/>
          <p:nvPr/>
        </p:nvSpPr>
        <p:spPr>
          <a:xfrm>
            <a:off x="4588509" y="6607861"/>
            <a:ext cx="147320" cy="165735"/>
          </a:xfrm>
          <a:prstGeom prst="rect">
            <a:avLst/>
          </a:prstGeom>
        </p:spPr>
        <p:txBody>
          <a:bodyPr vert="horz" wrap="square" lIns="0" tIns="0" rIns="0" bIns="0" rtlCol="0">
            <a:spAutoFit/>
          </a:bodyPr>
          <a:lstStyle/>
          <a:p>
            <a:pPr marL="38100">
              <a:lnSpc>
                <a:spcPts val="1150"/>
              </a:lnSpc>
            </a:pPr>
            <a:fld id="{81D60167-4931-47E6-BA6A-407CBD079E47}" type="slidenum">
              <a:rPr sz="1100" b="1" dirty="0">
                <a:latin typeface="Calibri"/>
                <a:cs typeface="Calibri"/>
              </a:rPr>
              <a:t>3</a:t>
            </a:fld>
            <a:endParaRPr sz="1100">
              <a:latin typeface="Calibri"/>
              <a:cs typeface="Calibri"/>
            </a:endParaRPr>
          </a:p>
        </p:txBody>
      </p:sp>
      <p:sp>
        <p:nvSpPr>
          <p:cNvPr id="8" name="object 8"/>
          <p:cNvSpPr txBox="1"/>
          <p:nvPr/>
        </p:nvSpPr>
        <p:spPr>
          <a:xfrm>
            <a:off x="457301" y="890778"/>
            <a:ext cx="1271905" cy="5601970"/>
          </a:xfrm>
          <a:prstGeom prst="rect">
            <a:avLst/>
          </a:prstGeom>
        </p:spPr>
        <p:txBody>
          <a:bodyPr vert="horz" wrap="square" lIns="0" tIns="13970" rIns="0" bIns="0" rtlCol="0">
            <a:spAutoFit/>
          </a:bodyPr>
          <a:lstStyle/>
          <a:p>
            <a:pPr marL="521334" lvl="1" indent="-222885">
              <a:lnSpc>
                <a:spcPct val="100000"/>
              </a:lnSpc>
              <a:spcBef>
                <a:spcPts val="110"/>
              </a:spcBef>
              <a:buAutoNum type="arabicPeriod" startAt="2"/>
              <a:tabLst>
                <a:tab pos="521970" algn="l"/>
              </a:tabLst>
            </a:pPr>
            <a:r>
              <a:rPr sz="900" dirty="0">
                <a:latin typeface="Arial"/>
                <a:cs typeface="Arial"/>
              </a:rPr>
              <a:t>Demand</a:t>
            </a:r>
            <a:r>
              <a:rPr sz="900" spc="-80" dirty="0">
                <a:latin typeface="Arial"/>
                <a:cs typeface="Arial"/>
              </a:rPr>
              <a:t> </a:t>
            </a:r>
            <a:r>
              <a:rPr sz="900" dirty="0">
                <a:latin typeface="Arial"/>
                <a:cs typeface="Arial"/>
              </a:rPr>
              <a:t>Supp</a:t>
            </a:r>
          </a:p>
          <a:p>
            <a:pPr lvl="1">
              <a:lnSpc>
                <a:spcPct val="100000"/>
              </a:lnSpc>
              <a:spcBef>
                <a:spcPts val="35"/>
              </a:spcBef>
              <a:buFont typeface="Arial"/>
              <a:buAutoNum type="arabicPeriod" startAt="2"/>
            </a:pPr>
            <a:endParaRPr sz="900" dirty="0">
              <a:latin typeface="Arial"/>
              <a:cs typeface="Arial"/>
            </a:endParaRPr>
          </a:p>
          <a:p>
            <a:pPr marL="805180">
              <a:lnSpc>
                <a:spcPct val="100000"/>
              </a:lnSpc>
              <a:spcBef>
                <a:spcPts val="5"/>
              </a:spcBef>
            </a:pPr>
            <a:r>
              <a:rPr sz="900" spc="5" dirty="0">
                <a:latin typeface="Arial"/>
                <a:cs typeface="Arial"/>
              </a:rPr>
              <a:t>3.2.1.</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3.2.2.</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3.2.3.</a:t>
            </a:r>
            <a:endParaRPr sz="900" dirty="0">
              <a:latin typeface="Arial"/>
              <a:cs typeface="Arial"/>
            </a:endParaRPr>
          </a:p>
          <a:p>
            <a:pPr>
              <a:lnSpc>
                <a:spcPct val="100000"/>
              </a:lnSpc>
              <a:spcBef>
                <a:spcPts val="5"/>
              </a:spcBef>
            </a:pPr>
            <a:endParaRPr sz="900" dirty="0">
              <a:latin typeface="Arial"/>
              <a:cs typeface="Arial"/>
            </a:endParaRPr>
          </a:p>
          <a:p>
            <a:pPr marL="805180">
              <a:lnSpc>
                <a:spcPct val="100000"/>
              </a:lnSpc>
            </a:pPr>
            <a:r>
              <a:rPr sz="900" spc="5" dirty="0">
                <a:latin typeface="Arial"/>
                <a:cs typeface="Arial"/>
              </a:rPr>
              <a:t>3.2.4.</a:t>
            </a:r>
            <a:endParaRPr sz="900" dirty="0">
              <a:latin typeface="Arial"/>
              <a:cs typeface="Arial"/>
            </a:endParaRPr>
          </a:p>
          <a:p>
            <a:pPr>
              <a:lnSpc>
                <a:spcPct val="100000"/>
              </a:lnSpc>
            </a:pPr>
            <a:endParaRPr sz="900" dirty="0">
              <a:latin typeface="Arial"/>
              <a:cs typeface="Arial"/>
            </a:endParaRPr>
          </a:p>
          <a:p>
            <a:pPr marL="805180">
              <a:lnSpc>
                <a:spcPct val="100000"/>
              </a:lnSpc>
              <a:spcBef>
                <a:spcPts val="5"/>
              </a:spcBef>
            </a:pPr>
            <a:r>
              <a:rPr sz="900" spc="5" dirty="0">
                <a:latin typeface="Arial"/>
                <a:cs typeface="Arial"/>
              </a:rPr>
              <a:t>3.2.5.</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3.2.6.</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3.2.7.</a:t>
            </a:r>
            <a:endParaRPr sz="900" dirty="0">
              <a:latin typeface="Arial"/>
              <a:cs typeface="Arial"/>
            </a:endParaRPr>
          </a:p>
          <a:p>
            <a:pPr>
              <a:lnSpc>
                <a:spcPct val="100000"/>
              </a:lnSpc>
            </a:pPr>
            <a:endParaRPr sz="900" dirty="0">
              <a:latin typeface="Arial"/>
              <a:cs typeface="Arial"/>
            </a:endParaRPr>
          </a:p>
          <a:p>
            <a:pPr marL="805180">
              <a:lnSpc>
                <a:spcPct val="100000"/>
              </a:lnSpc>
              <a:spcBef>
                <a:spcPts val="5"/>
              </a:spcBef>
            </a:pPr>
            <a:r>
              <a:rPr sz="900" spc="5" dirty="0">
                <a:latin typeface="Arial"/>
                <a:cs typeface="Arial"/>
              </a:rPr>
              <a:t>3.2.8.</a:t>
            </a:r>
            <a:endParaRPr sz="900" dirty="0">
              <a:latin typeface="Arial"/>
              <a:cs typeface="Arial"/>
            </a:endParaRPr>
          </a:p>
          <a:p>
            <a:pPr>
              <a:lnSpc>
                <a:spcPct val="100000"/>
              </a:lnSpc>
            </a:pPr>
            <a:endParaRPr sz="900" dirty="0">
              <a:latin typeface="Arial"/>
              <a:cs typeface="Arial"/>
            </a:endParaRPr>
          </a:p>
          <a:p>
            <a:pPr marL="805180">
              <a:lnSpc>
                <a:spcPct val="100000"/>
              </a:lnSpc>
            </a:pPr>
            <a:r>
              <a:rPr sz="900" spc="5" dirty="0">
                <a:latin typeface="Arial"/>
                <a:cs typeface="Arial"/>
              </a:rPr>
              <a:t>3.2.9.</a:t>
            </a:r>
            <a:endParaRPr sz="900" dirty="0">
              <a:latin typeface="Arial"/>
              <a:cs typeface="Arial"/>
            </a:endParaRPr>
          </a:p>
          <a:p>
            <a:pPr>
              <a:lnSpc>
                <a:spcPct val="100000"/>
              </a:lnSpc>
              <a:spcBef>
                <a:spcPts val="25"/>
              </a:spcBef>
            </a:pPr>
            <a:endParaRPr sz="850" dirty="0">
              <a:latin typeface="Arial"/>
              <a:cs typeface="Arial"/>
            </a:endParaRPr>
          </a:p>
          <a:p>
            <a:pPr marL="494030" lvl="1" indent="-195580">
              <a:lnSpc>
                <a:spcPct val="100000"/>
              </a:lnSpc>
              <a:buAutoNum type="arabicPeriod" startAt="3"/>
              <a:tabLst>
                <a:tab pos="494665" algn="l"/>
              </a:tabLst>
            </a:pPr>
            <a:r>
              <a:rPr sz="900" spc="-5" dirty="0">
                <a:latin typeface="Arial"/>
                <a:cs typeface="Arial"/>
              </a:rPr>
              <a:t>Market</a:t>
            </a:r>
            <a:r>
              <a:rPr sz="900" spc="-80" dirty="0">
                <a:latin typeface="Arial"/>
                <a:cs typeface="Arial"/>
              </a:rPr>
              <a:t> </a:t>
            </a:r>
            <a:r>
              <a:rPr sz="900" dirty="0">
                <a:latin typeface="Arial"/>
                <a:cs typeface="Arial"/>
              </a:rPr>
              <a:t>Dynam</a:t>
            </a:r>
          </a:p>
          <a:p>
            <a:pPr marL="521334" marR="5080" lvl="1" indent="-521970" algn="r">
              <a:lnSpc>
                <a:spcPts val="985"/>
              </a:lnSpc>
              <a:spcBef>
                <a:spcPts val="825"/>
              </a:spcBef>
              <a:buAutoNum type="arabicPeriod" startAt="3"/>
              <a:tabLst>
                <a:tab pos="521970" algn="l"/>
              </a:tabLst>
            </a:pPr>
            <a:r>
              <a:rPr sz="900" spc="-5" dirty="0">
                <a:latin typeface="Arial"/>
                <a:cs typeface="Arial"/>
              </a:rPr>
              <a:t>Market</a:t>
            </a:r>
            <a:r>
              <a:rPr sz="900" spc="-70" dirty="0">
                <a:latin typeface="Arial"/>
                <a:cs typeface="Arial"/>
              </a:rPr>
              <a:t> </a:t>
            </a:r>
            <a:r>
              <a:rPr sz="900" spc="-5" dirty="0">
                <a:latin typeface="Arial"/>
                <a:cs typeface="Arial"/>
              </a:rPr>
              <a:t>Trends</a:t>
            </a:r>
            <a:endParaRPr sz="900" dirty="0">
              <a:latin typeface="Arial"/>
              <a:cs typeface="Arial"/>
            </a:endParaRPr>
          </a:p>
          <a:p>
            <a:pPr marR="6985" algn="r">
              <a:lnSpc>
                <a:spcPts val="985"/>
              </a:lnSpc>
            </a:pPr>
            <a:r>
              <a:rPr sz="900" dirty="0">
                <a:latin typeface="Arial"/>
                <a:cs typeface="Arial"/>
              </a:rPr>
              <a:t>competitiveness </a:t>
            </a:r>
            <a:r>
              <a:rPr sz="900" spc="5" dirty="0">
                <a:latin typeface="Arial"/>
                <a:cs typeface="Arial"/>
              </a:rPr>
              <a:t>driving</a:t>
            </a:r>
            <a:r>
              <a:rPr sz="900" spc="-185" dirty="0">
                <a:latin typeface="Arial"/>
                <a:cs typeface="Arial"/>
              </a:rPr>
              <a:t> </a:t>
            </a:r>
            <a:r>
              <a:rPr sz="900" dirty="0">
                <a:latin typeface="Arial"/>
                <a:cs typeface="Arial"/>
              </a:rPr>
              <a:t>i</a:t>
            </a:r>
          </a:p>
          <a:p>
            <a:pPr>
              <a:lnSpc>
                <a:spcPct val="100000"/>
              </a:lnSpc>
              <a:spcBef>
                <a:spcPts val="30"/>
              </a:spcBef>
            </a:pPr>
            <a:endParaRPr sz="1300" dirty="0">
              <a:latin typeface="Arial"/>
              <a:cs typeface="Arial"/>
            </a:endParaRPr>
          </a:p>
          <a:p>
            <a:pPr marL="521334" marR="43180" lvl="1" indent="-521970" algn="r">
              <a:lnSpc>
                <a:spcPts val="985"/>
              </a:lnSpc>
              <a:spcBef>
                <a:spcPts val="5"/>
              </a:spcBef>
              <a:buAutoNum type="arabicPeriod" startAt="5"/>
              <a:tabLst>
                <a:tab pos="521970" algn="l"/>
              </a:tabLst>
            </a:pPr>
            <a:r>
              <a:rPr sz="900" dirty="0">
                <a:latin typeface="Arial"/>
                <a:cs typeface="Arial"/>
              </a:rPr>
              <a:t>Technology</a:t>
            </a:r>
            <a:r>
              <a:rPr sz="900" spc="-130" dirty="0">
                <a:latin typeface="Arial"/>
                <a:cs typeface="Arial"/>
              </a:rPr>
              <a:t> </a:t>
            </a:r>
            <a:r>
              <a:rPr sz="900" spc="5" dirty="0">
                <a:latin typeface="Arial"/>
                <a:cs typeface="Arial"/>
              </a:rPr>
              <a:t>E</a:t>
            </a:r>
            <a:endParaRPr sz="900" dirty="0">
              <a:latin typeface="Arial"/>
              <a:cs typeface="Arial"/>
            </a:endParaRPr>
          </a:p>
          <a:p>
            <a:pPr marR="56515" algn="r">
              <a:lnSpc>
                <a:spcPts val="985"/>
              </a:lnSpc>
            </a:pPr>
            <a:r>
              <a:rPr sz="900" spc="5" dirty="0">
                <a:latin typeface="Arial"/>
                <a:cs typeface="Arial"/>
              </a:rPr>
              <a:t>which</a:t>
            </a:r>
            <a:r>
              <a:rPr sz="900" spc="-65" dirty="0">
                <a:latin typeface="Arial"/>
                <a:cs typeface="Arial"/>
              </a:rPr>
              <a:t> </a:t>
            </a:r>
            <a:r>
              <a:rPr sz="900" spc="15" dirty="0">
                <a:latin typeface="Arial"/>
                <a:cs typeface="Arial"/>
              </a:rPr>
              <a:t>may</a:t>
            </a:r>
            <a:r>
              <a:rPr sz="900" spc="-60" dirty="0">
                <a:latin typeface="Arial"/>
                <a:cs typeface="Arial"/>
              </a:rPr>
              <a:t> </a:t>
            </a:r>
            <a:r>
              <a:rPr sz="900" spc="10" dirty="0">
                <a:latin typeface="Arial"/>
                <a:cs typeface="Arial"/>
              </a:rPr>
              <a:t>impact</a:t>
            </a:r>
            <a:r>
              <a:rPr sz="900" spc="-114" dirty="0">
                <a:latin typeface="Arial"/>
                <a:cs typeface="Arial"/>
              </a:rPr>
              <a:t> </a:t>
            </a:r>
            <a:r>
              <a:rPr sz="900" spc="5" dirty="0">
                <a:latin typeface="Arial"/>
                <a:cs typeface="Arial"/>
              </a:rPr>
              <a:t>the</a:t>
            </a:r>
            <a:r>
              <a:rPr sz="900" spc="-40" dirty="0">
                <a:latin typeface="Arial"/>
                <a:cs typeface="Arial"/>
              </a:rPr>
              <a:t> </a:t>
            </a:r>
            <a:r>
              <a:rPr sz="900" spc="5" dirty="0">
                <a:latin typeface="Arial"/>
                <a:cs typeface="Arial"/>
              </a:rPr>
              <a:t>d</a:t>
            </a:r>
            <a:endParaRPr sz="900" dirty="0">
              <a:latin typeface="Arial"/>
              <a:cs typeface="Arial"/>
            </a:endParaRPr>
          </a:p>
          <a:p>
            <a:pPr marL="521970" lvl="1" indent="-223520">
              <a:lnSpc>
                <a:spcPct val="100000"/>
              </a:lnSpc>
              <a:spcBef>
                <a:spcPts val="835"/>
              </a:spcBef>
              <a:buAutoNum type="arabicPeriod" startAt="6"/>
              <a:tabLst>
                <a:tab pos="522605" algn="l"/>
              </a:tabLst>
            </a:pPr>
            <a:r>
              <a:rPr sz="900" spc="5" dirty="0">
                <a:latin typeface="Arial"/>
                <a:cs typeface="Arial"/>
              </a:rPr>
              <a:t>Pricing</a:t>
            </a:r>
            <a:r>
              <a:rPr sz="900" spc="-135" dirty="0">
                <a:latin typeface="Arial"/>
                <a:cs typeface="Arial"/>
              </a:rPr>
              <a:t> </a:t>
            </a:r>
            <a:r>
              <a:rPr sz="900" dirty="0">
                <a:latin typeface="Arial"/>
                <a:cs typeface="Arial"/>
              </a:rPr>
              <a:t>Analy</a:t>
            </a:r>
          </a:p>
          <a:p>
            <a:pPr lvl="1">
              <a:lnSpc>
                <a:spcPct val="100000"/>
              </a:lnSpc>
              <a:spcBef>
                <a:spcPts val="5"/>
              </a:spcBef>
              <a:buFont typeface="Arial"/>
              <a:buAutoNum type="arabicPeriod" startAt="6"/>
            </a:pPr>
            <a:endParaRPr sz="1100" dirty="0">
              <a:latin typeface="Arial"/>
              <a:cs typeface="Arial"/>
            </a:endParaRPr>
          </a:p>
          <a:p>
            <a:pPr marL="521334" lvl="1" indent="-222885">
              <a:lnSpc>
                <a:spcPct val="100000"/>
              </a:lnSpc>
              <a:buAutoNum type="arabicPeriod" startAt="6"/>
              <a:tabLst>
                <a:tab pos="521970" algn="l"/>
              </a:tabLst>
            </a:pPr>
            <a:r>
              <a:rPr sz="900" dirty="0">
                <a:latin typeface="Arial"/>
                <a:cs typeface="Arial"/>
              </a:rPr>
              <a:t>Value Chain</a:t>
            </a:r>
            <a:r>
              <a:rPr sz="900" spc="-120" dirty="0">
                <a:latin typeface="Arial"/>
                <a:cs typeface="Arial"/>
              </a:rPr>
              <a:t> </a:t>
            </a:r>
            <a:r>
              <a:rPr sz="900" spc="5" dirty="0">
                <a:latin typeface="Arial"/>
                <a:cs typeface="Arial"/>
              </a:rPr>
              <a:t>A</a:t>
            </a:r>
            <a:endParaRPr sz="900" dirty="0">
              <a:latin typeface="Arial"/>
              <a:cs typeface="Arial"/>
            </a:endParaRPr>
          </a:p>
          <a:p>
            <a:pPr lvl="1">
              <a:lnSpc>
                <a:spcPct val="100000"/>
              </a:lnSpc>
              <a:spcBef>
                <a:spcPts val="5"/>
              </a:spcBef>
              <a:buFont typeface="Arial"/>
              <a:buAutoNum type="arabicPeriod" startAt="6"/>
            </a:pPr>
            <a:endParaRPr sz="1100" dirty="0">
              <a:latin typeface="Arial"/>
              <a:cs typeface="Arial"/>
            </a:endParaRPr>
          </a:p>
          <a:p>
            <a:pPr marL="521334" lvl="1" indent="-222885">
              <a:lnSpc>
                <a:spcPct val="100000"/>
              </a:lnSpc>
              <a:spcBef>
                <a:spcPts val="5"/>
              </a:spcBef>
              <a:buAutoNum type="arabicPeriod" startAt="6"/>
              <a:tabLst>
                <a:tab pos="521970" algn="l"/>
              </a:tabLst>
            </a:pPr>
            <a:r>
              <a:rPr sz="900" dirty="0">
                <a:latin typeface="Arial"/>
                <a:cs typeface="Arial"/>
              </a:rPr>
              <a:t>Cost of</a:t>
            </a:r>
            <a:r>
              <a:rPr sz="900" spc="-70" dirty="0">
                <a:latin typeface="Arial"/>
                <a:cs typeface="Arial"/>
              </a:rPr>
              <a:t> </a:t>
            </a:r>
            <a:r>
              <a:rPr sz="900" dirty="0">
                <a:latin typeface="Arial"/>
                <a:cs typeface="Arial"/>
              </a:rPr>
              <a:t>Produ</a:t>
            </a:r>
          </a:p>
          <a:p>
            <a:pPr lvl="1">
              <a:lnSpc>
                <a:spcPct val="100000"/>
              </a:lnSpc>
              <a:spcBef>
                <a:spcPts val="30"/>
              </a:spcBef>
              <a:buFont typeface="Arial"/>
              <a:buAutoNum type="arabicPeriod" startAt="6"/>
            </a:pPr>
            <a:endParaRPr sz="850" dirty="0">
              <a:latin typeface="Arial"/>
              <a:cs typeface="Arial"/>
            </a:endParaRPr>
          </a:p>
          <a:p>
            <a:pPr marL="12700" marR="10160" lvl="1" indent="286385">
              <a:lnSpc>
                <a:spcPts val="890"/>
              </a:lnSpc>
              <a:buAutoNum type="arabicPeriod" startAt="6"/>
              <a:tabLst>
                <a:tab pos="522605" algn="l"/>
              </a:tabLst>
            </a:pPr>
            <a:r>
              <a:rPr sz="900" dirty="0">
                <a:latin typeface="Arial"/>
                <a:cs typeface="Arial"/>
              </a:rPr>
              <a:t>Customer</a:t>
            </a:r>
            <a:r>
              <a:rPr sz="900" spc="-105" dirty="0">
                <a:latin typeface="Arial"/>
                <a:cs typeface="Arial"/>
              </a:rPr>
              <a:t> </a:t>
            </a:r>
            <a:r>
              <a:rPr sz="900" dirty="0">
                <a:latin typeface="Arial"/>
                <a:cs typeface="Arial"/>
              </a:rPr>
              <a:t>Ana  </a:t>
            </a:r>
            <a:r>
              <a:rPr sz="900" spc="5" dirty="0">
                <a:latin typeface="Arial"/>
                <a:cs typeface="Arial"/>
              </a:rPr>
              <a:t>which </a:t>
            </a:r>
            <a:r>
              <a:rPr sz="900" dirty="0">
                <a:latin typeface="Arial"/>
                <a:cs typeface="Arial"/>
              </a:rPr>
              <a:t>product </a:t>
            </a:r>
            <a:r>
              <a:rPr sz="900" spc="5" dirty="0">
                <a:latin typeface="Arial"/>
                <a:cs typeface="Arial"/>
              </a:rPr>
              <a:t>is</a:t>
            </a:r>
            <a:r>
              <a:rPr sz="900" spc="-135" dirty="0">
                <a:latin typeface="Arial"/>
                <a:cs typeface="Arial"/>
              </a:rPr>
              <a:t> </a:t>
            </a:r>
            <a:r>
              <a:rPr sz="900" dirty="0">
                <a:latin typeface="Arial"/>
                <a:cs typeface="Arial"/>
              </a:rPr>
              <a:t>purcha</a:t>
            </a:r>
          </a:p>
          <a:p>
            <a:pPr marL="585470" lvl="1" indent="-287020">
              <a:lnSpc>
                <a:spcPct val="100000"/>
              </a:lnSpc>
              <a:spcBef>
                <a:spcPts val="830"/>
              </a:spcBef>
              <a:buAutoNum type="arabicPeriod" startAt="6"/>
              <a:tabLst>
                <a:tab pos="586105" algn="l"/>
              </a:tabLst>
            </a:pPr>
            <a:r>
              <a:rPr sz="900" spc="5" dirty="0">
                <a:latin typeface="Arial"/>
                <a:cs typeface="Arial"/>
              </a:rPr>
              <a:t>Global</a:t>
            </a:r>
            <a:r>
              <a:rPr sz="900" spc="-90" dirty="0">
                <a:latin typeface="Arial"/>
                <a:cs typeface="Arial"/>
              </a:rPr>
              <a:t> </a:t>
            </a:r>
            <a:r>
              <a:rPr sz="900" spc="-5" dirty="0">
                <a:latin typeface="Arial"/>
                <a:cs typeface="Arial"/>
              </a:rPr>
              <a:t>Forei</a:t>
            </a:r>
            <a:endParaRPr sz="900" dirty="0">
              <a:latin typeface="Arial"/>
              <a:cs typeface="Arial"/>
            </a:endParaRPr>
          </a:p>
          <a:p>
            <a:pPr lvl="1">
              <a:lnSpc>
                <a:spcPct val="100000"/>
              </a:lnSpc>
              <a:spcBef>
                <a:spcPts val="5"/>
              </a:spcBef>
              <a:buFont typeface="Arial"/>
              <a:buAutoNum type="arabicPeriod" startAt="6"/>
            </a:pPr>
            <a:endParaRPr sz="900" dirty="0">
              <a:latin typeface="Arial"/>
              <a:cs typeface="Arial"/>
            </a:endParaRPr>
          </a:p>
          <a:p>
            <a:pPr marL="585470" lvl="1" indent="-287020">
              <a:lnSpc>
                <a:spcPct val="100000"/>
              </a:lnSpc>
              <a:buAutoNum type="arabicPeriod" startAt="6"/>
              <a:tabLst>
                <a:tab pos="586105" algn="l"/>
              </a:tabLst>
            </a:pPr>
            <a:r>
              <a:rPr sz="900" spc="5" dirty="0">
                <a:latin typeface="Arial"/>
                <a:cs typeface="Arial"/>
              </a:rPr>
              <a:t>Global</a:t>
            </a:r>
            <a:r>
              <a:rPr sz="900" spc="-165" dirty="0">
                <a:latin typeface="Arial"/>
                <a:cs typeface="Arial"/>
              </a:rPr>
              <a:t> </a:t>
            </a:r>
            <a:r>
              <a:rPr sz="900" spc="5" dirty="0">
                <a:latin typeface="Arial"/>
                <a:cs typeface="Arial"/>
              </a:rPr>
              <a:t>Dema</a:t>
            </a:r>
            <a:endParaRPr sz="900" dirty="0">
              <a:latin typeface="Arial"/>
              <a:cs typeface="Arial"/>
            </a:endParaRPr>
          </a:p>
          <a:p>
            <a:pPr marL="585470" lvl="1" indent="-287020">
              <a:lnSpc>
                <a:spcPct val="100000"/>
              </a:lnSpc>
              <a:spcBef>
                <a:spcPts val="835"/>
              </a:spcBef>
              <a:buAutoNum type="arabicPeriod" startAt="6"/>
              <a:tabLst>
                <a:tab pos="586105" algn="l"/>
              </a:tabLst>
            </a:pPr>
            <a:r>
              <a:rPr sz="900" spc="-5" dirty="0">
                <a:latin typeface="Arial"/>
                <a:cs typeface="Arial"/>
              </a:rPr>
              <a:t>Suggested</a:t>
            </a:r>
            <a:r>
              <a:rPr sz="900" spc="-90" dirty="0">
                <a:latin typeface="Arial"/>
                <a:cs typeface="Arial"/>
              </a:rPr>
              <a:t> </a:t>
            </a:r>
            <a:r>
              <a:rPr sz="900" spc="5" dirty="0">
                <a:latin typeface="Arial"/>
                <a:cs typeface="Arial"/>
              </a:rPr>
              <a:t>C</a:t>
            </a:r>
            <a:endParaRPr sz="900" dirty="0">
              <a:latin typeface="Arial"/>
              <a:cs typeface="Arial"/>
            </a:endParaRPr>
          </a:p>
        </p:txBody>
      </p:sp>
      <p:sp>
        <p:nvSpPr>
          <p:cNvPr id="9" name="object 9"/>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616217482"/>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59.68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104.32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127.79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127.68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113.48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123.65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147.09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158.39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a:solidFill>
                            <a:srgbClr val="000000"/>
                          </a:solidFill>
                          <a:effectLst/>
                          <a:latin typeface="Calibri" panose="020F0502020204030204" pitchFamily="34" charset="0"/>
                        </a:rPr>
                        <a:t>Alchemie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51.00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51.07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47.40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51.60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dirty="0">
                          <a:solidFill>
                            <a:srgbClr val="000000"/>
                          </a:solidFill>
                          <a:effectLst/>
                          <a:latin typeface="Calibri" panose="020F0502020204030204" pitchFamily="34" charset="0"/>
                        </a:rPr>
                        <a:t>Anhui </a:t>
                      </a:r>
                      <a:r>
                        <a:rPr lang="en-IN" sz="1100" b="0" i="0" u="none" strike="noStrike" dirty="0" err="1">
                          <a:solidFill>
                            <a:srgbClr val="000000"/>
                          </a:solidFill>
                          <a:effectLst/>
                          <a:latin typeface="Calibri" panose="020F0502020204030204" pitchFamily="34" charset="0"/>
                        </a:rPr>
                        <a:t>Shanfu</a:t>
                      </a:r>
                      <a:r>
                        <a:rPr lang="en-IN" sz="1100" b="0" i="0" u="none" strike="noStrike" dirty="0">
                          <a:solidFill>
                            <a:srgbClr val="000000"/>
                          </a:solidFill>
                          <a:effectLst/>
                          <a:latin typeface="Calibri" panose="020F0502020204030204" pitchFamily="34" charset="0"/>
                        </a:rPr>
                        <a:t>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40.60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42.92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44.08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46.40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46.47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39.44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45.24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49.88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58.00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a:solidFill>
                            <a:srgbClr val="000000"/>
                          </a:solidFill>
                          <a:effectLst/>
                          <a:latin typeface="Calibri" panose="020F050202020403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9.96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10.04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8.72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a:solidFill>
                            <a:srgbClr val="000000"/>
                          </a:solidFill>
                          <a:effectLst/>
                          <a:latin typeface="Calibri" panose="020F050202020403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95.78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112.50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93.00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127.50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147.00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20.40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23.40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23.10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25.80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40.00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32.00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35.62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38.00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49.50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162.79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167.04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176.48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180.47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158.58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183.26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a:solidFill>
                            <a:srgbClr val="000000"/>
                          </a:solidFill>
                          <a:effectLst/>
                          <a:latin typeface="Calibri" panose="020F0502020204030204" pitchFamily="34" charset="0"/>
                          <a:ea typeface="+mn-ea"/>
                          <a:cs typeface="+mn-cs"/>
                        </a:rPr>
                        <a:t>191.03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fontAlgn="b" latinLnBrk="0" hangingPunct="1"/>
                      <a:r>
                        <a:rPr lang="en-IN" sz="1100" b="0" i="0" u="none" strike="noStrike" kern="1200" dirty="0">
                          <a:solidFill>
                            <a:srgbClr val="000000"/>
                          </a:solidFill>
                          <a:effectLst/>
                          <a:latin typeface="Calibri" panose="020F0502020204030204" pitchFamily="34" charset="0"/>
                          <a:ea typeface="+mn-ea"/>
                          <a:cs typeface="+mn-cs"/>
                        </a:rPr>
                        <a:t>213.69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121638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57510590"/>
              </p:ext>
            </p:extLst>
          </p:nvPr>
        </p:nvGraphicFramePr>
        <p:xfrm>
          <a:off x="365760" y="1223780"/>
          <a:ext cx="8305799" cy="4399776"/>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22000">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424560">
                <a:tc>
                  <a:txBody>
                    <a:bodyPr/>
                    <a:lstStyle/>
                    <a:p>
                      <a:pPr algn="ctr" fontAlgn="b"/>
                      <a:r>
                        <a:rPr lang="en-IN" sz="1100" b="0" i="0" u="none" strike="noStrike" dirty="0">
                          <a:solidFill>
                            <a:srgbClr val="000000"/>
                          </a:solidFill>
                          <a:effectLst/>
                          <a:latin typeface="Calibri" panose="020F050202020403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296.42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306.93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318.16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320.14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254.50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300.57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330.78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352.49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24560">
                <a:tc>
                  <a:txBody>
                    <a:bodyPr/>
                    <a:lstStyle/>
                    <a:p>
                      <a:pPr algn="ctr" fontAlgn="b"/>
                      <a:r>
                        <a:rPr lang="en-IN" sz="1100" b="0" i="0" u="none" strike="noStrike">
                          <a:solidFill>
                            <a:srgbClr val="000000"/>
                          </a:solidFill>
                          <a:effectLst/>
                          <a:latin typeface="Calibri" panose="020F050202020403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14.63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24560">
                <a:tc>
                  <a:txBody>
                    <a:bodyPr/>
                    <a:lstStyle/>
                    <a:p>
                      <a:pPr algn="ctr" fontAlgn="b"/>
                      <a:r>
                        <a:rPr lang="en-IN" sz="1100" b="0" i="0" u="none" strike="noStrike" dirty="0">
                          <a:solidFill>
                            <a:srgbClr val="000000"/>
                          </a:solidFill>
                          <a:effectLst/>
                          <a:latin typeface="Calibri" panose="020F050202020403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136.02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139.27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142.42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164.74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179.87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200.45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235.25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81296">
                <a:tc>
                  <a:txBody>
                    <a:bodyPr/>
                    <a:lstStyle/>
                    <a:p>
                      <a:pPr algn="ctr" fontAlgn="b"/>
                      <a:r>
                        <a:rPr lang="en-IN" sz="1100" b="0" i="0" u="none" strike="noStrike">
                          <a:solidFill>
                            <a:srgbClr val="000000"/>
                          </a:solidFill>
                          <a:effectLst/>
                          <a:latin typeface="Calibri" panose="020F050202020403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24560">
                <a:tc>
                  <a:txBody>
                    <a:bodyPr/>
                    <a:lstStyle/>
                    <a:p>
                      <a:pPr algn="ctr" fontAlgn="b"/>
                      <a:r>
                        <a:rPr lang="en-IN" sz="1100" b="0" i="0" u="none" strike="noStrike">
                          <a:solidFill>
                            <a:srgbClr val="000000"/>
                          </a:solidFill>
                          <a:effectLst/>
                          <a:latin typeface="Calibri" panose="020F0502020204030204" pitchFamily="34" charset="0"/>
                        </a:rPr>
                        <a:t>Jiangsu Sanmu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197.10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222.30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242.17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245.17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288.50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4560">
                <a:tc>
                  <a:txBody>
                    <a:bodyPr/>
                    <a:lstStyle/>
                    <a:p>
                      <a:pPr algn="ctr" fontAlgn="b"/>
                      <a:r>
                        <a:rPr lang="en-IN" sz="1100" b="0" i="0" u="none" strike="noStrike">
                          <a:solidFill>
                            <a:srgbClr val="000000"/>
                          </a:solidFill>
                          <a:effectLst/>
                          <a:latin typeface="Calibri" panose="020F050202020403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126.94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24560">
                <a:tc>
                  <a:txBody>
                    <a:bodyPr/>
                    <a:lstStyle/>
                    <a:p>
                      <a:pPr algn="ctr" fontAlgn="b"/>
                      <a:r>
                        <a:rPr lang="it-IT" sz="1100" b="0" i="0" u="none" strike="noStrike">
                          <a:solidFill>
                            <a:srgbClr val="000000"/>
                          </a:solidFill>
                          <a:effectLst/>
                          <a:latin typeface="Calibri" panose="020F0502020204030204" pitchFamily="34" charset="0"/>
                        </a:rPr>
                        <a:t>Kukdo Chemical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139.78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122.07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125.46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126.57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154.95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171.25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215.73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245.75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24560">
                <a:tc>
                  <a:txBody>
                    <a:bodyPr/>
                    <a:lstStyle/>
                    <a:p>
                      <a:pPr algn="ctr" fontAlgn="b"/>
                      <a:r>
                        <a:rPr lang="en-IN" sz="1100" b="0" i="0" u="none" strike="noStrike">
                          <a:solidFill>
                            <a:srgbClr val="000000"/>
                          </a:solidFill>
                          <a:effectLst/>
                          <a:latin typeface="Calibri" panose="020F050202020403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25.56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27.47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30.34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24560">
                <a:tc>
                  <a:txBody>
                    <a:bodyPr/>
                    <a:lstStyle/>
                    <a:p>
                      <a:pPr algn="ctr" fontAlgn="b"/>
                      <a:r>
                        <a:rPr lang="en-IN" sz="1100" b="0" i="0" u="none" strike="noStrike">
                          <a:solidFill>
                            <a:srgbClr val="000000"/>
                          </a:solidFill>
                          <a:effectLst/>
                          <a:latin typeface="Calibri" panose="020F0502020204030204" pitchFamily="34" charset="0"/>
                        </a:rPr>
                        <a:t>LEUNA-Harze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33.57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39.78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969965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Production,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553661800"/>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dirty="0">
                          <a:solidFill>
                            <a:srgbClr val="000000"/>
                          </a:solidFill>
                          <a:effectLst/>
                          <a:latin typeface="Calibri" panose="020F0502020204030204" pitchFamily="34" charset="0"/>
                        </a:rPr>
                        <a:t>Nan </a:t>
                      </a:r>
                      <a:r>
                        <a:rPr lang="en-IN" sz="1100" b="0" i="0" u="none" strike="noStrike" dirty="0" err="1">
                          <a:solidFill>
                            <a:srgbClr val="000000"/>
                          </a:solidFill>
                          <a:effectLst/>
                          <a:latin typeface="Calibri" panose="020F0502020204030204" pitchFamily="34" charset="0"/>
                        </a:rPr>
                        <a:t>Ya</a:t>
                      </a:r>
                      <a:r>
                        <a:rPr lang="en-IN" sz="1100" b="0" i="0" u="none" strike="noStrike" dirty="0">
                          <a:solidFill>
                            <a:srgbClr val="000000"/>
                          </a:solidFill>
                          <a:effectLst/>
                          <a:latin typeface="Calibri" panose="020F0502020204030204" pitchFamily="34" charset="0"/>
                        </a:rPr>
                        <a:t> Chemical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353.52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358.20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364.46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378.27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376.47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449.22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446.08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502.88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dirty="0">
                          <a:solidFill>
                            <a:srgbClr val="000000"/>
                          </a:solidFill>
                          <a:effectLst/>
                          <a:latin typeface="Calibri" panose="020F0502020204030204" pitchFamily="34" charset="0"/>
                        </a:rPr>
                        <a:t>Nantong </a:t>
                      </a:r>
                      <a:r>
                        <a:rPr lang="en-IN" sz="1100" b="0" i="0" u="none" strike="noStrike" dirty="0" err="1">
                          <a:solidFill>
                            <a:srgbClr val="000000"/>
                          </a:solidFill>
                          <a:effectLst/>
                          <a:latin typeface="Calibri" panose="020F0502020204030204" pitchFamily="34" charset="0"/>
                        </a:rPr>
                        <a:t>Xincheng</a:t>
                      </a:r>
                      <a:r>
                        <a:rPr lang="en-IN" sz="1100" b="0" i="0" u="none" strike="noStrike" dirty="0">
                          <a:solidFill>
                            <a:srgbClr val="000000"/>
                          </a:solidFill>
                          <a:effectLst/>
                          <a:latin typeface="Calibri" panose="020F0502020204030204" pitchFamily="34" charset="0"/>
                        </a:rPr>
                        <a:t>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119.38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121.60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137.60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dirty="0">
                          <a:solidFill>
                            <a:srgbClr val="000000"/>
                          </a:solidFill>
                          <a:effectLst/>
                          <a:latin typeface="Calibri" panose="020F050202020403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712.85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749.58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813.95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821.31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632.22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703.72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781.94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926.63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dirty="0">
                          <a:solidFill>
                            <a:srgbClr val="000000"/>
                          </a:solidFill>
                          <a:effectLst/>
                          <a:latin typeface="Calibri" panose="020F0502020204030204" pitchFamily="34" charset="0"/>
                        </a:rPr>
                        <a:t>Sinopec Baling Petrochemical </a:t>
                      </a:r>
                      <a:r>
                        <a:rPr lang="en-IN" sz="1100" b="0" i="0" u="none" strike="noStrike" dirty="0" err="1">
                          <a:solidFill>
                            <a:srgbClr val="000000"/>
                          </a:solidFill>
                          <a:effectLst/>
                          <a:latin typeface="Calibri" panose="020F0502020204030204" pitchFamily="34" charset="0"/>
                        </a:rPr>
                        <a:t>Co.,Ltd</a:t>
                      </a:r>
                      <a:endParaRPr lang="en-IN" sz="1100" b="0" i="0" u="none" strike="noStrike" dirty="0">
                        <a:solidFill>
                          <a:srgbClr val="000000"/>
                        </a:solidFill>
                        <a:effectLst/>
                        <a:latin typeface="Calibri" panose="020F050202020403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106.25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106.75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107.50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SIR Industriale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16.60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15.20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17.20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19.60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52.80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Zhuhai Hongchang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92.43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93.60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104.13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82.49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102.96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117.00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591.75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616.54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719.46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737.24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674.65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740.36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702.48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775.82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3603.09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3739.07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3899.97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4177.09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4212.84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3721.70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4146.96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100" b="0" i="0" u="none" strike="noStrike" dirty="0">
                          <a:solidFill>
                            <a:srgbClr val="000000"/>
                          </a:solidFill>
                          <a:effectLst/>
                          <a:latin typeface="Verdana" panose="020B0604030504040204" pitchFamily="34" charset="0"/>
                        </a:rPr>
                        <a:t>4409.206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IN" sz="1100" b="0" i="0" u="none" strike="noStrike" dirty="0">
                          <a:solidFill>
                            <a:srgbClr val="000000"/>
                          </a:solidFill>
                          <a:effectLst/>
                          <a:latin typeface="Verdana" panose="020B0604030504040204" pitchFamily="34" charset="0"/>
                        </a:rPr>
                        <a:t>5015.522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3: Global Epoxy Resin Production, By Company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617163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424982879"/>
              </p:ext>
            </p:extLst>
          </p:nvPr>
        </p:nvGraphicFramePr>
        <p:xfrm>
          <a:off x="365760" y="1223781"/>
          <a:ext cx="8305799" cy="4464817"/>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483099">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392921">
                <a:tc>
                  <a:txBody>
                    <a:bodyPr/>
                    <a:lstStyle/>
                    <a:p>
                      <a:pPr algn="ctr" fontAlgn="b"/>
                      <a:r>
                        <a:rPr lang="en-IN" sz="1100" b="0" i="0" u="none" strike="noStrike" dirty="0">
                          <a:solidFill>
                            <a:srgbClr val="000000"/>
                          </a:solidFill>
                          <a:effectLst/>
                          <a:latin typeface="Calibri" panose="020F0502020204030204" pitchFamily="34" charset="0"/>
                        </a:rPr>
                        <a:t>Aditya Birla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69.08%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128.00%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91.36%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98.38%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392921">
                <a:tc>
                  <a:txBody>
                    <a:bodyPr/>
                    <a:lstStyle/>
                    <a:p>
                      <a:pPr algn="ctr" fontAlgn="b"/>
                      <a:r>
                        <a:rPr lang="en-IN" sz="1100" b="0" i="0" u="none" strike="noStrike">
                          <a:solidFill>
                            <a:srgbClr val="000000"/>
                          </a:solidFill>
                          <a:effectLst/>
                          <a:latin typeface="Calibri" panose="020F0502020204030204" pitchFamily="34" charset="0"/>
                        </a:rPr>
                        <a:t>Alchemie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392921">
                <a:tc>
                  <a:txBody>
                    <a:bodyPr/>
                    <a:lstStyle/>
                    <a:p>
                      <a:pPr algn="ctr" fontAlgn="b"/>
                      <a:r>
                        <a:rPr lang="en-IN" sz="1100" b="0" i="0" u="none" strike="noStrike">
                          <a:solidFill>
                            <a:srgbClr val="000000"/>
                          </a:solidFill>
                          <a:effectLst/>
                          <a:latin typeface="Calibri" panose="020F0502020204030204" pitchFamily="34" charset="0"/>
                        </a:rPr>
                        <a:t>Anhui Shanfu New Material Technology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45429">
                <a:tc>
                  <a:txBody>
                    <a:bodyPr/>
                    <a:lstStyle/>
                    <a:p>
                      <a:pPr algn="ctr" fontAlgn="b"/>
                      <a:r>
                        <a:rPr lang="en-IN" sz="1100" b="0" i="0" u="none" strike="noStrike">
                          <a:solidFill>
                            <a:srgbClr val="000000"/>
                          </a:solidFill>
                          <a:effectLst/>
                          <a:latin typeface="Calibri" panose="020F0502020204030204" pitchFamily="34" charset="0"/>
                        </a:rPr>
                        <a:t>Ark Golden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65.70%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392921">
                <a:tc>
                  <a:txBody>
                    <a:bodyPr/>
                    <a:lstStyle/>
                    <a:p>
                      <a:pPr algn="ctr" fontAlgn="b"/>
                      <a:r>
                        <a:rPr lang="en-IN" sz="1100" b="0" i="0" u="none" strike="noStrike">
                          <a:solidFill>
                            <a:srgbClr val="000000"/>
                          </a:solidFill>
                          <a:effectLst/>
                          <a:latin typeface="Calibri" panose="020F0502020204030204" pitchFamily="34" charset="0"/>
                        </a:rPr>
                        <a:t>Atul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392921">
                <a:tc>
                  <a:txBody>
                    <a:bodyPr/>
                    <a:lstStyle/>
                    <a:p>
                      <a:pPr algn="ctr" fontAlgn="b"/>
                      <a:r>
                        <a:rPr lang="en-IN" sz="1100" b="0" i="0" u="none" strike="noStrike">
                          <a:solidFill>
                            <a:srgbClr val="000000"/>
                          </a:solidFill>
                          <a:effectLst/>
                          <a:latin typeface="Calibri" panose="020F0502020204030204" pitchFamily="34" charset="0"/>
                        </a:rPr>
                        <a:t>Chang Chung Plastics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95.78%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392921">
                <a:tc>
                  <a:txBody>
                    <a:bodyPr/>
                    <a:lstStyle/>
                    <a:p>
                      <a:pPr algn="ctr" fontAlgn="b"/>
                      <a:r>
                        <a:rPr lang="en-IN" sz="1100" b="0" i="0" u="none" strike="noStrike">
                          <a:solidFill>
                            <a:srgbClr val="000000"/>
                          </a:solidFill>
                          <a:effectLst/>
                          <a:latin typeface="Calibri" panose="020F0502020204030204" pitchFamily="34" charset="0"/>
                        </a:rPr>
                        <a:t>Changchun Chemical (Jiangsu)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392921">
                <a:tc>
                  <a:txBody>
                    <a:bodyPr/>
                    <a:lstStyle/>
                    <a:p>
                      <a:pPr algn="ctr" fontAlgn="b"/>
                      <a:r>
                        <a:rPr lang="en-IN" sz="1100" b="0" i="0" u="none" strike="noStrike">
                          <a:solidFill>
                            <a:srgbClr val="000000"/>
                          </a:solidFill>
                          <a:effectLst/>
                          <a:latin typeface="Calibri" panose="020F0502020204030204" pitchFamily="34" charset="0"/>
                        </a:rPr>
                        <a:t>Ciech Sarzyna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392921">
                <a:tc>
                  <a:txBody>
                    <a:bodyPr/>
                    <a:lstStyle/>
                    <a:p>
                      <a:pPr algn="ctr" fontAlgn="b"/>
                      <a:r>
                        <a:rPr lang="en-IN" sz="1100" b="0" i="0" u="none" strike="noStrike">
                          <a:solidFill>
                            <a:srgbClr val="000000"/>
                          </a:solidFill>
                          <a:effectLst/>
                          <a:latin typeface="Calibri" panose="020F0502020204030204" pitchFamily="34" charset="0"/>
                        </a:rPr>
                        <a:t>Dalian Qihua New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r h="392921">
                <a:tc>
                  <a:txBody>
                    <a:bodyPr/>
                    <a:lstStyle/>
                    <a:p>
                      <a:pPr algn="ctr" fontAlgn="b"/>
                      <a:r>
                        <a:rPr lang="en-IN" sz="1100" b="0" i="0" u="none" strike="noStrike">
                          <a:solidFill>
                            <a:srgbClr val="000000"/>
                          </a:solidFill>
                          <a:effectLst/>
                          <a:latin typeface="Calibri" panose="020F0502020204030204" pitchFamily="34" charset="0"/>
                        </a:rPr>
                        <a:t>Dow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94.56%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417061"/>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7512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028868820"/>
              </p:ext>
            </p:extLst>
          </p:nvPr>
        </p:nvGraphicFramePr>
        <p:xfrm>
          <a:off x="365760" y="1223780"/>
          <a:ext cx="8305799" cy="4415020"/>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23808">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426031">
                <a:tc>
                  <a:txBody>
                    <a:bodyPr/>
                    <a:lstStyle/>
                    <a:p>
                      <a:pPr algn="ctr" fontAlgn="b"/>
                      <a:r>
                        <a:rPr lang="en-IN" sz="1100" b="0" i="0" u="none" strike="noStrike" dirty="0">
                          <a:solidFill>
                            <a:srgbClr val="000000"/>
                          </a:solidFill>
                          <a:effectLst/>
                          <a:latin typeface="Calibri" panose="020F0502020204030204" pitchFamily="34" charset="0"/>
                        </a:rPr>
                        <a:t>Hexion Inc.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84.44%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86.67%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87.95%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90.87%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26031">
                <a:tc>
                  <a:txBody>
                    <a:bodyPr/>
                    <a:lstStyle/>
                    <a:p>
                      <a:pPr algn="ctr" fontAlgn="b"/>
                      <a:r>
                        <a:rPr lang="en-IN" sz="1100" b="0" i="0" u="none" strike="noStrike">
                          <a:solidFill>
                            <a:srgbClr val="000000"/>
                          </a:solidFill>
                          <a:effectLst/>
                          <a:latin typeface="Calibri" panose="020F0502020204030204" pitchFamily="34" charset="0"/>
                        </a:rPr>
                        <a:t>Hindustan Speciality Chemicals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97.56%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26031">
                <a:tc>
                  <a:txBody>
                    <a:bodyPr/>
                    <a:lstStyle/>
                    <a:p>
                      <a:pPr algn="ctr" fontAlgn="b"/>
                      <a:r>
                        <a:rPr lang="en-IN" sz="1100" b="0" i="0" u="none" strike="noStrike">
                          <a:solidFill>
                            <a:srgbClr val="000000"/>
                          </a:solidFill>
                          <a:effectLst/>
                          <a:latin typeface="Calibri" panose="020F0502020204030204" pitchFamily="34" charset="0"/>
                        </a:rPr>
                        <a:t>Huntsman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482964">
                <a:tc>
                  <a:txBody>
                    <a:bodyPr/>
                    <a:lstStyle/>
                    <a:p>
                      <a:pPr algn="ctr" fontAlgn="b"/>
                      <a:r>
                        <a:rPr lang="en-IN" sz="1100" b="0" i="0" u="none" strike="noStrike">
                          <a:solidFill>
                            <a:srgbClr val="000000"/>
                          </a:solidFill>
                          <a:effectLst/>
                          <a:latin typeface="Calibri" panose="020F0502020204030204" pitchFamily="34" charset="0"/>
                        </a:rPr>
                        <a:t>Japan Epoxy Resins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87.08%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63.50%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26031">
                <a:tc>
                  <a:txBody>
                    <a:bodyPr/>
                    <a:lstStyle/>
                    <a:p>
                      <a:pPr algn="ctr" fontAlgn="b"/>
                      <a:r>
                        <a:rPr lang="en-IN" sz="1100" b="0" i="0" u="none" strike="noStrike">
                          <a:solidFill>
                            <a:srgbClr val="000000"/>
                          </a:solidFill>
                          <a:effectLst/>
                          <a:latin typeface="Calibri" panose="020F0502020204030204" pitchFamily="34" charset="0"/>
                        </a:rPr>
                        <a:t>Jiangsu Sanmu Group</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26031">
                <a:tc>
                  <a:txBody>
                    <a:bodyPr/>
                    <a:lstStyle/>
                    <a:p>
                      <a:pPr algn="ctr" fontAlgn="b"/>
                      <a:r>
                        <a:rPr lang="en-IN" sz="1100" b="0" i="0" u="none" strike="noStrike">
                          <a:solidFill>
                            <a:srgbClr val="000000"/>
                          </a:solidFill>
                          <a:effectLst/>
                          <a:latin typeface="Calibri" panose="020F0502020204030204" pitchFamily="34" charset="0"/>
                        </a:rPr>
                        <a:t>Jiangsu Yangnong Kumho Chemical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66.60%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84.63%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91.50%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26031">
                <a:tc>
                  <a:txBody>
                    <a:bodyPr/>
                    <a:lstStyle/>
                    <a:p>
                      <a:pPr algn="ctr" fontAlgn="b"/>
                      <a:r>
                        <a:rPr lang="it-IT" sz="1100" b="0" i="0" u="none" strike="noStrike">
                          <a:solidFill>
                            <a:srgbClr val="000000"/>
                          </a:solidFill>
                          <a:effectLst/>
                          <a:latin typeface="Calibri" panose="020F0502020204030204" pitchFamily="34" charset="0"/>
                        </a:rPr>
                        <a:t>Kukdo Chemical India Pvt.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44.48%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45.09%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39.38%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40.47%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40.83%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38.74%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46.90%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53.42%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26031">
                <a:tc>
                  <a:txBody>
                    <a:bodyPr/>
                    <a:lstStyle/>
                    <a:p>
                      <a:pPr algn="ctr" fontAlgn="b"/>
                      <a:r>
                        <a:rPr lang="en-IN" sz="1100" b="0" i="0" u="none" strike="noStrike">
                          <a:solidFill>
                            <a:srgbClr val="000000"/>
                          </a:solidFill>
                          <a:effectLst/>
                          <a:latin typeface="Calibri" panose="020F0502020204030204" pitchFamily="34" charset="0"/>
                        </a:rPr>
                        <a:t>Kumho P&amp;B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18.93%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20.35%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22.47%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23.08%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26.12%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r h="426031">
                <a:tc>
                  <a:txBody>
                    <a:bodyPr/>
                    <a:lstStyle/>
                    <a:p>
                      <a:pPr algn="ctr" fontAlgn="b"/>
                      <a:r>
                        <a:rPr lang="en-IN" sz="1100" b="0" i="0" u="none" strike="noStrike">
                          <a:solidFill>
                            <a:srgbClr val="000000"/>
                          </a:solidFill>
                          <a:effectLst/>
                          <a:latin typeface="Calibri" panose="020F0502020204030204" pitchFamily="34" charset="0"/>
                        </a:rPr>
                        <a:t>LEUNA-Harze GmbH</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83.93%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99.45%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904242"/>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921129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0" y="186472"/>
            <a:ext cx="6109252" cy="456400"/>
          </a:xfrm>
        </p:spPr>
        <p:txBody>
          <a:bodyPr>
            <a:normAutofit/>
          </a:bodyPr>
          <a:lstStyle/>
          <a:p>
            <a:r>
              <a:rPr lang="en-IN" dirty="0">
                <a:solidFill>
                  <a:srgbClr val="0F4061"/>
                </a:solidFill>
              </a:rPr>
              <a:t>Global Epoxy Resin Operating Efficiency, </a:t>
            </a:r>
            <a:r>
              <a:rPr lang="en-US" dirty="0">
                <a:solidFill>
                  <a:srgbClr val="0F4061"/>
                </a:solidFill>
              </a:rPr>
              <a:t>By Company</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3666684840"/>
              </p:ext>
            </p:extLst>
          </p:nvPr>
        </p:nvGraphicFramePr>
        <p:xfrm>
          <a:off x="365760" y="1223781"/>
          <a:ext cx="8305799" cy="4201656"/>
        </p:xfrm>
        <a:graphic>
          <a:graphicData uri="http://schemas.openxmlformats.org/drawingml/2006/table">
            <a:tbl>
              <a:tblPr/>
              <a:tblGrid>
                <a:gridCol w="2126340">
                  <a:extLst>
                    <a:ext uri="{9D8B030D-6E8A-4147-A177-3AD203B41FA5}">
                      <a16:colId xmlns:a16="http://schemas.microsoft.com/office/drawing/2014/main" val="1552749016"/>
                    </a:ext>
                  </a:extLst>
                </a:gridCol>
                <a:gridCol w="608139">
                  <a:extLst>
                    <a:ext uri="{9D8B030D-6E8A-4147-A177-3AD203B41FA5}">
                      <a16:colId xmlns:a16="http://schemas.microsoft.com/office/drawing/2014/main" val="3926946828"/>
                    </a:ext>
                  </a:extLst>
                </a:gridCol>
                <a:gridCol w="826642">
                  <a:extLst>
                    <a:ext uri="{9D8B030D-6E8A-4147-A177-3AD203B41FA5}">
                      <a16:colId xmlns:a16="http://schemas.microsoft.com/office/drawing/2014/main" val="4045250766"/>
                    </a:ext>
                  </a:extLst>
                </a:gridCol>
                <a:gridCol w="566188">
                  <a:extLst>
                    <a:ext uri="{9D8B030D-6E8A-4147-A177-3AD203B41FA5}">
                      <a16:colId xmlns:a16="http://schemas.microsoft.com/office/drawing/2014/main" val="1381478910"/>
                    </a:ext>
                  </a:extLst>
                </a:gridCol>
                <a:gridCol w="696415">
                  <a:extLst>
                    <a:ext uri="{9D8B030D-6E8A-4147-A177-3AD203B41FA5}">
                      <a16:colId xmlns:a16="http://schemas.microsoft.com/office/drawing/2014/main" val="2797647573"/>
                    </a:ext>
                  </a:extLst>
                </a:gridCol>
                <a:gridCol w="696415">
                  <a:extLst>
                    <a:ext uri="{9D8B030D-6E8A-4147-A177-3AD203B41FA5}">
                      <a16:colId xmlns:a16="http://schemas.microsoft.com/office/drawing/2014/main" val="2203059177"/>
                    </a:ext>
                  </a:extLst>
                </a:gridCol>
                <a:gridCol w="696415">
                  <a:extLst>
                    <a:ext uri="{9D8B030D-6E8A-4147-A177-3AD203B41FA5}">
                      <a16:colId xmlns:a16="http://schemas.microsoft.com/office/drawing/2014/main" val="927006817"/>
                    </a:ext>
                  </a:extLst>
                </a:gridCol>
                <a:gridCol w="696415">
                  <a:extLst>
                    <a:ext uri="{9D8B030D-6E8A-4147-A177-3AD203B41FA5}">
                      <a16:colId xmlns:a16="http://schemas.microsoft.com/office/drawing/2014/main" val="417093797"/>
                    </a:ext>
                  </a:extLst>
                </a:gridCol>
                <a:gridCol w="696415">
                  <a:extLst>
                    <a:ext uri="{9D8B030D-6E8A-4147-A177-3AD203B41FA5}">
                      <a16:colId xmlns:a16="http://schemas.microsoft.com/office/drawing/2014/main" val="1108806684"/>
                    </a:ext>
                  </a:extLst>
                </a:gridCol>
                <a:gridCol w="696415">
                  <a:extLst>
                    <a:ext uri="{9D8B030D-6E8A-4147-A177-3AD203B41FA5}">
                      <a16:colId xmlns:a16="http://schemas.microsoft.com/office/drawing/2014/main" val="1976392978"/>
                    </a:ext>
                  </a:extLst>
                </a:gridCol>
              </a:tblGrid>
              <a:tr h="551735">
                <a:tc>
                  <a:txBody>
                    <a:bodyPr/>
                    <a:lstStyle/>
                    <a:p>
                      <a:pPr marL="182880" algn="ctr" fontAlgn="ct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2021E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fontAlgn="b"/>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506155128"/>
                  </a:ext>
                </a:extLst>
              </a:tr>
              <a:tr h="448744">
                <a:tc>
                  <a:txBody>
                    <a:bodyPr/>
                    <a:lstStyle/>
                    <a:p>
                      <a:pPr algn="ctr" fontAlgn="b"/>
                      <a:r>
                        <a:rPr lang="en-IN" sz="1100" b="0" i="0" u="none" strike="noStrike" dirty="0">
                          <a:solidFill>
                            <a:srgbClr val="000000"/>
                          </a:solidFill>
                          <a:effectLst/>
                          <a:latin typeface="Calibri" panose="020F0502020204030204" pitchFamily="34" charset="0"/>
                        </a:rPr>
                        <a:t>NAMA Chemicals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448744">
                <a:tc>
                  <a:txBody>
                    <a:bodyPr/>
                    <a:lstStyle/>
                    <a:p>
                      <a:pPr algn="ctr" fontAlgn="b"/>
                      <a:r>
                        <a:rPr lang="en-IN" sz="1100" b="0" i="0" u="none" strike="noStrike">
                          <a:solidFill>
                            <a:srgbClr val="000000"/>
                          </a:solidFill>
                          <a:effectLst/>
                          <a:latin typeface="Calibri" panose="020F0502020204030204" pitchFamily="34" charset="0"/>
                        </a:rPr>
                        <a:t>Nan Ya Chemical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77.19%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95.60%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6063409"/>
                  </a:ext>
                </a:extLst>
              </a:tr>
              <a:tr h="448744">
                <a:tc>
                  <a:txBody>
                    <a:bodyPr/>
                    <a:lstStyle/>
                    <a:p>
                      <a:pPr algn="ctr" fontAlgn="b"/>
                      <a:r>
                        <a:rPr lang="en-IN" sz="1100" b="0" i="0" u="none" strike="noStrike">
                          <a:solidFill>
                            <a:srgbClr val="000000"/>
                          </a:solidFill>
                          <a:effectLst/>
                          <a:latin typeface="Calibri" panose="020F0502020204030204" pitchFamily="34" charset="0"/>
                        </a:rPr>
                        <a:t>Nantong Xincheng Synthetic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74.61%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67.00%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2047530"/>
                  </a:ext>
                </a:extLst>
              </a:tr>
              <a:tr h="508713">
                <a:tc>
                  <a:txBody>
                    <a:bodyPr/>
                    <a:lstStyle/>
                    <a:p>
                      <a:pPr algn="ctr" fontAlgn="b"/>
                      <a:r>
                        <a:rPr lang="en-IN" sz="1100" b="0" i="0" u="none" strike="noStrike">
                          <a:solidFill>
                            <a:srgbClr val="000000"/>
                          </a:solidFill>
                          <a:effectLst/>
                          <a:latin typeface="Calibri" panose="020F0502020204030204" pitchFamily="34" charset="0"/>
                        </a:rPr>
                        <a:t>Olin Corporation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48.69%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53.43%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55.15%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55.64%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42.83%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47.68%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52.98%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62.78%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364063"/>
                  </a:ext>
                </a:extLst>
              </a:tr>
              <a:tr h="448744">
                <a:tc>
                  <a:txBody>
                    <a:bodyPr/>
                    <a:lstStyle/>
                    <a:p>
                      <a:pPr algn="ctr" fontAlgn="b"/>
                      <a:r>
                        <a:rPr lang="en-IN" sz="1100" b="0" i="0" u="none" strike="noStrike">
                          <a:solidFill>
                            <a:srgbClr val="000000"/>
                          </a:solidFill>
                          <a:effectLst/>
                          <a:latin typeface="Calibri" panose="020F0502020204030204" pitchFamily="34" charset="0"/>
                        </a:rPr>
                        <a:t>Sinopec Baling Petrochemical Co.,Ltd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9421968"/>
                  </a:ext>
                </a:extLst>
              </a:tr>
              <a:tr h="448744">
                <a:tc>
                  <a:txBody>
                    <a:bodyPr/>
                    <a:lstStyle/>
                    <a:p>
                      <a:pPr algn="ctr" fontAlgn="b"/>
                      <a:r>
                        <a:rPr lang="en-IN" sz="1100" b="0" i="0" u="none" strike="noStrike">
                          <a:solidFill>
                            <a:srgbClr val="000000"/>
                          </a:solidFill>
                          <a:effectLst/>
                          <a:latin typeface="Calibri" panose="020F0502020204030204" pitchFamily="34" charset="0"/>
                        </a:rPr>
                        <a:t>SIR Industriale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83.00%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88.45%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98.00%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6785963"/>
                  </a:ext>
                </a:extLst>
              </a:tr>
              <a:tr h="448744">
                <a:tc>
                  <a:txBody>
                    <a:bodyPr/>
                    <a:lstStyle/>
                    <a:p>
                      <a:pPr algn="ctr" fontAlgn="b"/>
                      <a:r>
                        <a:rPr lang="en-IN" sz="1100" b="0" i="0" u="none" strike="noStrike">
                          <a:solidFill>
                            <a:srgbClr val="000000"/>
                          </a:solidFill>
                          <a:effectLst/>
                          <a:latin typeface="Calibri" panose="020F0502020204030204" pitchFamily="34" charset="0"/>
                        </a:rPr>
                        <a:t>Spolchemie 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82.00%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81.18%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74.00%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098267"/>
                  </a:ext>
                </a:extLst>
              </a:tr>
              <a:tr h="448744">
                <a:tc>
                  <a:txBody>
                    <a:bodyPr/>
                    <a:lstStyle/>
                    <a:p>
                      <a:pPr algn="ctr" fontAlgn="b"/>
                      <a:r>
                        <a:rPr lang="en-IN" sz="1100" b="0" i="0" u="none" strike="noStrike">
                          <a:solidFill>
                            <a:srgbClr val="000000"/>
                          </a:solidFill>
                          <a:effectLst/>
                          <a:latin typeface="Calibri" panose="020F0502020204030204" pitchFamily="34" charset="0"/>
                        </a:rPr>
                        <a:t>Zhuhai Hongchang Electronic Material Co Ltd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80.00%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89.00%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70.50%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76.33%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a:solidFill>
                            <a:srgbClr val="000000"/>
                          </a:solidFill>
                          <a:effectLst/>
                          <a:latin typeface="Calibri" panose="020F0502020204030204" pitchFamily="34" charset="0"/>
                        </a:rPr>
                        <a:t>88.00%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b="0" i="0" u="none" strike="noStrike" dirty="0">
                          <a:solidFill>
                            <a:srgbClr val="000000"/>
                          </a:solidFill>
                          <a:effectLst/>
                          <a:latin typeface="Calibri" panose="020F0502020204030204" pitchFamily="34" charset="0"/>
                        </a:rPr>
                        <a:t>100.00%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8382925"/>
                  </a:ext>
                </a:extLst>
              </a:tr>
            </a:tbl>
          </a:graphicData>
        </a:graphic>
      </p:graphicFrame>
      <p:sp>
        <p:nvSpPr>
          <p:cNvPr id="5" name="TextBox 4">
            <a:extLst>
              <a:ext uri="{FF2B5EF4-FFF2-40B4-BE49-F238E27FC236}">
                <a16:creationId xmlns:a16="http://schemas.microsoft.com/office/drawing/2014/main" id="{1E0E1011-80E0-49F5-AE26-B5372A2BBAAC}"/>
              </a:ext>
            </a:extLst>
          </p:cNvPr>
          <p:cNvSpPr txBox="1"/>
          <p:nvPr/>
        </p:nvSpPr>
        <p:spPr>
          <a:xfrm>
            <a:off x="71013" y="733593"/>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Table 4: Global Epoxy Resin Operating Efficiency, By Company (%), 2015-2030F</a:t>
            </a:r>
          </a:p>
        </p:txBody>
      </p:sp>
      <p:sp>
        <p:nvSpPr>
          <p:cNvPr id="13" name="Rectangle 12">
            <a:extLst>
              <a:ext uri="{FF2B5EF4-FFF2-40B4-BE49-F238E27FC236}">
                <a16:creationId xmlns:a16="http://schemas.microsoft.com/office/drawing/2014/main" id="{4F083375-C285-44CE-B889-1DC828C07543}"/>
              </a:ext>
            </a:extLst>
          </p:cNvPr>
          <p:cNvSpPr/>
          <p:nvPr/>
        </p:nvSpPr>
        <p:spPr>
          <a:xfrm>
            <a:off x="5841315" y="6337949"/>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235421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Global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1708915463"/>
              </p:ext>
            </p:extLst>
          </p:nvPr>
        </p:nvGraphicFramePr>
        <p:xfrm>
          <a:off x="178676" y="986493"/>
          <a:ext cx="8703583" cy="48199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265778"/>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xxx</a:t>
            </a:r>
          </a:p>
        </p:txBody>
      </p:sp>
      <p:sp>
        <p:nvSpPr>
          <p:cNvPr id="6" name="TextBox 5">
            <a:extLst>
              <a:ext uri="{FF2B5EF4-FFF2-40B4-BE49-F238E27FC236}">
                <a16:creationId xmlns:a16="http://schemas.microsoft.com/office/drawing/2014/main" id="{6A5EB8BE-EF56-4B03-B071-DB961BD1F974}"/>
              </a:ext>
            </a:extLst>
          </p:cNvPr>
          <p:cNvSpPr txBox="1"/>
          <p:nvPr/>
        </p:nvSpPr>
        <p:spPr>
          <a:xfrm>
            <a:off x="6367606" y="5896044"/>
            <a:ext cx="2277511"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46086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Global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075351068"/>
              </p:ext>
            </p:extLst>
          </p:nvPr>
        </p:nvGraphicFramePr>
        <p:xfrm>
          <a:off x="28136" y="1018938"/>
          <a:ext cx="9042646" cy="47265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BC6CFA2-16CB-4BC0-ABED-8943FD161B30}"/>
              </a:ext>
            </a:extLst>
          </p:cNvPr>
          <p:cNvSpPr txBox="1"/>
          <p:nvPr/>
        </p:nvSpPr>
        <p:spPr>
          <a:xfrm>
            <a:off x="6358728" y="5545424"/>
            <a:ext cx="2277511"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3648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Global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3817221738"/>
              </p:ext>
            </p:extLst>
          </p:nvPr>
        </p:nvGraphicFramePr>
        <p:xfrm>
          <a:off x="194691" y="1012669"/>
          <a:ext cx="8703583" cy="45042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1805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Global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667803" y="4513448"/>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1912631723"/>
              </p:ext>
            </p:extLst>
          </p:nvPr>
        </p:nvGraphicFramePr>
        <p:xfrm>
          <a:off x="0" y="888670"/>
          <a:ext cx="9115863" cy="356734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972C1C3-9B19-4F8E-AB0A-155DC48DABF2}"/>
              </a:ext>
            </a:extLst>
          </p:cNvPr>
          <p:cNvSpPr txBox="1"/>
          <p:nvPr/>
        </p:nvSpPr>
        <p:spPr>
          <a:xfrm>
            <a:off x="139443" y="4903907"/>
            <a:ext cx="8703582" cy="1727172"/>
          </a:xfrm>
          <a:prstGeom prst="rect">
            <a:avLst/>
          </a:prstGeom>
          <a:solidFill>
            <a:schemeClr val="tx1">
              <a:lumMod val="75000"/>
              <a:lumOff val="25000"/>
            </a:schemeClr>
          </a:solidFill>
        </p:spPr>
        <p:txBody>
          <a:bodyPr wrap="square" rtlCol="0">
            <a:spAutoFit/>
          </a:bodyPr>
          <a:lstStyle/>
          <a:p>
            <a:endParaRPr lang="en-IN" dirty="0"/>
          </a:p>
        </p:txBody>
      </p:sp>
      <p:sp>
        <p:nvSpPr>
          <p:cNvPr id="8" name="TextBox 7">
            <a:extLst>
              <a:ext uri="{FF2B5EF4-FFF2-40B4-BE49-F238E27FC236}">
                <a16:creationId xmlns:a16="http://schemas.microsoft.com/office/drawing/2014/main" id="{D54E64AB-CA8D-4CBB-9602-1B016A0B2868}"/>
              </a:ext>
            </a:extLst>
          </p:cNvPr>
          <p:cNvSpPr txBox="1"/>
          <p:nvPr/>
        </p:nvSpPr>
        <p:spPr>
          <a:xfrm>
            <a:off x="346229" y="4961343"/>
            <a:ext cx="8290010"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paints &amp; coatings, electrical components, adhesives and many more. Amongst all these end users, majority of the demand for Epoxy Resin is generated by paints &amp; coatings across the globe. Increasing demand from bulging construction sector for lightweight and durable adhesive material worldwide coupled with increasing disposable income across various countries is promoting the improvements of construction sector, which in turn is driving epoxy resin consumption. Paints &amp; coatings application have garnered around 50% share in 2020 in global epoxy resin market pushed by significant growth witnessed across the industry. Epoxy resin have been associated with offering strength, durability and resilience while dealing with challenging conditions such as physical impacts, extreme temperatures and corrosive chemicals. These offerings for construction and other downstream sectors are driving the epoxy resin market growth in coming years.</a:t>
            </a:r>
          </a:p>
        </p:txBody>
      </p:sp>
    </p:spTree>
    <p:extLst>
      <p:ext uri="{BB962C8B-B14F-4D97-AF65-F5344CB8AC3E}">
        <p14:creationId xmlns:p14="http://schemas.microsoft.com/office/powerpoint/2010/main" val="399851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0382" y="6572808"/>
            <a:ext cx="165735"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Calibri"/>
                <a:cs typeface="Calibri"/>
              </a:rPr>
              <a:t>10</a:t>
            </a:r>
            <a:endParaRPr sz="1100">
              <a:latin typeface="Calibri"/>
              <a:cs typeface="Calibri"/>
            </a:endParaRPr>
          </a:p>
        </p:txBody>
      </p:sp>
      <p:sp>
        <p:nvSpPr>
          <p:cNvPr id="3" name="object 3"/>
          <p:cNvSpPr/>
          <p:nvPr/>
        </p:nvSpPr>
        <p:spPr>
          <a:xfrm>
            <a:off x="7095387" y="103631"/>
            <a:ext cx="1871828" cy="582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12" y="721613"/>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5" name="object 5"/>
          <p:cNvSpPr/>
          <p:nvPr/>
        </p:nvSpPr>
        <p:spPr>
          <a:xfrm>
            <a:off x="1246632" y="721613"/>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6" name="object 6"/>
          <p:cNvSpPr txBox="1"/>
          <p:nvPr/>
        </p:nvSpPr>
        <p:spPr>
          <a:xfrm>
            <a:off x="631240" y="752093"/>
            <a:ext cx="4758055" cy="179070"/>
          </a:xfrm>
          <a:prstGeom prst="rect">
            <a:avLst/>
          </a:prstGeom>
        </p:spPr>
        <p:txBody>
          <a:bodyPr vert="horz" wrap="square" lIns="0" tIns="13335" rIns="0" bIns="0" rtlCol="0">
            <a:spAutoFit/>
          </a:bodyPr>
          <a:lstStyle/>
          <a:p>
            <a:pPr>
              <a:lnSpc>
                <a:spcPct val="100000"/>
              </a:lnSpc>
              <a:spcBef>
                <a:spcPts val="105"/>
              </a:spcBef>
              <a:tabLst>
                <a:tab pos="41890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p:txBody>
      </p:sp>
      <p:sp>
        <p:nvSpPr>
          <p:cNvPr id="7" name="object 7"/>
          <p:cNvSpPr txBox="1"/>
          <p:nvPr/>
        </p:nvSpPr>
        <p:spPr>
          <a:xfrm>
            <a:off x="381012" y="965517"/>
            <a:ext cx="8567420" cy="449580"/>
          </a:xfrm>
          <a:prstGeom prst="rect">
            <a:avLst/>
          </a:prstGeom>
          <a:solidFill>
            <a:srgbClr val="538235"/>
          </a:solidFill>
        </p:spPr>
        <p:txBody>
          <a:bodyPr vert="horz" wrap="square" lIns="0" tIns="6350" rIns="0" bIns="0" rtlCol="0">
            <a:spAutoFit/>
          </a:bodyPr>
          <a:lstStyle/>
          <a:p>
            <a:pPr>
              <a:lnSpc>
                <a:spcPct val="100000"/>
              </a:lnSpc>
              <a:spcBef>
                <a:spcPts val="50"/>
              </a:spcBef>
            </a:pPr>
            <a:endParaRPr sz="850">
              <a:latin typeface="Times New Roman"/>
              <a:cs typeface="Times New Roman"/>
            </a:endParaRPr>
          </a:p>
          <a:p>
            <a:pPr marL="91440">
              <a:lnSpc>
                <a:spcPct val="100000"/>
              </a:lnSpc>
              <a:spcBef>
                <a:spcPts val="5"/>
              </a:spcBef>
              <a:tabLst>
                <a:tab pos="396875" algn="l"/>
              </a:tabLst>
            </a:pPr>
            <a:r>
              <a:rPr sz="1500" b="1" spc="-7" baseline="2777" dirty="0">
                <a:solidFill>
                  <a:srgbClr val="FFFFFF"/>
                </a:solidFill>
                <a:latin typeface="Arial"/>
                <a:cs typeface="Arial"/>
              </a:rPr>
              <a:t>4.	</a:t>
            </a:r>
            <a:r>
              <a:rPr sz="1000" b="1" dirty="0">
                <a:solidFill>
                  <a:srgbClr val="FFFFFF"/>
                </a:solidFill>
                <a:latin typeface="Arial"/>
                <a:cs typeface="Arial"/>
              </a:rPr>
              <a:t>Project</a:t>
            </a:r>
            <a:r>
              <a:rPr sz="1000" b="1" spc="-40" dirty="0">
                <a:solidFill>
                  <a:srgbClr val="FFFFFF"/>
                </a:solidFill>
                <a:latin typeface="Arial"/>
                <a:cs typeface="Arial"/>
              </a:rPr>
              <a:t> </a:t>
            </a:r>
            <a:r>
              <a:rPr sz="1000" b="1" dirty="0">
                <a:solidFill>
                  <a:srgbClr val="FFFFFF"/>
                </a:solidFill>
                <a:latin typeface="Arial"/>
                <a:cs typeface="Arial"/>
              </a:rPr>
              <a:t>Description</a:t>
            </a:r>
            <a:r>
              <a:rPr sz="1000" b="1" spc="-60" dirty="0">
                <a:solidFill>
                  <a:srgbClr val="FFFFFF"/>
                </a:solidFill>
                <a:latin typeface="Arial"/>
                <a:cs typeface="Arial"/>
              </a:rPr>
              <a:t> </a:t>
            </a:r>
            <a:r>
              <a:rPr sz="1000" b="1" dirty="0">
                <a:solidFill>
                  <a:srgbClr val="FFFFFF"/>
                </a:solidFill>
                <a:latin typeface="Arial"/>
                <a:cs typeface="Arial"/>
              </a:rPr>
              <a:t>(Evaluation</a:t>
            </a:r>
            <a:r>
              <a:rPr sz="1000" b="1" spc="-60" dirty="0">
                <a:solidFill>
                  <a:srgbClr val="FFFFFF"/>
                </a:solidFill>
                <a:latin typeface="Arial"/>
                <a:cs typeface="Arial"/>
              </a:rPr>
              <a:t> </a:t>
            </a:r>
            <a:r>
              <a:rPr sz="1000" b="1" spc="5" dirty="0">
                <a:solidFill>
                  <a:srgbClr val="FFFFFF"/>
                </a:solidFill>
                <a:latin typeface="Arial"/>
                <a:cs typeface="Arial"/>
              </a:rPr>
              <a:t>of</a:t>
            </a:r>
            <a:r>
              <a:rPr sz="1000" b="1" spc="-15" dirty="0">
                <a:solidFill>
                  <a:srgbClr val="FFFFFF"/>
                </a:solidFill>
                <a:latin typeface="Arial"/>
                <a:cs typeface="Arial"/>
              </a:rPr>
              <a:t> </a:t>
            </a:r>
            <a:r>
              <a:rPr sz="1000" b="1" spc="5" dirty="0">
                <a:solidFill>
                  <a:srgbClr val="FFFFFF"/>
                </a:solidFill>
                <a:latin typeface="Arial"/>
                <a:cs typeface="Arial"/>
              </a:rPr>
              <a:t>global</a:t>
            </a:r>
            <a:r>
              <a:rPr sz="1000" b="1" spc="-60" dirty="0">
                <a:solidFill>
                  <a:srgbClr val="FFFFFF"/>
                </a:solidFill>
                <a:latin typeface="Arial"/>
                <a:cs typeface="Arial"/>
              </a:rPr>
              <a:t> </a:t>
            </a:r>
            <a:r>
              <a:rPr sz="1000" b="1" dirty="0">
                <a:solidFill>
                  <a:srgbClr val="FFFFFF"/>
                </a:solidFill>
                <a:latin typeface="Arial"/>
                <a:cs typeface="Arial"/>
              </a:rPr>
              <a:t>leading</a:t>
            </a:r>
            <a:r>
              <a:rPr sz="1000" b="1" spc="-80" dirty="0">
                <a:solidFill>
                  <a:srgbClr val="FFFFFF"/>
                </a:solidFill>
                <a:latin typeface="Arial"/>
                <a:cs typeface="Arial"/>
              </a:rPr>
              <a:t> </a:t>
            </a:r>
            <a:r>
              <a:rPr sz="1000" b="1" dirty="0">
                <a:solidFill>
                  <a:srgbClr val="FFFFFF"/>
                </a:solidFill>
                <a:latin typeface="Arial"/>
                <a:cs typeface="Arial"/>
              </a:rPr>
              <a:t>capacities</a:t>
            </a:r>
            <a:r>
              <a:rPr sz="1000" b="1" spc="-50" dirty="0">
                <a:solidFill>
                  <a:srgbClr val="FFFFFF"/>
                </a:solidFill>
                <a:latin typeface="Arial"/>
                <a:cs typeface="Arial"/>
              </a:rPr>
              <a:t> </a:t>
            </a:r>
            <a:r>
              <a:rPr sz="1000" b="1" spc="5" dirty="0">
                <a:solidFill>
                  <a:srgbClr val="FFFFFF"/>
                </a:solidFill>
                <a:latin typeface="Arial"/>
                <a:cs typeface="Arial"/>
              </a:rPr>
              <a:t>on</a:t>
            </a:r>
            <a:r>
              <a:rPr sz="1000" b="1" spc="-35" dirty="0">
                <a:solidFill>
                  <a:srgbClr val="FFFFFF"/>
                </a:solidFill>
                <a:latin typeface="Arial"/>
                <a:cs typeface="Arial"/>
              </a:rPr>
              <a:t> </a:t>
            </a:r>
            <a:r>
              <a:rPr sz="1000" b="1" spc="5" dirty="0">
                <a:solidFill>
                  <a:srgbClr val="FFFFFF"/>
                </a:solidFill>
                <a:latin typeface="Arial"/>
                <a:cs typeface="Arial"/>
              </a:rPr>
              <a:t>the</a:t>
            </a:r>
            <a:r>
              <a:rPr sz="1000" b="1" spc="-25" dirty="0">
                <a:solidFill>
                  <a:srgbClr val="FFFFFF"/>
                </a:solidFill>
                <a:latin typeface="Arial"/>
                <a:cs typeface="Arial"/>
              </a:rPr>
              <a:t> </a:t>
            </a:r>
            <a:r>
              <a:rPr sz="1000" b="1" dirty="0">
                <a:solidFill>
                  <a:srgbClr val="FFFFFF"/>
                </a:solidFill>
                <a:latin typeface="Arial"/>
                <a:cs typeface="Arial"/>
              </a:rPr>
              <a:t>basis</a:t>
            </a:r>
            <a:r>
              <a:rPr sz="1000" b="1" spc="-50" dirty="0">
                <a:solidFill>
                  <a:srgbClr val="FFFFFF"/>
                </a:solidFill>
                <a:latin typeface="Arial"/>
                <a:cs typeface="Arial"/>
              </a:rPr>
              <a:t> </a:t>
            </a:r>
            <a:r>
              <a:rPr sz="1000" b="1" dirty="0">
                <a:solidFill>
                  <a:srgbClr val="FFFFFF"/>
                </a:solidFill>
                <a:latin typeface="Arial"/>
                <a:cs typeface="Arial"/>
              </a:rPr>
              <a:t>available</a:t>
            </a:r>
            <a:r>
              <a:rPr sz="1000" b="1" spc="-75" dirty="0">
                <a:solidFill>
                  <a:srgbClr val="FFFFFF"/>
                </a:solidFill>
                <a:latin typeface="Arial"/>
                <a:cs typeface="Arial"/>
              </a:rPr>
              <a:t> </a:t>
            </a:r>
            <a:r>
              <a:rPr sz="1000" b="1" dirty="0">
                <a:solidFill>
                  <a:srgbClr val="FFFFFF"/>
                </a:solidFill>
                <a:latin typeface="Arial"/>
                <a:cs typeface="Arial"/>
              </a:rPr>
              <a:t>literature)</a:t>
            </a:r>
            <a:endParaRPr sz="1000">
              <a:latin typeface="Arial"/>
              <a:cs typeface="Arial"/>
            </a:endParaRPr>
          </a:p>
        </p:txBody>
      </p:sp>
      <p:sp>
        <p:nvSpPr>
          <p:cNvPr id="8" name="object 8"/>
          <p:cNvSpPr txBox="1"/>
          <p:nvPr/>
        </p:nvSpPr>
        <p:spPr>
          <a:xfrm>
            <a:off x="942847" y="1483233"/>
            <a:ext cx="6242050" cy="2558393"/>
          </a:xfrm>
          <a:prstGeom prst="rect">
            <a:avLst/>
          </a:prstGeom>
        </p:spPr>
        <p:txBody>
          <a:bodyPr vert="horz" wrap="square" lIns="0" tIns="13970" rIns="0" bIns="0" rtlCol="0">
            <a:spAutoFit/>
          </a:bodyPr>
          <a:lstStyle/>
          <a:p>
            <a:pPr marL="339090" lvl="1" indent="-327025">
              <a:lnSpc>
                <a:spcPct val="100000"/>
              </a:lnSpc>
              <a:spcBef>
                <a:spcPts val="110"/>
              </a:spcBef>
              <a:buAutoNum type="arabicPeriod"/>
              <a:tabLst>
                <a:tab pos="339090" algn="l"/>
                <a:tab pos="339725" algn="l"/>
              </a:tabLst>
            </a:pPr>
            <a:r>
              <a:rPr sz="900" dirty="0">
                <a:latin typeface="Arial"/>
                <a:cs typeface="Arial"/>
              </a:rPr>
              <a:t>Type of</a:t>
            </a:r>
            <a:r>
              <a:rPr sz="900" spc="-45" dirty="0">
                <a:latin typeface="Arial"/>
                <a:cs typeface="Arial"/>
              </a:rPr>
              <a:t> </a:t>
            </a:r>
            <a:r>
              <a:rPr sz="900" dirty="0">
                <a:latin typeface="Arial"/>
                <a:cs typeface="Arial"/>
              </a:rPr>
              <a:t>Project</a:t>
            </a:r>
          </a:p>
          <a:p>
            <a:pPr lvl="1">
              <a:lnSpc>
                <a:spcPct val="100000"/>
              </a:lnSpc>
              <a:buFont typeface="Arial"/>
              <a:buAutoNum type="arabicPeriod"/>
            </a:pPr>
            <a:endParaRPr sz="1000" dirty="0">
              <a:latin typeface="Arial"/>
              <a:cs typeface="Arial"/>
            </a:endParaRPr>
          </a:p>
          <a:p>
            <a:pPr marL="339090" lvl="1" indent="-327025">
              <a:lnSpc>
                <a:spcPct val="100000"/>
              </a:lnSpc>
              <a:spcBef>
                <a:spcPts val="650"/>
              </a:spcBef>
              <a:buAutoNum type="arabicPeriod"/>
              <a:tabLst>
                <a:tab pos="339090" algn="l"/>
                <a:tab pos="339725" algn="l"/>
              </a:tabLst>
            </a:pPr>
            <a:r>
              <a:rPr sz="900" dirty="0">
                <a:latin typeface="Arial"/>
                <a:cs typeface="Arial"/>
              </a:rPr>
              <a:t>Magnitude</a:t>
            </a:r>
            <a:r>
              <a:rPr sz="900" spc="-6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Operation</a:t>
            </a:r>
            <a:r>
              <a:rPr sz="900" spc="-65" dirty="0">
                <a:latin typeface="Arial"/>
                <a:cs typeface="Arial"/>
              </a:rPr>
              <a:t> </a:t>
            </a:r>
            <a:r>
              <a:rPr sz="900" spc="-5" dirty="0">
                <a:latin typeface="Arial"/>
                <a:cs typeface="Arial"/>
              </a:rPr>
              <a:t>(Recent</a:t>
            </a:r>
            <a:r>
              <a:rPr sz="900" spc="25" dirty="0">
                <a:latin typeface="Arial"/>
                <a:cs typeface="Arial"/>
              </a:rPr>
              <a:t> </a:t>
            </a:r>
            <a:r>
              <a:rPr sz="900" spc="-5" dirty="0">
                <a:latin typeface="Arial"/>
                <a:cs typeface="Arial"/>
              </a:rPr>
              <a:t>Capex</a:t>
            </a:r>
            <a:r>
              <a:rPr sz="900" spc="15" dirty="0">
                <a:latin typeface="Arial"/>
                <a:cs typeface="Arial"/>
              </a:rPr>
              <a:t> </a:t>
            </a:r>
            <a:r>
              <a:rPr sz="900" spc="-5" dirty="0">
                <a:latin typeface="Arial"/>
                <a:cs typeface="Arial"/>
              </a:rPr>
              <a:t>reported</a:t>
            </a:r>
            <a:r>
              <a:rPr sz="900" spc="-15" dirty="0">
                <a:latin typeface="Arial"/>
                <a:cs typeface="Arial"/>
              </a:rPr>
              <a:t> </a:t>
            </a:r>
            <a:r>
              <a:rPr sz="900" spc="10" dirty="0">
                <a:latin typeface="Arial"/>
                <a:cs typeface="Arial"/>
              </a:rPr>
              <a:t>in</a:t>
            </a:r>
            <a:r>
              <a:rPr sz="900" spc="-35" dirty="0">
                <a:latin typeface="Arial"/>
                <a:cs typeface="Arial"/>
              </a:rPr>
              <a:t> </a:t>
            </a:r>
            <a:r>
              <a:rPr sz="900" spc="5" dirty="0">
                <a:latin typeface="Arial"/>
                <a:cs typeface="Arial"/>
              </a:rPr>
              <a:t>various</a:t>
            </a:r>
            <a:r>
              <a:rPr sz="900" spc="-60" dirty="0">
                <a:latin typeface="Arial"/>
                <a:cs typeface="Arial"/>
              </a:rPr>
              <a:t> </a:t>
            </a:r>
            <a:r>
              <a:rPr sz="900" spc="5" dirty="0">
                <a:latin typeface="Arial"/>
                <a:cs typeface="Arial"/>
              </a:rPr>
              <a:t>journals</a:t>
            </a:r>
            <a:r>
              <a:rPr sz="900" spc="-60" dirty="0">
                <a:latin typeface="Arial"/>
                <a:cs typeface="Arial"/>
              </a:rPr>
              <a:t> </a:t>
            </a:r>
            <a:r>
              <a:rPr sz="900" spc="5" dirty="0">
                <a:latin typeface="Arial"/>
                <a:cs typeface="Arial"/>
              </a:rPr>
              <a:t>for</a:t>
            </a:r>
            <a:r>
              <a:rPr sz="900" spc="-25" dirty="0">
                <a:latin typeface="Arial"/>
                <a:cs typeface="Arial"/>
              </a:rPr>
              <a:t> </a:t>
            </a:r>
            <a:r>
              <a:rPr sz="900" spc="5" dirty="0">
                <a:latin typeface="Arial"/>
                <a:cs typeface="Arial"/>
              </a:rPr>
              <a:t>similar</a:t>
            </a:r>
            <a:r>
              <a:rPr sz="900" spc="-80" dirty="0">
                <a:latin typeface="Arial"/>
                <a:cs typeface="Arial"/>
              </a:rPr>
              <a:t> </a:t>
            </a:r>
            <a:r>
              <a:rPr sz="900" dirty="0">
                <a:latin typeface="Arial"/>
                <a:cs typeface="Arial"/>
              </a:rPr>
              <a:t>projects)</a:t>
            </a:r>
          </a:p>
          <a:p>
            <a:pPr lvl="1">
              <a:lnSpc>
                <a:spcPct val="100000"/>
              </a:lnSpc>
              <a:buFont typeface="Arial"/>
              <a:buAutoNum type="arabicPeriod"/>
            </a:pPr>
            <a:endParaRPr sz="1000" dirty="0">
              <a:latin typeface="Arial"/>
              <a:cs typeface="Arial"/>
            </a:endParaRPr>
          </a:p>
          <a:p>
            <a:pPr marL="339090" lvl="1" indent="-327025">
              <a:lnSpc>
                <a:spcPct val="100000"/>
              </a:lnSpc>
              <a:spcBef>
                <a:spcPts val="645"/>
              </a:spcBef>
              <a:buAutoNum type="arabicPeriod"/>
              <a:tabLst>
                <a:tab pos="339090" algn="l"/>
                <a:tab pos="339725" algn="l"/>
              </a:tabLst>
            </a:pPr>
            <a:r>
              <a:rPr sz="900" spc="-5" dirty="0">
                <a:latin typeface="Arial"/>
                <a:cs typeface="Arial"/>
              </a:rPr>
              <a:t>Setup Related</a:t>
            </a:r>
            <a:r>
              <a:rPr sz="900" spc="-10" dirty="0">
                <a:latin typeface="Arial"/>
                <a:cs typeface="Arial"/>
              </a:rPr>
              <a:t> </a:t>
            </a:r>
            <a:r>
              <a:rPr sz="900" dirty="0">
                <a:latin typeface="Arial"/>
                <a:cs typeface="Arial"/>
              </a:rPr>
              <a:t>Details</a:t>
            </a:r>
          </a:p>
          <a:p>
            <a:pPr lvl="1">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spc="-5" dirty="0">
                <a:latin typeface="Arial"/>
                <a:cs typeface="Arial"/>
              </a:rPr>
              <a:t>Target </a:t>
            </a:r>
            <a:r>
              <a:rPr sz="900" dirty="0">
                <a:latin typeface="Arial"/>
                <a:cs typeface="Arial"/>
              </a:rPr>
              <a:t>End-Use Applications </a:t>
            </a:r>
            <a:r>
              <a:rPr sz="900" spc="5" dirty="0">
                <a:latin typeface="Arial"/>
                <a:cs typeface="Arial"/>
              </a:rPr>
              <a:t>(Grade wise application </a:t>
            </a:r>
            <a:r>
              <a:rPr sz="900" dirty="0">
                <a:latin typeface="Arial"/>
                <a:cs typeface="Arial"/>
              </a:rPr>
              <a:t>details of </a:t>
            </a:r>
            <a:r>
              <a:rPr lang="en-IN" sz="900" spc="5" dirty="0">
                <a:latin typeface="Arial"/>
                <a:cs typeface="Arial"/>
              </a:rPr>
              <a:t>Epoxy Resin</a:t>
            </a:r>
            <a:r>
              <a:rPr sz="900" dirty="0">
                <a:latin typeface="Arial"/>
                <a:cs typeface="Arial"/>
              </a:rPr>
              <a:t>)</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Plant</a:t>
            </a:r>
            <a:r>
              <a:rPr sz="900" spc="-30" dirty="0">
                <a:latin typeface="Arial"/>
                <a:cs typeface="Arial"/>
              </a:rPr>
              <a:t> </a:t>
            </a:r>
            <a:r>
              <a:rPr sz="900" dirty="0">
                <a:latin typeface="Arial"/>
                <a:cs typeface="Arial"/>
              </a:rPr>
              <a:t>Process-description</a:t>
            </a:r>
            <a:r>
              <a:rPr sz="900" spc="-85" dirty="0">
                <a:latin typeface="Arial"/>
                <a:cs typeface="Arial"/>
              </a:rPr>
              <a:t> </a:t>
            </a:r>
            <a:r>
              <a:rPr sz="900" spc="5" dirty="0">
                <a:latin typeface="Arial"/>
                <a:cs typeface="Arial"/>
              </a:rPr>
              <a:t>(Evaluation</a:t>
            </a:r>
            <a:r>
              <a:rPr sz="900" spc="-90" dirty="0">
                <a:latin typeface="Arial"/>
                <a:cs typeface="Arial"/>
              </a:rPr>
              <a:t> </a:t>
            </a:r>
            <a:r>
              <a:rPr sz="900" dirty="0">
                <a:latin typeface="Arial"/>
                <a:cs typeface="Arial"/>
              </a:rPr>
              <a:t>of </a:t>
            </a:r>
            <a:r>
              <a:rPr sz="900" spc="10" dirty="0">
                <a:latin typeface="Arial"/>
                <a:cs typeface="Arial"/>
              </a:rPr>
              <a:t>major</a:t>
            </a:r>
            <a:r>
              <a:rPr sz="900" spc="-80" dirty="0">
                <a:latin typeface="Arial"/>
                <a:cs typeface="Arial"/>
              </a:rPr>
              <a:t> </a:t>
            </a:r>
            <a:r>
              <a:rPr sz="900" dirty="0">
                <a:latin typeface="Arial"/>
                <a:cs typeface="Arial"/>
              </a:rPr>
              <a:t>process</a:t>
            </a:r>
            <a:r>
              <a:rPr sz="900" spc="-10" dirty="0">
                <a:latin typeface="Arial"/>
                <a:cs typeface="Arial"/>
              </a:rPr>
              <a:t> </a:t>
            </a:r>
            <a:r>
              <a:rPr sz="900" dirty="0">
                <a:latin typeface="Arial"/>
                <a:cs typeface="Arial"/>
              </a:rPr>
              <a:t>commercially</a:t>
            </a:r>
            <a:r>
              <a:rPr sz="900" spc="-80" dirty="0">
                <a:latin typeface="Arial"/>
                <a:cs typeface="Arial"/>
              </a:rPr>
              <a:t> </a:t>
            </a:r>
            <a:r>
              <a:rPr sz="900" spc="5" dirty="0">
                <a:latin typeface="Arial"/>
                <a:cs typeface="Arial"/>
              </a:rPr>
              <a:t>available</a:t>
            </a:r>
            <a:r>
              <a:rPr sz="900" spc="-90" dirty="0">
                <a:latin typeface="Arial"/>
                <a:cs typeface="Arial"/>
              </a:rPr>
              <a:t> </a:t>
            </a:r>
            <a:r>
              <a:rPr sz="900" spc="5" dirty="0">
                <a:latin typeface="Arial"/>
                <a:cs typeface="Arial"/>
              </a:rPr>
              <a:t>for</a:t>
            </a:r>
            <a:r>
              <a:rPr sz="900" dirty="0">
                <a:latin typeface="Arial"/>
                <a:cs typeface="Arial"/>
              </a:rPr>
              <a:t> licensing)</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Process </a:t>
            </a:r>
            <a:r>
              <a:rPr sz="900" spc="5" dirty="0">
                <a:latin typeface="Arial"/>
                <a:cs typeface="Arial"/>
              </a:rPr>
              <a:t>Flow Diagram </a:t>
            </a:r>
            <a:r>
              <a:rPr sz="900" dirty="0">
                <a:latin typeface="Arial"/>
                <a:cs typeface="Arial"/>
              </a:rPr>
              <a:t>(Details of existing process </a:t>
            </a:r>
            <a:r>
              <a:rPr sz="900" spc="5" dirty="0">
                <a:latin typeface="Arial"/>
                <a:cs typeface="Arial"/>
              </a:rPr>
              <a:t>an </a:t>
            </a:r>
            <a:r>
              <a:rPr sz="900" dirty="0">
                <a:latin typeface="Arial"/>
                <a:cs typeface="Arial"/>
              </a:rPr>
              <a:t>and prospective </a:t>
            </a:r>
            <a:r>
              <a:rPr sz="900" spc="-5" dirty="0">
                <a:latin typeface="Arial"/>
                <a:cs typeface="Arial"/>
              </a:rPr>
              <a:t>uses </a:t>
            </a:r>
            <a:r>
              <a:rPr sz="900" spc="10" dirty="0">
                <a:latin typeface="Arial"/>
                <a:cs typeface="Arial"/>
              </a:rPr>
              <a:t>in </a:t>
            </a:r>
            <a:r>
              <a:rPr sz="900" spc="5" dirty="0">
                <a:latin typeface="Arial"/>
                <a:cs typeface="Arial"/>
              </a:rPr>
              <a:t>various</a:t>
            </a:r>
            <a:r>
              <a:rPr sz="900" spc="-130" dirty="0">
                <a:latin typeface="Arial"/>
                <a:cs typeface="Arial"/>
              </a:rPr>
              <a:t> </a:t>
            </a:r>
            <a:r>
              <a:rPr sz="900" dirty="0">
                <a:latin typeface="Arial"/>
                <a:cs typeface="Arial"/>
              </a:rPr>
              <a:t>sectors)</a:t>
            </a: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Technology</a:t>
            </a:r>
            <a:r>
              <a:rPr sz="900" spc="-35" dirty="0">
                <a:latin typeface="Arial"/>
                <a:cs typeface="Arial"/>
              </a:rPr>
              <a:t> </a:t>
            </a:r>
            <a:r>
              <a:rPr sz="900" dirty="0">
                <a:latin typeface="Arial"/>
                <a:cs typeface="Arial"/>
              </a:rPr>
              <a:t>Licensor (Identification</a:t>
            </a:r>
            <a:r>
              <a:rPr sz="900" spc="-85"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70" dirty="0">
                <a:latin typeface="Arial"/>
                <a:cs typeface="Arial"/>
              </a:rPr>
              <a:t> </a:t>
            </a:r>
            <a:r>
              <a:rPr sz="900" dirty="0">
                <a:latin typeface="Arial"/>
                <a:cs typeface="Arial"/>
              </a:rPr>
              <a:t>technology</a:t>
            </a:r>
            <a:r>
              <a:rPr sz="900" spc="-30" dirty="0">
                <a:latin typeface="Arial"/>
                <a:cs typeface="Arial"/>
              </a:rPr>
              <a:t> </a:t>
            </a:r>
            <a:r>
              <a:rPr sz="900" spc="5" dirty="0">
                <a:latin typeface="Arial"/>
                <a:cs typeface="Arial"/>
              </a:rPr>
              <a:t>along</a:t>
            </a:r>
            <a:r>
              <a:rPr sz="900" spc="-35" dirty="0">
                <a:latin typeface="Arial"/>
                <a:cs typeface="Arial"/>
              </a:rPr>
              <a:t> </a:t>
            </a:r>
            <a:r>
              <a:rPr sz="900" spc="5" dirty="0">
                <a:latin typeface="Arial"/>
                <a:cs typeface="Arial"/>
              </a:rPr>
              <a:t>with</a:t>
            </a:r>
            <a:r>
              <a:rPr sz="900" spc="-30" dirty="0">
                <a:latin typeface="Arial"/>
                <a:cs typeface="Arial"/>
              </a:rPr>
              <a:t> </a:t>
            </a:r>
            <a:r>
              <a:rPr sz="900" dirty="0">
                <a:latin typeface="Arial"/>
                <a:cs typeface="Arial"/>
              </a:rPr>
              <a:t>process</a:t>
            </a:r>
            <a:r>
              <a:rPr sz="900" spc="-35" dirty="0">
                <a:latin typeface="Arial"/>
                <a:cs typeface="Arial"/>
              </a:rPr>
              <a:t> </a:t>
            </a:r>
            <a:r>
              <a:rPr sz="900" spc="5" dirty="0">
                <a:latin typeface="Arial"/>
                <a:cs typeface="Arial"/>
              </a:rPr>
              <a:t>chemistry,</a:t>
            </a:r>
            <a:r>
              <a:rPr sz="900" spc="-70" dirty="0">
                <a:latin typeface="Arial"/>
                <a:cs typeface="Arial"/>
              </a:rPr>
              <a:t> </a:t>
            </a:r>
            <a:r>
              <a:rPr sz="900" dirty="0">
                <a:latin typeface="Arial"/>
                <a:cs typeface="Arial"/>
              </a:rPr>
              <a:t>licenses</a:t>
            </a:r>
            <a:r>
              <a:rPr sz="900" spc="-30" dirty="0">
                <a:latin typeface="Arial"/>
                <a:cs typeface="Arial"/>
              </a:rPr>
              <a:t> </a:t>
            </a:r>
            <a:r>
              <a:rPr sz="900" spc="-5" dirty="0">
                <a:latin typeface="Arial"/>
                <a:cs typeface="Arial"/>
              </a:rPr>
              <a:t>awarded)</a:t>
            </a:r>
            <a:endParaRPr sz="900" dirty="0">
              <a:latin typeface="Arial"/>
              <a:cs typeface="Arial"/>
            </a:endParaRPr>
          </a:p>
          <a:p>
            <a:pPr lvl="2">
              <a:lnSpc>
                <a:spcPct val="100000"/>
              </a:lnSpc>
              <a:spcBef>
                <a:spcPts val="10"/>
              </a:spcBef>
              <a:buFont typeface="Arial"/>
              <a:buAutoNum type="arabicPeriod"/>
            </a:pPr>
            <a:endParaRPr sz="1250" dirty="0">
              <a:latin typeface="Arial"/>
              <a:cs typeface="Arial"/>
            </a:endParaRPr>
          </a:p>
          <a:p>
            <a:pPr marL="923925" lvl="2" indent="-585470">
              <a:lnSpc>
                <a:spcPct val="100000"/>
              </a:lnSpc>
              <a:buAutoNum type="arabicPeriod"/>
              <a:tabLst>
                <a:tab pos="923925" algn="l"/>
                <a:tab pos="924560" algn="l"/>
              </a:tabLst>
            </a:pPr>
            <a:r>
              <a:rPr sz="900" dirty="0">
                <a:latin typeface="Arial"/>
                <a:cs typeface="Arial"/>
              </a:rPr>
              <a:t>Major</a:t>
            </a:r>
            <a:r>
              <a:rPr sz="900" spc="-30" dirty="0">
                <a:latin typeface="Arial"/>
                <a:cs typeface="Arial"/>
              </a:rPr>
              <a:t> </a:t>
            </a:r>
            <a:r>
              <a:rPr sz="900" dirty="0">
                <a:latin typeface="Arial"/>
                <a:cs typeface="Arial"/>
              </a:rPr>
              <a:t>Equipment</a:t>
            </a:r>
            <a:r>
              <a:rPr sz="900" spc="-50" dirty="0">
                <a:latin typeface="Arial"/>
                <a:cs typeface="Arial"/>
              </a:rPr>
              <a:t> </a:t>
            </a:r>
            <a:r>
              <a:rPr sz="900" spc="5" dirty="0">
                <a:latin typeface="Arial"/>
                <a:cs typeface="Arial"/>
              </a:rPr>
              <a:t>List</a:t>
            </a:r>
            <a:r>
              <a:rPr sz="900" spc="240" dirty="0">
                <a:latin typeface="Arial"/>
                <a:cs typeface="Arial"/>
              </a:rPr>
              <a:t> </a:t>
            </a:r>
            <a:r>
              <a:rPr sz="900" spc="5" dirty="0">
                <a:latin typeface="Arial"/>
                <a:cs typeface="Arial"/>
              </a:rPr>
              <a:t>(List</a:t>
            </a:r>
            <a:r>
              <a:rPr sz="900" spc="-75"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major</a:t>
            </a:r>
            <a:r>
              <a:rPr sz="900" spc="-80" dirty="0">
                <a:latin typeface="Arial"/>
                <a:cs typeface="Arial"/>
              </a:rPr>
              <a:t> </a:t>
            </a:r>
            <a:r>
              <a:rPr sz="900" dirty="0">
                <a:latin typeface="Arial"/>
                <a:cs typeface="Arial"/>
              </a:rPr>
              <a:t>equipment’s</a:t>
            </a:r>
            <a:r>
              <a:rPr sz="900" spc="-35" dirty="0">
                <a:latin typeface="Arial"/>
                <a:cs typeface="Arial"/>
              </a:rPr>
              <a:t> </a:t>
            </a:r>
            <a:r>
              <a:rPr sz="900" spc="10" dirty="0">
                <a:latin typeface="Arial"/>
                <a:cs typeface="Arial"/>
              </a:rPr>
              <a:t>in</a:t>
            </a:r>
            <a:r>
              <a:rPr sz="900" spc="-40" dirty="0">
                <a:latin typeface="Arial"/>
                <a:cs typeface="Arial"/>
              </a:rPr>
              <a:t> </a:t>
            </a:r>
            <a:r>
              <a:rPr sz="900" spc="5" dirty="0">
                <a:latin typeface="Arial"/>
                <a:cs typeface="Arial"/>
              </a:rPr>
              <a:t>terms</a:t>
            </a:r>
            <a:r>
              <a:rPr sz="900" spc="-60" dirty="0">
                <a:latin typeface="Arial"/>
                <a:cs typeface="Arial"/>
              </a:rPr>
              <a:t> </a:t>
            </a:r>
            <a:r>
              <a:rPr sz="900" dirty="0">
                <a:latin typeface="Arial"/>
                <a:cs typeface="Arial"/>
              </a:rPr>
              <a:t>of </a:t>
            </a:r>
            <a:r>
              <a:rPr sz="900" spc="5" dirty="0">
                <a:latin typeface="Arial"/>
                <a:cs typeface="Arial"/>
              </a:rPr>
              <a:t>value</a:t>
            </a:r>
            <a:r>
              <a:rPr sz="900" spc="-4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importance)</a:t>
            </a:r>
          </a:p>
        </p:txBody>
      </p:sp>
      <p:sp>
        <p:nvSpPr>
          <p:cNvPr id="9" name="object 9"/>
          <p:cNvSpPr txBox="1"/>
          <p:nvPr/>
        </p:nvSpPr>
        <p:spPr>
          <a:xfrm>
            <a:off x="1269619" y="4139946"/>
            <a:ext cx="31686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4.3.6.</a:t>
            </a:r>
            <a:endParaRPr sz="900">
              <a:latin typeface="Arial"/>
              <a:cs typeface="Arial"/>
            </a:endParaRPr>
          </a:p>
        </p:txBody>
      </p:sp>
      <p:sp>
        <p:nvSpPr>
          <p:cNvPr id="10" name="object 10"/>
          <p:cNvSpPr txBox="1"/>
          <p:nvPr/>
        </p:nvSpPr>
        <p:spPr>
          <a:xfrm>
            <a:off x="1854454" y="4082922"/>
            <a:ext cx="6161405" cy="277495"/>
          </a:xfrm>
          <a:prstGeom prst="rect">
            <a:avLst/>
          </a:prstGeom>
        </p:spPr>
        <p:txBody>
          <a:bodyPr vert="horz" wrap="square" lIns="0" tIns="38100" rIns="0" bIns="0" rtlCol="0">
            <a:spAutoFit/>
          </a:bodyPr>
          <a:lstStyle/>
          <a:p>
            <a:pPr marL="12700" marR="5080">
              <a:lnSpc>
                <a:spcPts val="890"/>
              </a:lnSpc>
              <a:spcBef>
                <a:spcPts val="300"/>
              </a:spcBef>
            </a:pPr>
            <a:r>
              <a:rPr sz="900" dirty="0">
                <a:latin typeface="Arial"/>
                <a:cs typeface="Arial"/>
              </a:rPr>
              <a:t>Utilities</a:t>
            </a:r>
            <a:r>
              <a:rPr sz="900" spc="-55" dirty="0">
                <a:latin typeface="Arial"/>
                <a:cs typeface="Arial"/>
              </a:rPr>
              <a:t> </a:t>
            </a:r>
            <a:r>
              <a:rPr sz="900" dirty="0">
                <a:latin typeface="Arial"/>
                <a:cs typeface="Arial"/>
              </a:rPr>
              <a:t>Overview</a:t>
            </a:r>
            <a:r>
              <a:rPr sz="900" spc="40" dirty="0">
                <a:latin typeface="Arial"/>
                <a:cs typeface="Arial"/>
              </a:rPr>
              <a:t> </a:t>
            </a:r>
            <a:r>
              <a:rPr sz="900" spc="5" dirty="0">
                <a:latin typeface="Arial"/>
                <a:cs typeface="Arial"/>
              </a:rPr>
              <a:t>(Cooling</a:t>
            </a:r>
            <a:r>
              <a:rPr sz="900" spc="-60" dirty="0">
                <a:latin typeface="Arial"/>
                <a:cs typeface="Arial"/>
              </a:rPr>
              <a:t> </a:t>
            </a:r>
            <a:r>
              <a:rPr sz="900" spc="10" dirty="0">
                <a:latin typeface="Arial"/>
                <a:cs typeface="Arial"/>
              </a:rPr>
              <a:t>Water</a:t>
            </a:r>
            <a:r>
              <a:rPr sz="900" spc="-50" dirty="0">
                <a:latin typeface="Arial"/>
                <a:cs typeface="Arial"/>
              </a:rPr>
              <a:t> </a:t>
            </a:r>
            <a:r>
              <a:rPr sz="900" spc="5" dirty="0">
                <a:latin typeface="Arial"/>
                <a:cs typeface="Arial"/>
              </a:rPr>
              <a:t>System,</a:t>
            </a:r>
            <a:r>
              <a:rPr sz="900" spc="-45" dirty="0">
                <a:latin typeface="Arial"/>
                <a:cs typeface="Arial"/>
              </a:rPr>
              <a:t> </a:t>
            </a:r>
            <a:r>
              <a:rPr sz="900" dirty="0">
                <a:latin typeface="Arial"/>
                <a:cs typeface="Arial"/>
              </a:rPr>
              <a:t>DM</a:t>
            </a:r>
            <a:r>
              <a:rPr sz="900" spc="-25" dirty="0">
                <a:latin typeface="Arial"/>
                <a:cs typeface="Arial"/>
              </a:rPr>
              <a:t> </a:t>
            </a:r>
            <a:r>
              <a:rPr sz="900" spc="10" dirty="0">
                <a:latin typeface="Arial"/>
                <a:cs typeface="Arial"/>
              </a:rPr>
              <a:t>Water</a:t>
            </a:r>
            <a:r>
              <a:rPr sz="900" spc="-50" dirty="0">
                <a:latin typeface="Arial"/>
                <a:cs typeface="Arial"/>
              </a:rPr>
              <a:t> </a:t>
            </a:r>
            <a:r>
              <a:rPr sz="900" dirty="0">
                <a:latin typeface="Arial"/>
                <a:cs typeface="Arial"/>
              </a:rPr>
              <a:t>Plant,</a:t>
            </a:r>
            <a:r>
              <a:rPr sz="900" spc="-45" dirty="0">
                <a:latin typeface="Arial"/>
                <a:cs typeface="Arial"/>
              </a:rPr>
              <a:t> </a:t>
            </a:r>
            <a:r>
              <a:rPr sz="900" dirty="0">
                <a:latin typeface="Arial"/>
                <a:cs typeface="Arial"/>
              </a:rPr>
              <a:t>Compressed</a:t>
            </a:r>
            <a:r>
              <a:rPr sz="900" spc="-30" dirty="0">
                <a:latin typeface="Arial"/>
                <a:cs typeface="Arial"/>
              </a:rPr>
              <a:t> </a:t>
            </a:r>
            <a:r>
              <a:rPr sz="900" dirty="0">
                <a:latin typeface="Arial"/>
                <a:cs typeface="Arial"/>
              </a:rPr>
              <a:t>Air</a:t>
            </a:r>
            <a:r>
              <a:rPr sz="900" spc="-25" dirty="0">
                <a:latin typeface="Arial"/>
                <a:cs typeface="Arial"/>
              </a:rPr>
              <a:t> </a:t>
            </a:r>
            <a:r>
              <a:rPr sz="900" spc="5" dirty="0">
                <a:latin typeface="Arial"/>
                <a:cs typeface="Arial"/>
              </a:rPr>
              <a:t>System,</a:t>
            </a:r>
            <a:r>
              <a:rPr sz="900" spc="-45" dirty="0">
                <a:latin typeface="Arial"/>
                <a:cs typeface="Arial"/>
              </a:rPr>
              <a:t> </a:t>
            </a:r>
            <a:r>
              <a:rPr sz="900" spc="-5" dirty="0">
                <a:latin typeface="Arial"/>
                <a:cs typeface="Arial"/>
              </a:rPr>
              <a:t>power,</a:t>
            </a:r>
            <a:r>
              <a:rPr sz="900" dirty="0">
                <a:latin typeface="Arial"/>
                <a:cs typeface="Arial"/>
              </a:rPr>
              <a:t> steam</a:t>
            </a:r>
            <a:r>
              <a:rPr sz="900" spc="5" dirty="0">
                <a:latin typeface="Arial"/>
                <a:cs typeface="Arial"/>
              </a:rPr>
              <a:t> &amp;</a:t>
            </a:r>
            <a:r>
              <a:rPr sz="900" spc="-15" dirty="0">
                <a:latin typeface="Arial"/>
                <a:cs typeface="Arial"/>
              </a:rPr>
              <a:t> </a:t>
            </a:r>
            <a:r>
              <a:rPr sz="900" spc="-5" dirty="0">
                <a:latin typeface="Arial"/>
                <a:cs typeface="Arial"/>
              </a:rPr>
              <a:t>effluent</a:t>
            </a:r>
            <a:r>
              <a:rPr sz="900" spc="-20" dirty="0">
                <a:latin typeface="Arial"/>
                <a:cs typeface="Arial"/>
              </a:rPr>
              <a:t> </a:t>
            </a:r>
            <a:r>
              <a:rPr sz="900" dirty="0">
                <a:latin typeface="Arial"/>
                <a:cs typeface="Arial"/>
              </a:rPr>
              <a:t>processing  details)</a:t>
            </a:r>
            <a:endParaRPr sz="900">
              <a:latin typeface="Arial"/>
              <a:cs typeface="Arial"/>
            </a:endParaRPr>
          </a:p>
        </p:txBody>
      </p:sp>
      <p:sp>
        <p:nvSpPr>
          <p:cNvPr id="11" name="object 11"/>
          <p:cNvSpPr txBox="1"/>
          <p:nvPr/>
        </p:nvSpPr>
        <p:spPr>
          <a:xfrm>
            <a:off x="1269619" y="4460875"/>
            <a:ext cx="31686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4.3.7.</a:t>
            </a:r>
            <a:endParaRPr sz="900">
              <a:latin typeface="Arial"/>
              <a:cs typeface="Arial"/>
            </a:endParaRPr>
          </a:p>
        </p:txBody>
      </p:sp>
      <p:sp>
        <p:nvSpPr>
          <p:cNvPr id="12" name="object 12"/>
          <p:cNvSpPr txBox="1"/>
          <p:nvPr/>
        </p:nvSpPr>
        <p:spPr>
          <a:xfrm>
            <a:off x="1854454" y="4460875"/>
            <a:ext cx="2360930"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Arial"/>
                <a:cs typeface="Arial"/>
              </a:rPr>
              <a:t>Waste </a:t>
            </a:r>
            <a:r>
              <a:rPr sz="900" spc="-5" dirty="0">
                <a:latin typeface="Arial"/>
                <a:cs typeface="Arial"/>
              </a:rPr>
              <a:t>generation, </a:t>
            </a:r>
            <a:r>
              <a:rPr sz="900" dirty="0">
                <a:latin typeface="Arial"/>
                <a:cs typeface="Arial"/>
              </a:rPr>
              <a:t>Management, and</a:t>
            </a:r>
            <a:r>
              <a:rPr sz="900" spc="-155" dirty="0">
                <a:latin typeface="Arial"/>
                <a:cs typeface="Arial"/>
              </a:rPr>
              <a:t> </a:t>
            </a:r>
            <a:r>
              <a:rPr sz="900" dirty="0">
                <a:latin typeface="Arial"/>
                <a:cs typeface="Arial"/>
              </a:rPr>
              <a:t>disposal</a:t>
            </a:r>
            <a:endParaRPr sz="900">
              <a:latin typeface="Arial"/>
              <a:cs typeface="Arial"/>
            </a:endParaRPr>
          </a:p>
        </p:txBody>
      </p:sp>
      <p:sp>
        <p:nvSpPr>
          <p:cNvPr id="13" name="object 13"/>
          <p:cNvSpPr txBox="1"/>
          <p:nvPr/>
        </p:nvSpPr>
        <p:spPr>
          <a:xfrm>
            <a:off x="1269619" y="4781803"/>
            <a:ext cx="6171565" cy="152606"/>
          </a:xfrm>
          <a:prstGeom prst="rect">
            <a:avLst/>
          </a:prstGeom>
        </p:spPr>
        <p:txBody>
          <a:bodyPr vert="horz" wrap="square" lIns="0" tIns="13970" rIns="0" bIns="0" rtlCol="0">
            <a:spAutoFit/>
          </a:bodyPr>
          <a:lstStyle/>
          <a:p>
            <a:pPr marL="12700">
              <a:lnSpc>
                <a:spcPct val="100000"/>
              </a:lnSpc>
              <a:spcBef>
                <a:spcPts val="110"/>
              </a:spcBef>
              <a:tabLst>
                <a:tab pos="596900" algn="l"/>
              </a:tabLst>
            </a:pPr>
            <a:r>
              <a:rPr sz="900" dirty="0">
                <a:latin typeface="Arial"/>
                <a:cs typeface="Arial"/>
              </a:rPr>
              <a:t>4.3.8.	Raw</a:t>
            </a:r>
            <a:r>
              <a:rPr sz="900" spc="-25" dirty="0">
                <a:latin typeface="Arial"/>
                <a:cs typeface="Arial"/>
              </a:rPr>
              <a:t> </a:t>
            </a:r>
            <a:r>
              <a:rPr sz="900" dirty="0">
                <a:latin typeface="Arial"/>
                <a:cs typeface="Arial"/>
              </a:rPr>
              <a:t>Materials</a:t>
            </a:r>
            <a:r>
              <a:rPr sz="900" spc="-30" dirty="0">
                <a:latin typeface="Arial"/>
                <a:cs typeface="Arial"/>
              </a:rPr>
              <a:t> </a:t>
            </a:r>
            <a:r>
              <a:rPr sz="900" spc="-5" dirty="0">
                <a:latin typeface="Arial"/>
                <a:cs typeface="Arial"/>
              </a:rPr>
              <a:t>Required</a:t>
            </a:r>
            <a:r>
              <a:rPr sz="900" spc="-10" dirty="0">
                <a:latin typeface="Arial"/>
                <a:cs typeface="Arial"/>
              </a:rPr>
              <a:t> </a:t>
            </a:r>
            <a:r>
              <a:rPr sz="900" dirty="0">
                <a:latin typeface="Arial"/>
                <a:cs typeface="Arial"/>
              </a:rPr>
              <a:t>(Detailed</a:t>
            </a:r>
            <a:r>
              <a:rPr sz="900" spc="-10" dirty="0">
                <a:latin typeface="Arial"/>
                <a:cs typeface="Arial"/>
              </a:rPr>
              <a:t> </a:t>
            </a:r>
            <a:r>
              <a:rPr sz="900" spc="5" dirty="0">
                <a:latin typeface="Arial"/>
                <a:cs typeface="Arial"/>
              </a:rPr>
              <a:t>list</a:t>
            </a:r>
            <a:r>
              <a:rPr sz="900" spc="-45" dirty="0">
                <a:latin typeface="Arial"/>
                <a:cs typeface="Arial"/>
              </a:rPr>
              <a:t> </a:t>
            </a:r>
            <a:r>
              <a:rPr sz="900" dirty="0">
                <a:latin typeface="Arial"/>
                <a:cs typeface="Arial"/>
              </a:rPr>
              <a:t>of </a:t>
            </a:r>
            <a:r>
              <a:rPr sz="900" spc="5" dirty="0">
                <a:latin typeface="Arial"/>
                <a:cs typeface="Arial"/>
              </a:rPr>
              <a:t>all</a:t>
            </a:r>
            <a:r>
              <a:rPr sz="900" spc="-20" dirty="0">
                <a:latin typeface="Arial"/>
                <a:cs typeface="Arial"/>
              </a:rPr>
              <a:t> </a:t>
            </a:r>
            <a:r>
              <a:rPr sz="900" spc="10" dirty="0">
                <a:latin typeface="Arial"/>
                <a:cs typeface="Arial"/>
              </a:rPr>
              <a:t>major</a:t>
            </a:r>
            <a:r>
              <a:rPr sz="900" spc="-70" dirty="0">
                <a:latin typeface="Arial"/>
                <a:cs typeface="Arial"/>
              </a:rPr>
              <a:t> </a:t>
            </a:r>
            <a:r>
              <a:rPr sz="900" spc="5" dirty="0">
                <a:latin typeface="Arial"/>
                <a:cs typeface="Arial"/>
              </a:rPr>
              <a:t>raw</a:t>
            </a:r>
            <a:r>
              <a:rPr sz="900" spc="-20" dirty="0">
                <a:latin typeface="Arial"/>
                <a:cs typeface="Arial"/>
              </a:rPr>
              <a:t> </a:t>
            </a:r>
            <a:r>
              <a:rPr sz="900" spc="5" dirty="0">
                <a:latin typeface="Arial"/>
                <a:cs typeface="Arial"/>
              </a:rPr>
              <a:t>materials</a:t>
            </a:r>
            <a:r>
              <a:rPr sz="900" spc="-80" dirty="0">
                <a:latin typeface="Arial"/>
                <a:cs typeface="Arial"/>
              </a:rPr>
              <a:t> </a:t>
            </a:r>
            <a:r>
              <a:rPr sz="900" spc="-5" dirty="0">
                <a:latin typeface="Arial"/>
                <a:cs typeface="Arial"/>
              </a:rPr>
              <a:t>used</a:t>
            </a:r>
            <a:r>
              <a:rPr sz="900" spc="10" dirty="0">
                <a:latin typeface="Arial"/>
                <a:cs typeface="Arial"/>
              </a:rPr>
              <a:t> </a:t>
            </a:r>
            <a:r>
              <a:rPr sz="900" dirty="0">
                <a:latin typeface="Arial"/>
                <a:cs typeface="Arial"/>
              </a:rPr>
              <a:t>for</a:t>
            </a:r>
            <a:r>
              <a:rPr sz="900" spc="-25" dirty="0">
                <a:latin typeface="Arial"/>
                <a:cs typeface="Arial"/>
              </a:rPr>
              <a:t> </a:t>
            </a:r>
            <a:r>
              <a:rPr sz="900" spc="5" dirty="0">
                <a:latin typeface="Arial"/>
                <a:cs typeface="Arial"/>
              </a:rPr>
              <a:t>the</a:t>
            </a:r>
            <a:r>
              <a:rPr sz="900" spc="-10" dirty="0">
                <a:latin typeface="Arial"/>
                <a:cs typeface="Arial"/>
              </a:rPr>
              <a:t> </a:t>
            </a:r>
            <a:r>
              <a:rPr sz="900" dirty="0">
                <a:latin typeface="Arial"/>
                <a:cs typeface="Arial"/>
              </a:rPr>
              <a:t>manufacturing</a:t>
            </a:r>
            <a:r>
              <a:rPr sz="900" spc="-85" dirty="0">
                <a:latin typeface="Arial"/>
                <a:cs typeface="Arial"/>
              </a:rPr>
              <a:t> </a:t>
            </a:r>
            <a:r>
              <a:rPr sz="900" dirty="0">
                <a:latin typeface="Arial"/>
                <a:cs typeface="Arial"/>
              </a:rPr>
              <a:t>of </a:t>
            </a:r>
            <a:r>
              <a:rPr lang="en-IN" sz="900" spc="5" dirty="0">
                <a:latin typeface="Arial"/>
                <a:cs typeface="Arial"/>
              </a:rPr>
              <a:t>Epoxy Resin</a:t>
            </a:r>
            <a:r>
              <a:rPr sz="900" dirty="0">
                <a:latin typeface="Arial"/>
                <a:cs typeface="Arial"/>
              </a:rPr>
              <a:t>)</a:t>
            </a:r>
          </a:p>
        </p:txBody>
      </p:sp>
      <p:sp>
        <p:nvSpPr>
          <p:cNvPr id="14" name="object 14"/>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
        <p:nvSpPr>
          <p:cNvPr id="15" name="object 15"/>
          <p:cNvSpPr txBox="1"/>
          <p:nvPr/>
        </p:nvSpPr>
        <p:spPr>
          <a:xfrm>
            <a:off x="381012" y="5032400"/>
            <a:ext cx="8567420" cy="239395"/>
          </a:xfrm>
          <a:prstGeom prst="rect">
            <a:avLst/>
          </a:prstGeom>
          <a:solidFill>
            <a:srgbClr val="538235"/>
          </a:solidFill>
        </p:spPr>
        <p:txBody>
          <a:bodyPr vert="horz" wrap="square" lIns="0" tIns="27305" rIns="0" bIns="0" rtlCol="0">
            <a:spAutoFit/>
          </a:bodyPr>
          <a:lstStyle/>
          <a:p>
            <a:pPr marL="91440">
              <a:lnSpc>
                <a:spcPct val="100000"/>
              </a:lnSpc>
              <a:spcBef>
                <a:spcPts val="215"/>
              </a:spcBef>
              <a:tabLst>
                <a:tab pos="396875" algn="l"/>
              </a:tabLst>
            </a:pPr>
            <a:r>
              <a:rPr sz="1500" b="1" spc="-7" baseline="2777" dirty="0">
                <a:solidFill>
                  <a:srgbClr val="FFFFFF"/>
                </a:solidFill>
                <a:latin typeface="Arial"/>
                <a:cs typeface="Arial"/>
              </a:rPr>
              <a:t>5.	</a:t>
            </a:r>
            <a:r>
              <a:rPr sz="1000" b="1" dirty="0">
                <a:solidFill>
                  <a:srgbClr val="FFFFFF"/>
                </a:solidFill>
                <a:latin typeface="Arial"/>
                <a:cs typeface="Arial"/>
              </a:rPr>
              <a:t>Economic</a:t>
            </a:r>
            <a:r>
              <a:rPr sz="1000" b="1" spc="-75" dirty="0">
                <a:solidFill>
                  <a:srgbClr val="FFFFFF"/>
                </a:solidFill>
                <a:latin typeface="Arial"/>
                <a:cs typeface="Arial"/>
              </a:rPr>
              <a:t> </a:t>
            </a:r>
            <a:r>
              <a:rPr sz="1000" b="1" dirty="0">
                <a:solidFill>
                  <a:srgbClr val="FFFFFF"/>
                </a:solidFill>
                <a:latin typeface="Arial"/>
                <a:cs typeface="Arial"/>
              </a:rPr>
              <a:t>Evaluation</a:t>
            </a:r>
            <a:r>
              <a:rPr sz="1000" b="1" spc="-75" dirty="0">
                <a:solidFill>
                  <a:srgbClr val="FFFFFF"/>
                </a:solidFill>
                <a:latin typeface="Arial"/>
                <a:cs typeface="Arial"/>
              </a:rPr>
              <a:t> </a:t>
            </a:r>
            <a:r>
              <a:rPr sz="1000" b="1" dirty="0">
                <a:solidFill>
                  <a:srgbClr val="FFFFFF"/>
                </a:solidFill>
                <a:latin typeface="Arial"/>
                <a:cs typeface="Arial"/>
              </a:rPr>
              <a:t>(Initial</a:t>
            </a:r>
            <a:r>
              <a:rPr sz="1000" b="1" spc="-60" dirty="0">
                <a:solidFill>
                  <a:srgbClr val="FFFFFF"/>
                </a:solidFill>
                <a:latin typeface="Arial"/>
                <a:cs typeface="Arial"/>
              </a:rPr>
              <a:t> </a:t>
            </a:r>
            <a:r>
              <a:rPr sz="1000" b="1" dirty="0">
                <a:solidFill>
                  <a:srgbClr val="FFFFFF"/>
                </a:solidFill>
                <a:latin typeface="Arial"/>
                <a:cs typeface="Arial"/>
              </a:rPr>
              <a:t>eeconomic</a:t>
            </a:r>
            <a:r>
              <a:rPr sz="1000" b="1" spc="-70" dirty="0">
                <a:solidFill>
                  <a:srgbClr val="FFFFFF"/>
                </a:solidFill>
                <a:latin typeface="Arial"/>
                <a:cs typeface="Arial"/>
              </a:rPr>
              <a:t> </a:t>
            </a:r>
            <a:r>
              <a:rPr sz="1000" b="1" dirty="0">
                <a:solidFill>
                  <a:srgbClr val="FFFFFF"/>
                </a:solidFill>
                <a:latin typeface="Arial"/>
                <a:cs typeface="Arial"/>
              </a:rPr>
              <a:t>evaluation</a:t>
            </a:r>
            <a:r>
              <a:rPr sz="1000" b="1" spc="-55" dirty="0">
                <a:solidFill>
                  <a:srgbClr val="FFFFFF"/>
                </a:solidFill>
                <a:latin typeface="Arial"/>
                <a:cs typeface="Arial"/>
              </a:rPr>
              <a:t> </a:t>
            </a:r>
            <a:r>
              <a:rPr sz="1000" b="1" dirty="0">
                <a:solidFill>
                  <a:srgbClr val="FFFFFF"/>
                </a:solidFill>
                <a:latin typeface="Arial"/>
                <a:cs typeface="Arial"/>
              </a:rPr>
              <a:t>to</a:t>
            </a:r>
            <a:r>
              <a:rPr sz="1000" b="1" spc="-5" dirty="0">
                <a:solidFill>
                  <a:srgbClr val="FFFFFF"/>
                </a:solidFill>
                <a:latin typeface="Arial"/>
                <a:cs typeface="Arial"/>
              </a:rPr>
              <a:t> </a:t>
            </a:r>
            <a:r>
              <a:rPr sz="1000" b="1" dirty="0">
                <a:solidFill>
                  <a:srgbClr val="FFFFFF"/>
                </a:solidFill>
                <a:latin typeface="Arial"/>
                <a:cs typeface="Arial"/>
              </a:rPr>
              <a:t>understand</a:t>
            </a:r>
            <a:r>
              <a:rPr sz="1000" b="1" spc="-60" dirty="0">
                <a:solidFill>
                  <a:srgbClr val="FFFFFF"/>
                </a:solidFill>
                <a:latin typeface="Arial"/>
                <a:cs typeface="Arial"/>
              </a:rPr>
              <a:t> </a:t>
            </a:r>
            <a:r>
              <a:rPr sz="1000" b="1" dirty="0">
                <a:solidFill>
                  <a:srgbClr val="FFFFFF"/>
                </a:solidFill>
                <a:latin typeface="Arial"/>
                <a:cs typeface="Arial"/>
              </a:rPr>
              <a:t>investment,</a:t>
            </a:r>
            <a:r>
              <a:rPr sz="1000" b="1" spc="-55" dirty="0">
                <a:solidFill>
                  <a:srgbClr val="FFFFFF"/>
                </a:solidFill>
                <a:latin typeface="Arial"/>
                <a:cs typeface="Arial"/>
              </a:rPr>
              <a:t> </a:t>
            </a:r>
            <a:r>
              <a:rPr sz="1000" b="1" spc="-5" dirty="0">
                <a:solidFill>
                  <a:srgbClr val="FFFFFF"/>
                </a:solidFill>
                <a:latin typeface="Arial"/>
                <a:cs typeface="Arial"/>
              </a:rPr>
              <a:t>capex</a:t>
            </a:r>
            <a:r>
              <a:rPr sz="1000" b="1" spc="-20" dirty="0">
                <a:solidFill>
                  <a:srgbClr val="FFFFFF"/>
                </a:solidFill>
                <a:latin typeface="Arial"/>
                <a:cs typeface="Arial"/>
              </a:rPr>
              <a:t> </a:t>
            </a:r>
            <a:r>
              <a:rPr sz="1000" b="1" dirty="0">
                <a:solidFill>
                  <a:srgbClr val="FFFFFF"/>
                </a:solidFill>
                <a:latin typeface="Arial"/>
                <a:cs typeface="Arial"/>
              </a:rPr>
              <a:t>and opex</a:t>
            </a:r>
            <a:r>
              <a:rPr sz="1000" b="1" spc="-20" dirty="0">
                <a:solidFill>
                  <a:srgbClr val="FFFFFF"/>
                </a:solidFill>
                <a:latin typeface="Arial"/>
                <a:cs typeface="Arial"/>
              </a:rPr>
              <a:t> </a:t>
            </a:r>
            <a:r>
              <a:rPr sz="1000" b="1" spc="5" dirty="0">
                <a:solidFill>
                  <a:srgbClr val="FFFFFF"/>
                </a:solidFill>
                <a:latin typeface="Arial"/>
                <a:cs typeface="Arial"/>
              </a:rPr>
              <a:t>with</a:t>
            </a:r>
            <a:r>
              <a:rPr sz="1000" b="1" spc="-60" dirty="0">
                <a:solidFill>
                  <a:srgbClr val="FFFFFF"/>
                </a:solidFill>
                <a:latin typeface="Arial"/>
                <a:cs typeface="Arial"/>
              </a:rPr>
              <a:t> </a:t>
            </a:r>
            <a:r>
              <a:rPr sz="1000" b="1" spc="5" dirty="0">
                <a:solidFill>
                  <a:srgbClr val="FFFFFF"/>
                </a:solidFill>
                <a:latin typeface="Arial"/>
                <a:cs typeface="Arial"/>
              </a:rPr>
              <a:t>+/-</a:t>
            </a:r>
            <a:r>
              <a:rPr sz="1000" b="1" spc="-10" dirty="0">
                <a:solidFill>
                  <a:srgbClr val="FFFFFF"/>
                </a:solidFill>
                <a:latin typeface="Arial"/>
                <a:cs typeface="Arial"/>
              </a:rPr>
              <a:t> </a:t>
            </a:r>
            <a:r>
              <a:rPr sz="1000" b="1" spc="-5" dirty="0">
                <a:solidFill>
                  <a:srgbClr val="FFFFFF"/>
                </a:solidFill>
                <a:latin typeface="Arial"/>
                <a:cs typeface="Arial"/>
              </a:rPr>
              <a:t>20%</a:t>
            </a:r>
            <a:r>
              <a:rPr sz="1000" b="1" spc="-20" dirty="0">
                <a:solidFill>
                  <a:srgbClr val="FFFFFF"/>
                </a:solidFill>
                <a:latin typeface="Arial"/>
                <a:cs typeface="Arial"/>
              </a:rPr>
              <a:t> </a:t>
            </a:r>
            <a:r>
              <a:rPr sz="1000" b="1" spc="-5" dirty="0">
                <a:solidFill>
                  <a:srgbClr val="FFFFFF"/>
                </a:solidFill>
                <a:latin typeface="Arial"/>
                <a:cs typeface="Arial"/>
              </a:rPr>
              <a:t>accuracy)</a:t>
            </a:r>
            <a:endParaRPr sz="1000">
              <a:latin typeface="Arial"/>
              <a:cs typeface="Arial"/>
            </a:endParaRPr>
          </a:p>
        </p:txBody>
      </p:sp>
      <p:sp>
        <p:nvSpPr>
          <p:cNvPr id="16" name="object 16"/>
          <p:cNvSpPr txBox="1"/>
          <p:nvPr/>
        </p:nvSpPr>
        <p:spPr>
          <a:xfrm>
            <a:off x="942847" y="5284723"/>
            <a:ext cx="1456690" cy="446405"/>
          </a:xfrm>
          <a:prstGeom prst="rect">
            <a:avLst/>
          </a:prstGeom>
        </p:spPr>
        <p:txBody>
          <a:bodyPr vert="horz" wrap="square" lIns="0" tIns="13970" rIns="0" bIns="0" rtlCol="0">
            <a:spAutoFit/>
          </a:bodyPr>
          <a:lstStyle/>
          <a:p>
            <a:pPr marL="12700">
              <a:lnSpc>
                <a:spcPct val="100000"/>
              </a:lnSpc>
              <a:spcBef>
                <a:spcPts val="110"/>
              </a:spcBef>
              <a:tabLst>
                <a:tab pos="339090" algn="l"/>
              </a:tabLst>
            </a:pPr>
            <a:r>
              <a:rPr sz="900" dirty="0">
                <a:latin typeface="Arial"/>
                <a:cs typeface="Arial"/>
              </a:rPr>
              <a:t>5.1.	Estimated</a:t>
            </a:r>
            <a:r>
              <a:rPr sz="900" spc="-85" dirty="0">
                <a:latin typeface="Arial"/>
                <a:cs typeface="Arial"/>
              </a:rPr>
              <a:t> </a:t>
            </a:r>
            <a:r>
              <a:rPr sz="900" dirty="0">
                <a:latin typeface="Arial"/>
                <a:cs typeface="Arial"/>
              </a:rPr>
              <a:t>Investment</a:t>
            </a:r>
            <a:endParaRPr sz="900">
              <a:latin typeface="Arial"/>
              <a:cs typeface="Arial"/>
            </a:endParaRPr>
          </a:p>
          <a:p>
            <a:pPr>
              <a:lnSpc>
                <a:spcPct val="100000"/>
              </a:lnSpc>
              <a:spcBef>
                <a:spcPts val="45"/>
              </a:spcBef>
            </a:pPr>
            <a:endParaRPr sz="950">
              <a:latin typeface="Arial"/>
              <a:cs typeface="Arial"/>
            </a:endParaRPr>
          </a:p>
          <a:p>
            <a:pPr marL="12700">
              <a:lnSpc>
                <a:spcPct val="100000"/>
              </a:lnSpc>
              <a:spcBef>
                <a:spcPts val="5"/>
              </a:spcBef>
            </a:pPr>
            <a:r>
              <a:rPr sz="900" dirty="0">
                <a:latin typeface="Arial"/>
                <a:cs typeface="Arial"/>
              </a:rPr>
              <a:t>5.2.</a:t>
            </a:r>
            <a:endParaRPr sz="900">
              <a:latin typeface="Arial"/>
              <a:cs typeface="Arial"/>
            </a:endParaRPr>
          </a:p>
        </p:txBody>
      </p:sp>
      <p:graphicFrame>
        <p:nvGraphicFramePr>
          <p:cNvPr id="17" name="object 17"/>
          <p:cNvGraphicFramePr>
            <a:graphicFrameLocks noGrp="1"/>
          </p:cNvGraphicFramePr>
          <p:nvPr/>
        </p:nvGraphicFramePr>
        <p:xfrm>
          <a:off x="1281683" y="5480761"/>
          <a:ext cx="6855458" cy="356614"/>
        </p:xfrm>
        <a:graphic>
          <a:graphicData uri="http://schemas.openxmlformats.org/drawingml/2006/table">
            <a:tbl>
              <a:tblPr firstRow="1" bandRow="1">
                <a:tableStyleId>{2D5ABB26-0587-4C30-8999-92F81FD0307C}</a:tableStyleId>
              </a:tblPr>
              <a:tblGrid>
                <a:gridCol w="1258570">
                  <a:extLst>
                    <a:ext uri="{9D8B030D-6E8A-4147-A177-3AD203B41FA5}">
                      <a16:colId xmlns:a16="http://schemas.microsoft.com/office/drawing/2014/main" val="20000"/>
                    </a:ext>
                  </a:extLst>
                </a:gridCol>
                <a:gridCol w="2075180">
                  <a:extLst>
                    <a:ext uri="{9D8B030D-6E8A-4147-A177-3AD203B41FA5}">
                      <a16:colId xmlns:a16="http://schemas.microsoft.com/office/drawing/2014/main" val="20001"/>
                    </a:ext>
                  </a:extLst>
                </a:gridCol>
                <a:gridCol w="3059429">
                  <a:extLst>
                    <a:ext uri="{9D8B030D-6E8A-4147-A177-3AD203B41FA5}">
                      <a16:colId xmlns:a16="http://schemas.microsoft.com/office/drawing/2014/main" val="20002"/>
                    </a:ext>
                  </a:extLst>
                </a:gridCol>
                <a:gridCol w="462279">
                  <a:extLst>
                    <a:ext uri="{9D8B030D-6E8A-4147-A177-3AD203B41FA5}">
                      <a16:colId xmlns:a16="http://schemas.microsoft.com/office/drawing/2014/main" val="20003"/>
                    </a:ext>
                  </a:extLst>
                </a:gridCol>
              </a:tblGrid>
              <a:tr h="112775">
                <a:tc gridSpan="2">
                  <a:txBody>
                    <a:bodyPr/>
                    <a:lstStyle/>
                    <a:p>
                      <a:pPr>
                        <a:lnSpc>
                          <a:spcPts val="790"/>
                        </a:lnSpc>
                      </a:pPr>
                      <a:r>
                        <a:rPr sz="900" spc="-10" dirty="0">
                          <a:latin typeface="Arial"/>
                          <a:cs typeface="Arial"/>
                        </a:rPr>
                        <a:t>Fixed</a:t>
                      </a:r>
                      <a:r>
                        <a:rPr sz="900" dirty="0">
                          <a:latin typeface="Arial"/>
                          <a:cs typeface="Arial"/>
                        </a:rPr>
                        <a:t> Cost</a:t>
                      </a:r>
                      <a:r>
                        <a:rPr sz="900" spc="-10" dirty="0">
                          <a:latin typeface="Arial"/>
                          <a:cs typeface="Arial"/>
                        </a:rPr>
                        <a:t> </a:t>
                      </a:r>
                      <a:r>
                        <a:rPr sz="900" spc="5" dirty="0">
                          <a:latin typeface="Arial"/>
                          <a:cs typeface="Arial"/>
                        </a:rPr>
                        <a:t>&amp;</a:t>
                      </a:r>
                      <a:r>
                        <a:rPr sz="900" spc="-25" dirty="0">
                          <a:latin typeface="Arial"/>
                          <a:cs typeface="Arial"/>
                        </a:rPr>
                        <a:t> </a:t>
                      </a:r>
                      <a:r>
                        <a:rPr sz="900" spc="5" dirty="0">
                          <a:latin typeface="Arial"/>
                          <a:cs typeface="Arial"/>
                        </a:rPr>
                        <a:t>Variable</a:t>
                      </a:r>
                      <a:r>
                        <a:rPr sz="900" spc="-65" dirty="0">
                          <a:latin typeface="Arial"/>
                          <a:cs typeface="Arial"/>
                        </a:rPr>
                        <a:t> </a:t>
                      </a:r>
                      <a:r>
                        <a:rPr sz="900" dirty="0">
                          <a:latin typeface="Arial"/>
                          <a:cs typeface="Arial"/>
                        </a:rPr>
                        <a:t>Cost</a:t>
                      </a:r>
                      <a:r>
                        <a:rPr sz="900" spc="-30"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(Production</a:t>
                      </a:r>
                      <a:r>
                        <a:rPr sz="900" spc="-70" dirty="0">
                          <a:latin typeface="Arial"/>
                          <a:cs typeface="Arial"/>
                        </a:rPr>
                        <a:t> </a:t>
                      </a:r>
                      <a:r>
                        <a:rPr sz="900" dirty="0">
                          <a:latin typeface="Arial"/>
                          <a:cs typeface="Arial"/>
                        </a:rPr>
                        <a:t>Cost</a:t>
                      </a:r>
                      <a:r>
                        <a:rPr sz="900" spc="-25" dirty="0">
                          <a:latin typeface="Arial"/>
                          <a:cs typeface="Arial"/>
                        </a:rPr>
                        <a:t> </a:t>
                      </a:r>
                      <a:r>
                        <a:rPr sz="900" spc="5" dirty="0">
                          <a:latin typeface="Arial"/>
                          <a:cs typeface="Arial"/>
                        </a:rPr>
                        <a:t>Analysis)</a:t>
                      </a:r>
                      <a:r>
                        <a:rPr sz="900" spc="-40" dirty="0">
                          <a:latin typeface="Arial"/>
                          <a:cs typeface="Arial"/>
                        </a:rPr>
                        <a:t> </a:t>
                      </a:r>
                      <a:r>
                        <a:rPr sz="900" spc="5" dirty="0">
                          <a:latin typeface="Arial"/>
                          <a:cs typeface="Arial"/>
                        </a:rPr>
                        <a:t>–</a:t>
                      </a:r>
                      <a:endParaRPr sz="900">
                        <a:latin typeface="Arial"/>
                        <a:cs typeface="Arial"/>
                      </a:endParaRPr>
                    </a:p>
                  </a:txBody>
                  <a:tcPr marL="0" marR="0" marT="0" marB="0">
                    <a:solidFill>
                      <a:srgbClr val="FFFF00"/>
                    </a:solidFill>
                  </a:tcPr>
                </a:tc>
                <a:tc hMerge="1">
                  <a:txBody>
                    <a:bodyPr/>
                    <a:lstStyle/>
                    <a:p>
                      <a:endParaRPr/>
                    </a:p>
                  </a:txBody>
                  <a:tcPr marL="0" marR="0" marT="0" marB="0"/>
                </a:tc>
                <a:tc>
                  <a:txBody>
                    <a:bodyPr/>
                    <a:lstStyle/>
                    <a:p>
                      <a:pPr marL="1270">
                        <a:lnSpc>
                          <a:spcPts val="790"/>
                        </a:lnSpc>
                      </a:pPr>
                      <a:r>
                        <a:rPr sz="900" dirty="0">
                          <a:latin typeface="Arial"/>
                          <a:cs typeface="Arial"/>
                        </a:rPr>
                        <a:t>This</a:t>
                      </a:r>
                      <a:r>
                        <a:rPr sz="900" spc="-35" dirty="0">
                          <a:latin typeface="Arial"/>
                          <a:cs typeface="Arial"/>
                        </a:rPr>
                        <a:t> </a:t>
                      </a:r>
                      <a:r>
                        <a:rPr sz="900" dirty="0">
                          <a:latin typeface="Arial"/>
                          <a:cs typeface="Arial"/>
                        </a:rPr>
                        <a:t>section</a:t>
                      </a:r>
                      <a:r>
                        <a:rPr sz="900" spc="-40" dirty="0">
                          <a:latin typeface="Arial"/>
                          <a:cs typeface="Arial"/>
                        </a:rPr>
                        <a:t> </a:t>
                      </a:r>
                      <a:r>
                        <a:rPr sz="900" spc="5" dirty="0">
                          <a:latin typeface="Arial"/>
                          <a:cs typeface="Arial"/>
                        </a:rPr>
                        <a:t>will</a:t>
                      </a:r>
                      <a:r>
                        <a:rPr sz="900" spc="-25" dirty="0">
                          <a:latin typeface="Arial"/>
                          <a:cs typeface="Arial"/>
                        </a:rPr>
                        <a:t> </a:t>
                      </a:r>
                      <a:r>
                        <a:rPr sz="900" spc="5" dirty="0">
                          <a:latin typeface="Arial"/>
                          <a:cs typeface="Arial"/>
                        </a:rPr>
                        <a:t>provide</a:t>
                      </a:r>
                      <a:r>
                        <a:rPr sz="900" spc="-60" dirty="0">
                          <a:latin typeface="Arial"/>
                          <a:cs typeface="Arial"/>
                        </a:rPr>
                        <a:t> </a:t>
                      </a:r>
                      <a:r>
                        <a:rPr sz="900" dirty="0">
                          <a:latin typeface="Arial"/>
                          <a:cs typeface="Arial"/>
                        </a:rPr>
                        <a:t>total</a:t>
                      </a:r>
                      <a:r>
                        <a:rPr sz="900" spc="-45" dirty="0">
                          <a:latin typeface="Arial"/>
                          <a:cs typeface="Arial"/>
                        </a:rPr>
                        <a:t> </a:t>
                      </a:r>
                      <a:r>
                        <a:rPr sz="900" dirty="0">
                          <a:latin typeface="Arial"/>
                          <a:cs typeface="Arial"/>
                        </a:rPr>
                        <a:t>cost</a:t>
                      </a:r>
                      <a:r>
                        <a:rPr sz="900" spc="-25" dirty="0">
                          <a:latin typeface="Arial"/>
                          <a:cs typeface="Arial"/>
                        </a:rPr>
                        <a:t> </a:t>
                      </a:r>
                      <a:r>
                        <a:rPr sz="900" spc="5" dirty="0">
                          <a:latin typeface="Arial"/>
                          <a:cs typeface="Arial"/>
                        </a:rPr>
                        <a:t>analysis</a:t>
                      </a:r>
                      <a:r>
                        <a:rPr sz="900" spc="-60" dirty="0">
                          <a:latin typeface="Arial"/>
                          <a:cs typeface="Arial"/>
                        </a:rPr>
                        <a:t> </a:t>
                      </a:r>
                      <a:r>
                        <a:rPr sz="900" spc="5" dirty="0">
                          <a:latin typeface="Arial"/>
                          <a:cs typeface="Arial"/>
                        </a:rPr>
                        <a:t>to</a:t>
                      </a:r>
                      <a:r>
                        <a:rPr sz="900" spc="-10" dirty="0">
                          <a:latin typeface="Arial"/>
                          <a:cs typeface="Arial"/>
                        </a:rPr>
                        <a:t> keep</a:t>
                      </a:r>
                      <a:r>
                        <a:rPr sz="900" spc="30" dirty="0">
                          <a:latin typeface="Arial"/>
                          <a:cs typeface="Arial"/>
                        </a:rPr>
                        <a:t> </a:t>
                      </a:r>
                      <a:r>
                        <a:rPr sz="900" dirty="0">
                          <a:latin typeface="Arial"/>
                          <a:cs typeface="Arial"/>
                        </a:rPr>
                        <a:t>business</a:t>
                      </a:r>
                      <a:endParaRPr sz="900">
                        <a:latin typeface="Arial"/>
                        <a:cs typeface="Arial"/>
                      </a:endParaRPr>
                    </a:p>
                  </a:txBody>
                  <a:tcPr marL="0" marR="0" marT="0" marB="0">
                    <a:solidFill>
                      <a:srgbClr val="FFFF00"/>
                    </a:solidFill>
                  </a:tcPr>
                </a:tc>
                <a:tc>
                  <a:txBody>
                    <a:bodyPr/>
                    <a:lstStyle/>
                    <a:p>
                      <a:pPr marL="2540">
                        <a:lnSpc>
                          <a:spcPts val="790"/>
                        </a:lnSpc>
                      </a:pPr>
                      <a:r>
                        <a:rPr sz="900" dirty="0">
                          <a:latin typeface="Arial"/>
                          <a:cs typeface="Arial"/>
                        </a:rPr>
                        <a:t>running,</a:t>
                      </a:r>
                      <a:endParaRPr sz="900">
                        <a:latin typeface="Arial"/>
                        <a:cs typeface="Arial"/>
                      </a:endParaRPr>
                    </a:p>
                  </a:txBody>
                  <a:tcPr marL="0" marR="0" marT="0" marB="0">
                    <a:solidFill>
                      <a:srgbClr val="FFFF00"/>
                    </a:solidFill>
                  </a:tcPr>
                </a:tc>
                <a:extLst>
                  <a:ext uri="{0D108BD9-81ED-4DB2-BD59-A6C34878D82A}">
                    <a16:rowId xmlns:a16="http://schemas.microsoft.com/office/drawing/2014/main" val="10000"/>
                  </a:ext>
                </a:extLst>
              </a:tr>
              <a:tr h="128015">
                <a:tc gridSpan="4">
                  <a:txBody>
                    <a:bodyPr/>
                    <a:lstStyle/>
                    <a:p>
                      <a:pPr>
                        <a:lnSpc>
                          <a:spcPts val="910"/>
                        </a:lnSpc>
                      </a:pPr>
                      <a:r>
                        <a:rPr sz="900" spc="5" dirty="0">
                          <a:latin typeface="Arial"/>
                          <a:cs typeface="Arial"/>
                        </a:rPr>
                        <a:t>Variable</a:t>
                      </a:r>
                      <a:r>
                        <a:rPr sz="900" spc="-55" dirty="0">
                          <a:latin typeface="Arial"/>
                          <a:cs typeface="Arial"/>
                        </a:rPr>
                        <a:t> </a:t>
                      </a:r>
                      <a:r>
                        <a:rPr sz="900" dirty="0">
                          <a:latin typeface="Arial"/>
                          <a:cs typeface="Arial"/>
                        </a:rPr>
                        <a:t>cost</a:t>
                      </a:r>
                      <a:r>
                        <a:rPr sz="900" spc="-10" dirty="0">
                          <a:latin typeface="Arial"/>
                          <a:cs typeface="Arial"/>
                        </a:rPr>
                        <a:t> </a:t>
                      </a:r>
                      <a:r>
                        <a:rPr sz="900" dirty="0">
                          <a:latin typeface="Arial"/>
                          <a:cs typeface="Arial"/>
                        </a:rPr>
                        <a:t>should</a:t>
                      </a:r>
                      <a:r>
                        <a:rPr sz="900" spc="-25" dirty="0">
                          <a:latin typeface="Arial"/>
                          <a:cs typeface="Arial"/>
                        </a:rPr>
                        <a:t> </a:t>
                      </a:r>
                      <a:r>
                        <a:rPr sz="900" spc="5" dirty="0">
                          <a:latin typeface="Arial"/>
                          <a:cs typeface="Arial"/>
                        </a:rPr>
                        <a:t>include</a:t>
                      </a:r>
                      <a:r>
                        <a:rPr sz="900" spc="-55" dirty="0">
                          <a:latin typeface="Arial"/>
                          <a:cs typeface="Arial"/>
                        </a:rPr>
                        <a:t> </a:t>
                      </a:r>
                      <a:r>
                        <a:rPr sz="900" dirty="0">
                          <a:latin typeface="Arial"/>
                          <a:cs typeface="Arial"/>
                        </a:rPr>
                        <a:t>specific</a:t>
                      </a:r>
                      <a:r>
                        <a:rPr sz="900" spc="-20" dirty="0">
                          <a:latin typeface="Arial"/>
                          <a:cs typeface="Arial"/>
                        </a:rPr>
                        <a:t> </a:t>
                      </a:r>
                      <a:r>
                        <a:rPr sz="900" dirty="0">
                          <a:latin typeface="Arial"/>
                          <a:cs typeface="Arial"/>
                        </a:rPr>
                        <a:t>consumption</a:t>
                      </a:r>
                      <a:r>
                        <a:rPr sz="900" spc="-75" dirty="0">
                          <a:latin typeface="Arial"/>
                          <a:cs typeface="Arial"/>
                        </a:rPr>
                        <a:t> </a:t>
                      </a:r>
                      <a:r>
                        <a:rPr sz="900" spc="5" dirty="0">
                          <a:latin typeface="Arial"/>
                          <a:cs typeface="Arial"/>
                        </a:rPr>
                        <a:t>&amp;</a:t>
                      </a:r>
                      <a:r>
                        <a:rPr sz="900" spc="20" dirty="0">
                          <a:latin typeface="Arial"/>
                          <a:cs typeface="Arial"/>
                        </a:rPr>
                        <a:t> </a:t>
                      </a:r>
                      <a:r>
                        <a:rPr sz="900" dirty="0">
                          <a:latin typeface="Arial"/>
                          <a:cs typeface="Arial"/>
                        </a:rPr>
                        <a:t>unit</a:t>
                      </a:r>
                      <a:r>
                        <a:rPr sz="900" spc="-10" dirty="0">
                          <a:latin typeface="Arial"/>
                          <a:cs typeface="Arial"/>
                        </a:rPr>
                        <a:t> </a:t>
                      </a:r>
                      <a:r>
                        <a:rPr sz="900" dirty="0">
                          <a:latin typeface="Arial"/>
                          <a:cs typeface="Arial"/>
                        </a:rPr>
                        <a:t>prices</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Raw</a:t>
                      </a:r>
                      <a:r>
                        <a:rPr sz="900" spc="-10" dirty="0">
                          <a:latin typeface="Arial"/>
                          <a:cs typeface="Arial"/>
                        </a:rPr>
                        <a:t> </a:t>
                      </a:r>
                      <a:r>
                        <a:rPr sz="900" spc="5" dirty="0">
                          <a:latin typeface="Arial"/>
                          <a:cs typeface="Arial"/>
                        </a:rPr>
                        <a:t>material,</a:t>
                      </a:r>
                      <a:r>
                        <a:rPr sz="900" spc="-90" dirty="0">
                          <a:latin typeface="Arial"/>
                          <a:cs typeface="Arial"/>
                        </a:rPr>
                        <a:t> </a:t>
                      </a:r>
                      <a:r>
                        <a:rPr sz="900" dirty="0">
                          <a:latin typeface="Arial"/>
                          <a:cs typeface="Arial"/>
                        </a:rPr>
                        <a:t>byproduct,</a:t>
                      </a:r>
                      <a:r>
                        <a:rPr sz="900" spc="-35" dirty="0">
                          <a:latin typeface="Arial"/>
                          <a:cs typeface="Arial"/>
                        </a:rPr>
                        <a:t> </a:t>
                      </a:r>
                      <a:r>
                        <a:rPr sz="900" spc="5" dirty="0">
                          <a:latin typeface="Arial"/>
                          <a:cs typeface="Arial"/>
                        </a:rPr>
                        <a:t>cat-chem,</a:t>
                      </a:r>
                      <a:r>
                        <a:rPr sz="900" spc="-65" dirty="0">
                          <a:latin typeface="Arial"/>
                          <a:cs typeface="Arial"/>
                        </a:rPr>
                        <a:t> </a:t>
                      </a:r>
                      <a:r>
                        <a:rPr sz="900" dirty="0">
                          <a:latin typeface="Arial"/>
                          <a:cs typeface="Arial"/>
                        </a:rPr>
                        <a:t>utilities</a:t>
                      </a:r>
                      <a:r>
                        <a:rPr sz="900" spc="-45" dirty="0">
                          <a:latin typeface="Arial"/>
                          <a:cs typeface="Arial"/>
                        </a:rPr>
                        <a:t> </a:t>
                      </a:r>
                      <a:r>
                        <a:rPr sz="900" spc="5" dirty="0">
                          <a:latin typeface="Arial"/>
                          <a:cs typeface="Arial"/>
                        </a:rPr>
                        <a:t>&amp;</a:t>
                      </a:r>
                      <a:r>
                        <a:rPr sz="900" spc="-5" dirty="0">
                          <a:latin typeface="Arial"/>
                          <a:cs typeface="Arial"/>
                        </a:rPr>
                        <a:t> </a:t>
                      </a:r>
                      <a:r>
                        <a:rPr sz="900" dirty="0">
                          <a:latin typeface="Arial"/>
                          <a:cs typeface="Arial"/>
                        </a:rPr>
                        <a:t>packaging</a:t>
                      </a:r>
                      <a:r>
                        <a:rPr sz="900" spc="-4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technology</a:t>
                      </a:r>
                      <a:endParaRPr sz="900">
                        <a:latin typeface="Arial"/>
                        <a:cs typeface="Arial"/>
                      </a:endParaRPr>
                    </a:p>
                  </a:txBody>
                  <a:tcPr marL="0" marR="0" marT="0" marB="0">
                    <a:solidFill>
                      <a:srgbClr val="FFFF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15824">
                <a:tc>
                  <a:txBody>
                    <a:bodyPr/>
                    <a:lstStyle/>
                    <a:p>
                      <a:pPr>
                        <a:lnSpc>
                          <a:spcPts val="810"/>
                        </a:lnSpc>
                      </a:pPr>
                      <a:r>
                        <a:rPr sz="900" spc="5" dirty="0">
                          <a:latin typeface="Arial"/>
                          <a:cs typeface="Arial"/>
                        </a:rPr>
                        <a:t>wise </a:t>
                      </a:r>
                      <a:r>
                        <a:rPr sz="900" dirty="0">
                          <a:latin typeface="Arial"/>
                          <a:cs typeface="Arial"/>
                        </a:rPr>
                        <a:t>for </a:t>
                      </a:r>
                      <a:r>
                        <a:rPr sz="900" spc="-5" dirty="0">
                          <a:latin typeface="Arial"/>
                          <a:cs typeface="Arial"/>
                        </a:rPr>
                        <a:t>different</a:t>
                      </a:r>
                      <a:r>
                        <a:rPr sz="900" spc="-140" dirty="0">
                          <a:latin typeface="Arial"/>
                          <a:cs typeface="Arial"/>
                        </a:rPr>
                        <a:t> </a:t>
                      </a:r>
                      <a:r>
                        <a:rPr sz="900" dirty="0">
                          <a:latin typeface="Arial"/>
                          <a:cs typeface="Arial"/>
                        </a:rPr>
                        <a:t>grades)</a:t>
                      </a:r>
                      <a:endParaRPr sz="900">
                        <a:latin typeface="Arial"/>
                        <a:cs typeface="Arial"/>
                      </a:endParaRPr>
                    </a:p>
                  </a:txBody>
                  <a:tcPr marL="0" marR="0" marT="0" marB="0">
                    <a:solidFill>
                      <a:srgbClr val="FFFF00"/>
                    </a:solidFill>
                  </a:tcPr>
                </a:tc>
                <a:tc gridSpan="3">
                  <a:txBody>
                    <a:bodyPr/>
                    <a:lstStyle/>
                    <a:p>
                      <a:pPr>
                        <a:lnSpc>
                          <a:spcPct val="100000"/>
                        </a:lnSpc>
                      </a:pPr>
                      <a:endParaRPr sz="6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8" name="object 18"/>
          <p:cNvSpPr/>
          <p:nvPr/>
        </p:nvSpPr>
        <p:spPr>
          <a:xfrm>
            <a:off x="1281683" y="6301117"/>
            <a:ext cx="5968365" cy="128270"/>
          </a:xfrm>
          <a:custGeom>
            <a:avLst/>
            <a:gdLst/>
            <a:ahLst/>
            <a:cxnLst/>
            <a:rect l="l" t="t" r="r" b="b"/>
            <a:pathLst>
              <a:path w="5968365" h="128270">
                <a:moveTo>
                  <a:pt x="0" y="128015"/>
                </a:moveTo>
                <a:lnTo>
                  <a:pt x="5967984" y="128015"/>
                </a:lnTo>
                <a:lnTo>
                  <a:pt x="5967984" y="0"/>
                </a:lnTo>
                <a:lnTo>
                  <a:pt x="0" y="0"/>
                </a:lnTo>
                <a:lnTo>
                  <a:pt x="0" y="128015"/>
                </a:lnTo>
                <a:close/>
              </a:path>
            </a:pathLst>
          </a:custGeom>
          <a:solidFill>
            <a:srgbClr val="FFFF00"/>
          </a:solidFill>
        </p:spPr>
        <p:txBody>
          <a:bodyPr wrap="square" lIns="0" tIns="0" rIns="0" bIns="0" rtlCol="0"/>
          <a:lstStyle/>
          <a:p>
            <a:endParaRPr/>
          </a:p>
        </p:txBody>
      </p:sp>
      <p:sp>
        <p:nvSpPr>
          <p:cNvPr id="19" name="object 19"/>
          <p:cNvSpPr txBox="1"/>
          <p:nvPr/>
        </p:nvSpPr>
        <p:spPr>
          <a:xfrm>
            <a:off x="924560" y="5781852"/>
            <a:ext cx="6336030" cy="880744"/>
          </a:xfrm>
          <a:prstGeom prst="rect">
            <a:avLst/>
          </a:prstGeom>
        </p:spPr>
        <p:txBody>
          <a:bodyPr vert="horz" wrap="square" lIns="0" tIns="86995" rIns="0" bIns="0" rtlCol="0">
            <a:spAutoFit/>
          </a:bodyPr>
          <a:lstStyle/>
          <a:p>
            <a:pPr marL="357505" lvl="1" indent="-327660">
              <a:lnSpc>
                <a:spcPct val="100000"/>
              </a:lnSpc>
              <a:spcBef>
                <a:spcPts val="685"/>
              </a:spcBef>
              <a:buAutoNum type="arabicPeriod" startAt="3"/>
              <a:tabLst>
                <a:tab pos="357505" algn="l"/>
                <a:tab pos="358140" algn="l"/>
              </a:tabLst>
            </a:pPr>
            <a:r>
              <a:rPr sz="900" dirty="0">
                <a:latin typeface="Arial"/>
                <a:cs typeface="Arial"/>
              </a:rPr>
              <a:t>Machinery </a:t>
            </a:r>
            <a:r>
              <a:rPr sz="900" spc="5" dirty="0">
                <a:latin typeface="Arial"/>
                <a:cs typeface="Arial"/>
              </a:rPr>
              <a:t>&amp; </a:t>
            </a:r>
            <a:r>
              <a:rPr sz="900" dirty="0">
                <a:latin typeface="Arial"/>
                <a:cs typeface="Arial"/>
              </a:rPr>
              <a:t>Equipment Cost </a:t>
            </a:r>
            <a:r>
              <a:rPr sz="900" spc="5" dirty="0">
                <a:latin typeface="Arial"/>
                <a:cs typeface="Arial"/>
              </a:rPr>
              <a:t>Analysis</a:t>
            </a:r>
            <a:r>
              <a:rPr sz="900" spc="-185" dirty="0">
                <a:latin typeface="Arial"/>
                <a:cs typeface="Arial"/>
              </a:rPr>
              <a:t> </a:t>
            </a:r>
            <a:r>
              <a:rPr sz="900" dirty="0">
                <a:latin typeface="Arial"/>
                <a:cs typeface="Arial"/>
              </a:rPr>
              <a:t>(Overview)</a:t>
            </a:r>
            <a:endParaRPr sz="900">
              <a:latin typeface="Arial"/>
              <a:cs typeface="Arial"/>
            </a:endParaRPr>
          </a:p>
          <a:p>
            <a:pPr marL="357505" lvl="1" indent="-327660">
              <a:lnSpc>
                <a:spcPct val="100000"/>
              </a:lnSpc>
              <a:spcBef>
                <a:spcPts val="590"/>
              </a:spcBef>
              <a:buAutoNum type="arabicPeriod" startAt="3"/>
              <a:tabLst>
                <a:tab pos="357505" algn="l"/>
                <a:tab pos="358140" algn="l"/>
              </a:tabLst>
            </a:pPr>
            <a:r>
              <a:rPr sz="900" dirty="0">
                <a:latin typeface="Arial"/>
                <a:cs typeface="Arial"/>
              </a:rPr>
              <a:t>Annual Cost of</a:t>
            </a:r>
            <a:r>
              <a:rPr sz="900" spc="-60" dirty="0">
                <a:latin typeface="Arial"/>
                <a:cs typeface="Arial"/>
              </a:rPr>
              <a:t> </a:t>
            </a:r>
            <a:r>
              <a:rPr sz="900" dirty="0">
                <a:latin typeface="Arial"/>
                <a:cs typeface="Arial"/>
              </a:rPr>
              <a:t>Production</a:t>
            </a:r>
            <a:endParaRPr sz="900">
              <a:latin typeface="Arial"/>
              <a:cs typeface="Arial"/>
            </a:endParaRPr>
          </a:p>
          <a:p>
            <a:pPr marL="357505" lvl="1" indent="-345440">
              <a:lnSpc>
                <a:spcPct val="100000"/>
              </a:lnSpc>
              <a:spcBef>
                <a:spcPts val="545"/>
              </a:spcBef>
              <a:buAutoNum type="arabicPeriod" startAt="3"/>
              <a:tabLst>
                <a:tab pos="357505" algn="l"/>
                <a:tab pos="358140" algn="l"/>
              </a:tabLst>
            </a:pPr>
            <a:r>
              <a:rPr sz="900" dirty="0">
                <a:latin typeface="Arial"/>
                <a:cs typeface="Arial"/>
              </a:rPr>
              <a:t>Payback</a:t>
            </a:r>
            <a:r>
              <a:rPr sz="900" spc="-30" dirty="0">
                <a:latin typeface="Arial"/>
                <a:cs typeface="Arial"/>
              </a:rPr>
              <a:t> </a:t>
            </a:r>
            <a:r>
              <a:rPr sz="900" dirty="0">
                <a:latin typeface="Arial"/>
                <a:cs typeface="Arial"/>
              </a:rPr>
              <a:t>Period</a:t>
            </a:r>
            <a:r>
              <a:rPr sz="900" spc="-5" dirty="0">
                <a:latin typeface="Arial"/>
                <a:cs typeface="Arial"/>
              </a:rPr>
              <a:t> </a:t>
            </a:r>
            <a:r>
              <a:rPr sz="900" dirty="0">
                <a:latin typeface="Arial"/>
                <a:cs typeface="Arial"/>
              </a:rPr>
              <a:t>calculation</a:t>
            </a:r>
            <a:r>
              <a:rPr sz="900" spc="-80" dirty="0">
                <a:latin typeface="Arial"/>
                <a:cs typeface="Arial"/>
              </a:rPr>
              <a:t> </a:t>
            </a:r>
            <a:r>
              <a:rPr sz="900" spc="5" dirty="0">
                <a:latin typeface="Arial"/>
                <a:cs typeface="Arial"/>
              </a:rPr>
              <a:t>(This</a:t>
            </a:r>
            <a:r>
              <a:rPr sz="900" spc="-25" dirty="0">
                <a:latin typeface="Arial"/>
                <a:cs typeface="Arial"/>
              </a:rPr>
              <a:t> </a:t>
            </a:r>
            <a:r>
              <a:rPr sz="900" spc="-5" dirty="0">
                <a:latin typeface="Arial"/>
                <a:cs typeface="Arial"/>
              </a:rPr>
              <a:t>chapter</a:t>
            </a:r>
            <a:r>
              <a:rPr sz="900" spc="5" dirty="0">
                <a:latin typeface="Arial"/>
                <a:cs typeface="Arial"/>
              </a:rPr>
              <a:t> will</a:t>
            </a:r>
            <a:r>
              <a:rPr sz="900" spc="-35" dirty="0">
                <a:latin typeface="Arial"/>
                <a:cs typeface="Arial"/>
              </a:rPr>
              <a:t> </a:t>
            </a:r>
            <a:r>
              <a:rPr sz="900" spc="5" dirty="0">
                <a:latin typeface="Arial"/>
                <a:cs typeface="Arial"/>
              </a:rPr>
              <a:t>provide</a:t>
            </a:r>
            <a:r>
              <a:rPr sz="900" spc="-60" dirty="0">
                <a:latin typeface="Arial"/>
                <a:cs typeface="Arial"/>
              </a:rPr>
              <a:t> </a:t>
            </a:r>
            <a:r>
              <a:rPr sz="900" dirty="0">
                <a:latin typeface="Arial"/>
                <a:cs typeface="Arial"/>
              </a:rPr>
              <a:t>both</a:t>
            </a:r>
            <a:r>
              <a:rPr sz="900" spc="-5" dirty="0">
                <a:latin typeface="Arial"/>
                <a:cs typeface="Arial"/>
              </a:rPr>
              <a:t> </a:t>
            </a:r>
            <a:r>
              <a:rPr sz="900" spc="5" dirty="0">
                <a:latin typeface="Arial"/>
                <a:cs typeface="Arial"/>
              </a:rPr>
              <a:t>simple</a:t>
            </a:r>
            <a:r>
              <a:rPr sz="900" spc="-60"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discounted</a:t>
            </a:r>
            <a:r>
              <a:rPr sz="900" spc="-30" dirty="0">
                <a:latin typeface="Arial"/>
                <a:cs typeface="Arial"/>
              </a:rPr>
              <a:t> </a:t>
            </a:r>
            <a:r>
              <a:rPr sz="900" dirty="0">
                <a:latin typeface="Arial"/>
                <a:cs typeface="Arial"/>
              </a:rPr>
              <a:t>pay</a:t>
            </a:r>
            <a:r>
              <a:rPr sz="900" spc="-10" dirty="0">
                <a:latin typeface="Arial"/>
                <a:cs typeface="Arial"/>
              </a:rPr>
              <a:t> </a:t>
            </a:r>
            <a:r>
              <a:rPr sz="900" dirty="0">
                <a:latin typeface="Arial"/>
                <a:cs typeface="Arial"/>
              </a:rPr>
              <a:t>back</a:t>
            </a:r>
            <a:r>
              <a:rPr sz="900" spc="-5" dirty="0">
                <a:latin typeface="Arial"/>
                <a:cs typeface="Arial"/>
              </a:rPr>
              <a:t> </a:t>
            </a:r>
            <a:r>
              <a:rPr sz="900" dirty="0">
                <a:latin typeface="Arial"/>
                <a:cs typeface="Arial"/>
              </a:rPr>
              <a:t>period</a:t>
            </a:r>
            <a:r>
              <a:rPr sz="900" spc="-30" dirty="0">
                <a:latin typeface="Arial"/>
                <a:cs typeface="Arial"/>
              </a:rPr>
              <a:t> </a:t>
            </a:r>
            <a:r>
              <a:rPr sz="900" dirty="0">
                <a:latin typeface="Arial"/>
                <a:cs typeface="Arial"/>
              </a:rPr>
              <a:t>on</a:t>
            </a:r>
            <a:r>
              <a:rPr sz="900" spc="-5" dirty="0">
                <a:latin typeface="Arial"/>
                <a:cs typeface="Arial"/>
              </a:rPr>
              <a:t> best</a:t>
            </a:r>
            <a:r>
              <a:rPr sz="900" spc="5" dirty="0">
                <a:latin typeface="Arial"/>
                <a:cs typeface="Arial"/>
              </a:rPr>
              <a:t> </a:t>
            </a:r>
            <a:r>
              <a:rPr sz="900" dirty="0">
                <a:latin typeface="Arial"/>
                <a:cs typeface="Arial"/>
              </a:rPr>
              <a:t>effort</a:t>
            </a:r>
            <a:r>
              <a:rPr sz="900" spc="-20" dirty="0">
                <a:latin typeface="Arial"/>
                <a:cs typeface="Arial"/>
              </a:rPr>
              <a:t> </a:t>
            </a:r>
            <a:r>
              <a:rPr sz="900" spc="5" dirty="0">
                <a:latin typeface="Arial"/>
                <a:cs typeface="Arial"/>
              </a:rPr>
              <a:t>basis)</a:t>
            </a:r>
            <a:endParaRPr sz="900">
              <a:latin typeface="Arial"/>
              <a:cs typeface="Arial"/>
            </a:endParaRPr>
          </a:p>
          <a:p>
            <a:pPr marL="207010" lvl="1" indent="-194945">
              <a:lnSpc>
                <a:spcPct val="100000"/>
              </a:lnSpc>
              <a:spcBef>
                <a:spcPts val="690"/>
              </a:spcBef>
              <a:buFont typeface="Arial"/>
              <a:buAutoNum type="arabicPeriod" startAt="3"/>
              <a:tabLst>
                <a:tab pos="207645" algn="l"/>
              </a:tabLst>
            </a:pPr>
            <a:endParaRPr sz="900">
              <a:latin typeface="Arial"/>
              <a:cs typeface="Arial"/>
            </a:endParaRPr>
          </a:p>
        </p:txBody>
      </p:sp>
      <p:sp>
        <p:nvSpPr>
          <p:cNvPr id="20" name="object 20"/>
          <p:cNvSpPr txBox="1"/>
          <p:nvPr/>
        </p:nvSpPr>
        <p:spPr>
          <a:xfrm>
            <a:off x="1281683" y="6468757"/>
            <a:ext cx="6705600" cy="128270"/>
          </a:xfrm>
          <a:prstGeom prst="rect">
            <a:avLst/>
          </a:prstGeom>
          <a:solidFill>
            <a:srgbClr val="FFFF00"/>
          </a:solidFill>
        </p:spPr>
        <p:txBody>
          <a:bodyPr vert="horz" wrap="square" lIns="0" tIns="0" rIns="0" bIns="0" rtlCol="0">
            <a:spAutoFit/>
          </a:bodyPr>
          <a:lstStyle/>
          <a:p>
            <a:pPr>
              <a:lnSpc>
                <a:spcPts val="969"/>
              </a:lnSpc>
            </a:pPr>
            <a:r>
              <a:rPr sz="900" dirty="0">
                <a:latin typeface="Arial"/>
                <a:cs typeface="Arial"/>
              </a:rPr>
              <a:t>Project</a:t>
            </a:r>
            <a:r>
              <a:rPr sz="900" spc="-20" dirty="0">
                <a:latin typeface="Arial"/>
                <a:cs typeface="Arial"/>
              </a:rPr>
              <a:t> </a:t>
            </a:r>
            <a:r>
              <a:rPr sz="900" dirty="0">
                <a:latin typeface="Arial"/>
                <a:cs typeface="Arial"/>
              </a:rPr>
              <a:t>Sensitivity</a:t>
            </a:r>
            <a:r>
              <a:rPr sz="900" spc="-80" dirty="0">
                <a:latin typeface="Arial"/>
                <a:cs typeface="Arial"/>
              </a:rPr>
              <a:t> </a:t>
            </a:r>
            <a:r>
              <a:rPr sz="900" spc="5" dirty="0">
                <a:latin typeface="Arial"/>
                <a:cs typeface="Arial"/>
              </a:rPr>
              <a:t>Analysis</a:t>
            </a:r>
            <a:r>
              <a:rPr sz="900" spc="-60" dirty="0">
                <a:latin typeface="Arial"/>
                <a:cs typeface="Arial"/>
              </a:rPr>
              <a:t> </a:t>
            </a:r>
            <a:r>
              <a:rPr sz="900" spc="10" dirty="0">
                <a:latin typeface="Arial"/>
                <a:cs typeface="Arial"/>
              </a:rPr>
              <a:t>(On</a:t>
            </a:r>
            <a:r>
              <a:rPr sz="900" spc="-30" dirty="0">
                <a:latin typeface="Arial"/>
                <a:cs typeface="Arial"/>
              </a:rPr>
              <a:t> </a:t>
            </a:r>
            <a:r>
              <a:rPr sz="900" spc="-5" dirty="0">
                <a:latin typeface="Arial"/>
                <a:cs typeface="Arial"/>
              </a:rPr>
              <a:t>best</a:t>
            </a:r>
            <a:r>
              <a:rPr sz="900" dirty="0">
                <a:latin typeface="Arial"/>
                <a:cs typeface="Arial"/>
              </a:rPr>
              <a:t> effort</a:t>
            </a:r>
            <a:r>
              <a:rPr sz="900" spc="-20" dirty="0">
                <a:latin typeface="Arial"/>
                <a:cs typeface="Arial"/>
              </a:rPr>
              <a:t> </a:t>
            </a:r>
            <a:r>
              <a:rPr sz="900" spc="5" dirty="0">
                <a:latin typeface="Arial"/>
                <a:cs typeface="Arial"/>
              </a:rPr>
              <a:t>basis,</a:t>
            </a:r>
            <a:r>
              <a:rPr sz="900" spc="-20" dirty="0">
                <a:latin typeface="Arial"/>
                <a:cs typeface="Arial"/>
              </a:rPr>
              <a:t> </a:t>
            </a:r>
            <a:r>
              <a:rPr sz="900" spc="5" dirty="0">
                <a:latin typeface="Arial"/>
                <a:cs typeface="Arial"/>
              </a:rPr>
              <a:t>this</a:t>
            </a:r>
            <a:r>
              <a:rPr sz="900" spc="-55" dirty="0">
                <a:latin typeface="Arial"/>
                <a:cs typeface="Arial"/>
              </a:rPr>
              <a:t> </a:t>
            </a:r>
            <a:r>
              <a:rPr sz="900" dirty="0">
                <a:latin typeface="Arial"/>
                <a:cs typeface="Arial"/>
              </a:rPr>
              <a:t>section</a:t>
            </a:r>
            <a:r>
              <a:rPr sz="900" spc="-10" dirty="0">
                <a:latin typeface="Arial"/>
                <a:cs typeface="Arial"/>
              </a:rPr>
              <a:t> </a:t>
            </a:r>
            <a:r>
              <a:rPr sz="900" spc="5" dirty="0">
                <a:latin typeface="Arial"/>
                <a:cs typeface="Arial"/>
              </a:rPr>
              <a:t>will</a:t>
            </a:r>
            <a:r>
              <a:rPr sz="900" spc="-40" dirty="0">
                <a:latin typeface="Arial"/>
                <a:cs typeface="Arial"/>
              </a:rPr>
              <a:t> </a:t>
            </a:r>
            <a:r>
              <a:rPr sz="900" dirty="0">
                <a:latin typeface="Arial"/>
                <a:cs typeface="Arial"/>
              </a:rPr>
              <a:t>evaluate</a:t>
            </a:r>
            <a:r>
              <a:rPr sz="900" spc="-35" dirty="0">
                <a:latin typeface="Arial"/>
                <a:cs typeface="Arial"/>
              </a:rPr>
              <a:t> </a:t>
            </a:r>
            <a:r>
              <a:rPr sz="900" dirty="0">
                <a:latin typeface="Arial"/>
                <a:cs typeface="Arial"/>
              </a:rPr>
              <a:t>project</a:t>
            </a:r>
            <a:r>
              <a:rPr sz="900" spc="-15" dirty="0">
                <a:latin typeface="Arial"/>
                <a:cs typeface="Arial"/>
              </a:rPr>
              <a:t> </a:t>
            </a:r>
            <a:r>
              <a:rPr sz="900" spc="5" dirty="0">
                <a:latin typeface="Arial"/>
                <a:cs typeface="Arial"/>
              </a:rPr>
              <a:t>sensitivity</a:t>
            </a:r>
            <a:r>
              <a:rPr sz="900" spc="-85" dirty="0">
                <a:latin typeface="Arial"/>
                <a:cs typeface="Arial"/>
              </a:rPr>
              <a:t> </a:t>
            </a:r>
            <a:r>
              <a:rPr sz="900" spc="5" dirty="0">
                <a:latin typeface="Arial"/>
                <a:cs typeface="Arial"/>
              </a:rPr>
              <a:t>in</a:t>
            </a:r>
            <a:r>
              <a:rPr sz="900" spc="-5" dirty="0">
                <a:latin typeface="Arial"/>
                <a:cs typeface="Arial"/>
              </a:rPr>
              <a:t> </a:t>
            </a:r>
            <a:r>
              <a:rPr sz="900" spc="5" dirty="0">
                <a:latin typeface="Arial"/>
                <a:cs typeface="Arial"/>
              </a:rPr>
              <a:t>terms</a:t>
            </a:r>
            <a:r>
              <a:rPr sz="900" spc="-5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annual</a:t>
            </a:r>
            <a:r>
              <a:rPr sz="900" spc="-20" dirty="0">
                <a:latin typeface="Arial"/>
                <a:cs typeface="Arial"/>
              </a:rPr>
              <a:t> </a:t>
            </a:r>
            <a:r>
              <a:rPr sz="900" dirty="0">
                <a:latin typeface="Arial"/>
                <a:cs typeface="Arial"/>
              </a:rPr>
              <a:t>revenue,</a:t>
            </a:r>
            <a:r>
              <a:rPr sz="900" spc="50" dirty="0">
                <a:latin typeface="Arial"/>
                <a:cs typeface="Arial"/>
              </a:rPr>
              <a:t> </a:t>
            </a:r>
            <a:r>
              <a:rPr sz="900" dirty="0">
                <a:latin typeface="Arial"/>
                <a:cs typeface="Arial"/>
              </a:rPr>
              <a:t>investment</a:t>
            </a:r>
            <a:r>
              <a:rPr sz="900" spc="-70" dirty="0">
                <a:latin typeface="Arial"/>
                <a:cs typeface="Arial"/>
              </a:rPr>
              <a:t> </a:t>
            </a:r>
            <a:r>
              <a:rPr sz="900" dirty="0">
                <a:latin typeface="Arial"/>
                <a:cs typeface="Arial"/>
              </a:rPr>
              <a:t>/</a:t>
            </a:r>
            <a:endParaRPr sz="900">
              <a:latin typeface="Arial"/>
              <a:cs typeface="Arial"/>
            </a:endParaRPr>
          </a:p>
        </p:txBody>
      </p:sp>
      <p:sp>
        <p:nvSpPr>
          <p:cNvPr id="21" name="object 21"/>
          <p:cNvSpPr txBox="1"/>
          <p:nvPr/>
        </p:nvSpPr>
        <p:spPr>
          <a:xfrm>
            <a:off x="1281683" y="6553606"/>
            <a:ext cx="1350645" cy="164465"/>
          </a:xfrm>
          <a:prstGeom prst="rect">
            <a:avLst/>
          </a:prstGeom>
          <a:solidFill>
            <a:srgbClr val="FFFF00"/>
          </a:solidFill>
        </p:spPr>
        <p:txBody>
          <a:bodyPr vert="horz" wrap="square" lIns="0" tIns="13970" rIns="0" bIns="0" rtlCol="0">
            <a:spAutoFit/>
          </a:bodyPr>
          <a:lstStyle/>
          <a:p>
            <a:pPr>
              <a:lnSpc>
                <a:spcPct val="100000"/>
              </a:lnSpc>
              <a:spcBef>
                <a:spcPts val="110"/>
              </a:spcBef>
            </a:pPr>
            <a:r>
              <a:rPr sz="900" spc="-5" dirty="0">
                <a:latin typeface="Arial"/>
                <a:cs typeface="Arial"/>
              </a:rPr>
              <a:t>capex </a:t>
            </a:r>
            <a:r>
              <a:rPr sz="900" dirty="0">
                <a:latin typeface="Arial"/>
                <a:cs typeface="Arial"/>
              </a:rPr>
              <a:t>or </a:t>
            </a:r>
            <a:r>
              <a:rPr sz="900" spc="-5" dirty="0">
                <a:latin typeface="Arial"/>
                <a:cs typeface="Arial"/>
              </a:rPr>
              <a:t>feedstock</a:t>
            </a:r>
            <a:r>
              <a:rPr sz="900" spc="-50" dirty="0">
                <a:latin typeface="Arial"/>
                <a:cs typeface="Arial"/>
              </a:rPr>
              <a:t> </a:t>
            </a:r>
            <a:r>
              <a:rPr sz="900" dirty="0">
                <a:latin typeface="Arial"/>
                <a:cs typeface="Arial"/>
              </a:rPr>
              <a:t>prices)</a:t>
            </a:r>
            <a:endParaRPr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9F3117E-6975-47F4-934A-B18CA608E8B4}"/>
              </a:ext>
            </a:extLst>
          </p:cNvPr>
          <p:cNvGrpSpPr/>
          <p:nvPr/>
        </p:nvGrpSpPr>
        <p:grpSpPr>
          <a:xfrm>
            <a:off x="2918091" y="1272688"/>
            <a:ext cx="5874326" cy="3104534"/>
            <a:chOff x="1343006" y="1935184"/>
            <a:chExt cx="6364080" cy="4128010"/>
          </a:xfrm>
        </p:grpSpPr>
        <p:sp>
          <p:nvSpPr>
            <p:cNvPr id="14" name="Freeform 3">
              <a:extLst>
                <a:ext uri="{FF2B5EF4-FFF2-40B4-BE49-F238E27FC236}">
                  <a16:creationId xmlns:a16="http://schemas.microsoft.com/office/drawing/2014/main" id="{1C665105-2C7F-44C3-BC9D-8F62C79E6C6B}"/>
                </a:ext>
              </a:extLst>
            </p:cNvPr>
            <p:cNvSpPr>
              <a:spLocks/>
            </p:cNvSpPr>
            <p:nvPr/>
          </p:nvSpPr>
          <p:spPr bwMode="auto">
            <a:xfrm>
              <a:off x="4032207" y="4577671"/>
              <a:ext cx="99658" cy="82529"/>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5" name="Group 6">
              <a:extLst>
                <a:ext uri="{FF2B5EF4-FFF2-40B4-BE49-F238E27FC236}">
                  <a16:creationId xmlns:a16="http://schemas.microsoft.com/office/drawing/2014/main" id="{3FCF48D9-EDF6-4400-A5CA-EC63EA06CF15}"/>
                </a:ext>
              </a:extLst>
            </p:cNvPr>
            <p:cNvGrpSpPr>
              <a:grpSpLocks noChangeAspect="1"/>
            </p:cNvGrpSpPr>
            <p:nvPr/>
          </p:nvGrpSpPr>
          <p:grpSpPr bwMode="auto">
            <a:xfrm>
              <a:off x="6532993" y="5019901"/>
              <a:ext cx="63844" cy="26469"/>
              <a:chOff x="2271" y="8155"/>
              <a:chExt cx="22863" cy="9728"/>
            </a:xfrm>
            <a:solidFill>
              <a:schemeClr val="tx2">
                <a:lumMod val="75000"/>
              </a:schemeClr>
            </a:solidFill>
          </p:grpSpPr>
          <p:sp>
            <p:nvSpPr>
              <p:cNvPr id="304" name="Freeform 7">
                <a:extLst>
                  <a:ext uri="{FF2B5EF4-FFF2-40B4-BE49-F238E27FC236}">
                    <a16:creationId xmlns:a16="http://schemas.microsoft.com/office/drawing/2014/main" id="{3B6D14AC-6BD7-4D97-8B3C-DEAE2B205095}"/>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5" name="Freeform 8">
                <a:extLst>
                  <a:ext uri="{FF2B5EF4-FFF2-40B4-BE49-F238E27FC236}">
                    <a16:creationId xmlns:a16="http://schemas.microsoft.com/office/drawing/2014/main" id="{049C6F7F-7898-40EE-A373-9F979B750BEC}"/>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6" name="Freeform 9">
                <a:extLst>
                  <a:ext uri="{FF2B5EF4-FFF2-40B4-BE49-F238E27FC236}">
                    <a16:creationId xmlns:a16="http://schemas.microsoft.com/office/drawing/2014/main" id="{73F6502E-B456-4895-B7F1-70063DCACF99}"/>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6" name="Freeform 65">
              <a:extLst>
                <a:ext uri="{FF2B5EF4-FFF2-40B4-BE49-F238E27FC236}">
                  <a16:creationId xmlns:a16="http://schemas.microsoft.com/office/drawing/2014/main" id="{CBEAB213-15B2-45D3-81EF-68FA6402BD5D}"/>
                </a:ext>
              </a:extLst>
            </p:cNvPr>
            <p:cNvSpPr>
              <a:spLocks noChangeAspect="1"/>
            </p:cNvSpPr>
            <p:nvPr/>
          </p:nvSpPr>
          <p:spPr bwMode="auto">
            <a:xfrm>
              <a:off x="6528322" y="5035474"/>
              <a:ext cx="26471" cy="26471"/>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 name="Freeform 4">
              <a:extLst>
                <a:ext uri="{FF2B5EF4-FFF2-40B4-BE49-F238E27FC236}">
                  <a16:creationId xmlns:a16="http://schemas.microsoft.com/office/drawing/2014/main" id="{C5AFE861-39B1-45FD-9F90-CFA466182DDC}"/>
                </a:ext>
              </a:extLst>
            </p:cNvPr>
            <p:cNvSpPr>
              <a:spLocks/>
            </p:cNvSpPr>
            <p:nvPr/>
          </p:nvSpPr>
          <p:spPr bwMode="auto">
            <a:xfrm>
              <a:off x="5642302" y="3750822"/>
              <a:ext cx="1090006" cy="75989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8" name="Freeform 5">
              <a:extLst>
                <a:ext uri="{FF2B5EF4-FFF2-40B4-BE49-F238E27FC236}">
                  <a16:creationId xmlns:a16="http://schemas.microsoft.com/office/drawing/2014/main" id="{85ED8044-0871-4560-B707-2BA5D4159FA2}"/>
                </a:ext>
              </a:extLst>
            </p:cNvPr>
            <p:cNvSpPr>
              <a:spLocks/>
            </p:cNvSpPr>
            <p:nvPr/>
          </p:nvSpPr>
          <p:spPr bwMode="auto">
            <a:xfrm>
              <a:off x="4820126" y="2610987"/>
              <a:ext cx="2886960" cy="1466837"/>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E0DEA9EA-8D6B-474C-BA0C-008791EFCC27}"/>
                </a:ext>
              </a:extLst>
            </p:cNvPr>
            <p:cNvSpPr>
              <a:spLocks/>
            </p:cNvSpPr>
            <p:nvPr/>
          </p:nvSpPr>
          <p:spPr bwMode="auto">
            <a:xfrm>
              <a:off x="5162699" y="3696323"/>
              <a:ext cx="719404" cy="386174"/>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 name="Freeform 7">
              <a:extLst>
                <a:ext uri="{FF2B5EF4-FFF2-40B4-BE49-F238E27FC236}">
                  <a16:creationId xmlns:a16="http://schemas.microsoft.com/office/drawing/2014/main" id="{F6B52988-663A-49C2-96D5-2825E2189F8C}"/>
                </a:ext>
              </a:extLst>
            </p:cNvPr>
            <p:cNvSpPr>
              <a:spLocks/>
            </p:cNvSpPr>
            <p:nvPr/>
          </p:nvSpPr>
          <p:spPr bwMode="auto">
            <a:xfrm>
              <a:off x="6269835" y="4809686"/>
              <a:ext cx="177515" cy="151044"/>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 name="Freeform 8">
              <a:extLst>
                <a:ext uri="{FF2B5EF4-FFF2-40B4-BE49-F238E27FC236}">
                  <a16:creationId xmlns:a16="http://schemas.microsoft.com/office/drawing/2014/main" id="{D510E20C-5BCB-4D2E-ACB2-132AE303EFC5}"/>
                </a:ext>
              </a:extLst>
            </p:cNvPr>
            <p:cNvSpPr>
              <a:spLocks/>
            </p:cNvSpPr>
            <p:nvPr/>
          </p:nvSpPr>
          <p:spPr bwMode="auto">
            <a:xfrm>
              <a:off x="5548873" y="4260012"/>
              <a:ext cx="512304" cy="473374"/>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 name="Freeform 9">
              <a:extLst>
                <a:ext uri="{FF2B5EF4-FFF2-40B4-BE49-F238E27FC236}">
                  <a16:creationId xmlns:a16="http://schemas.microsoft.com/office/drawing/2014/main" id="{A4E8AEAC-BE8B-48E3-93F4-05FA82F1D26C}"/>
                </a:ext>
              </a:extLst>
            </p:cNvPr>
            <p:cNvSpPr>
              <a:spLocks/>
            </p:cNvSpPr>
            <p:nvPr/>
          </p:nvSpPr>
          <p:spPr bwMode="auto">
            <a:xfrm>
              <a:off x="5899233" y="4393927"/>
              <a:ext cx="90315" cy="105886"/>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 name="Freeform 10">
              <a:extLst>
                <a:ext uri="{FF2B5EF4-FFF2-40B4-BE49-F238E27FC236}">
                  <a16:creationId xmlns:a16="http://schemas.microsoft.com/office/drawing/2014/main" id="{581A7AF6-BB83-4621-972C-98437F108935}"/>
                </a:ext>
              </a:extLst>
            </p:cNvPr>
            <p:cNvSpPr>
              <a:spLocks/>
            </p:cNvSpPr>
            <p:nvPr/>
          </p:nvSpPr>
          <p:spPr bwMode="auto">
            <a:xfrm>
              <a:off x="5980205" y="4353441"/>
              <a:ext cx="144815" cy="337902"/>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 name="Freeform 11">
              <a:extLst>
                <a:ext uri="{FF2B5EF4-FFF2-40B4-BE49-F238E27FC236}">
                  <a16:creationId xmlns:a16="http://schemas.microsoft.com/office/drawing/2014/main" id="{F369B1AE-76DD-4A26-9040-A7F7AF5C1E46}"/>
                </a:ext>
              </a:extLst>
            </p:cNvPr>
            <p:cNvSpPr>
              <a:spLocks/>
            </p:cNvSpPr>
            <p:nvPr/>
          </p:nvSpPr>
          <p:spPr bwMode="auto">
            <a:xfrm>
              <a:off x="4949370" y="4277140"/>
              <a:ext cx="373716" cy="298973"/>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 name="Freeform 12">
              <a:extLst>
                <a:ext uri="{FF2B5EF4-FFF2-40B4-BE49-F238E27FC236}">
                  <a16:creationId xmlns:a16="http://schemas.microsoft.com/office/drawing/2014/main" id="{8E961DB3-AE7B-4405-B2F2-F8BF21D748D1}"/>
                </a:ext>
              </a:extLst>
            </p:cNvPr>
            <p:cNvSpPr>
              <a:spLocks/>
            </p:cNvSpPr>
            <p:nvPr/>
          </p:nvSpPr>
          <p:spPr bwMode="auto">
            <a:xfrm>
              <a:off x="5092628" y="4535627"/>
              <a:ext cx="183744" cy="119901"/>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 name="Freeform 14">
              <a:extLst>
                <a:ext uri="{FF2B5EF4-FFF2-40B4-BE49-F238E27FC236}">
                  <a16:creationId xmlns:a16="http://schemas.microsoft.com/office/drawing/2014/main" id="{BF63FE0D-827D-48F3-8FDF-2EA3F00B7CAE}"/>
                </a:ext>
              </a:extLst>
            </p:cNvPr>
            <p:cNvSpPr>
              <a:spLocks/>
            </p:cNvSpPr>
            <p:nvPr/>
          </p:nvSpPr>
          <p:spPr bwMode="auto">
            <a:xfrm>
              <a:off x="5256129" y="4403270"/>
              <a:ext cx="80972" cy="60728"/>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 name="Freeform 15">
              <a:extLst>
                <a:ext uri="{FF2B5EF4-FFF2-40B4-BE49-F238E27FC236}">
                  <a16:creationId xmlns:a16="http://schemas.microsoft.com/office/drawing/2014/main" id="{82E8C673-EFDA-44F8-9745-822435A0FE14}"/>
                </a:ext>
              </a:extLst>
            </p:cNvPr>
            <p:cNvSpPr>
              <a:spLocks/>
            </p:cNvSpPr>
            <p:nvPr/>
          </p:nvSpPr>
          <p:spPr bwMode="auto">
            <a:xfrm>
              <a:off x="5748189" y="4711586"/>
              <a:ext cx="49829" cy="76300"/>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 name="Freeform 16">
              <a:extLst>
                <a:ext uri="{FF2B5EF4-FFF2-40B4-BE49-F238E27FC236}">
                  <a16:creationId xmlns:a16="http://schemas.microsoft.com/office/drawing/2014/main" id="{5FDE1024-A164-4417-8576-37DD6A466642}"/>
                </a:ext>
              </a:extLst>
            </p:cNvPr>
            <p:cNvSpPr>
              <a:spLocks/>
            </p:cNvSpPr>
            <p:nvPr/>
          </p:nvSpPr>
          <p:spPr bwMode="auto">
            <a:xfrm>
              <a:off x="6262049" y="4515385"/>
              <a:ext cx="43600" cy="34257"/>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0" name="Freeform 17">
              <a:extLst>
                <a:ext uri="{FF2B5EF4-FFF2-40B4-BE49-F238E27FC236}">
                  <a16:creationId xmlns:a16="http://schemas.microsoft.com/office/drawing/2014/main" id="{003FE91A-071B-4B84-AA4D-FB46BBF5DD21}"/>
                </a:ext>
              </a:extLst>
            </p:cNvPr>
            <p:cNvSpPr>
              <a:spLocks/>
            </p:cNvSpPr>
            <p:nvPr/>
          </p:nvSpPr>
          <p:spPr bwMode="auto">
            <a:xfrm>
              <a:off x="6466036" y="4417284"/>
              <a:ext cx="34257" cy="65400"/>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1" name="Freeform 18">
              <a:extLst>
                <a:ext uri="{FF2B5EF4-FFF2-40B4-BE49-F238E27FC236}">
                  <a16:creationId xmlns:a16="http://schemas.microsoft.com/office/drawing/2014/main" id="{4E32AD81-A2EB-4F53-8885-E18C5B420FC8}"/>
                </a:ext>
              </a:extLst>
            </p:cNvPr>
            <p:cNvSpPr>
              <a:spLocks/>
            </p:cNvSpPr>
            <p:nvPr/>
          </p:nvSpPr>
          <p:spPr bwMode="auto">
            <a:xfrm>
              <a:off x="6656009" y="4870415"/>
              <a:ext cx="169729" cy="154158"/>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2" name="Freeform 19">
              <a:extLst>
                <a:ext uri="{FF2B5EF4-FFF2-40B4-BE49-F238E27FC236}">
                  <a16:creationId xmlns:a16="http://schemas.microsoft.com/office/drawing/2014/main" id="{FA3393E2-6D70-45B4-A116-EC23EDCB9D9D}"/>
                </a:ext>
              </a:extLst>
            </p:cNvPr>
            <p:cNvSpPr>
              <a:spLocks/>
            </p:cNvSpPr>
            <p:nvPr/>
          </p:nvSpPr>
          <p:spPr bwMode="auto">
            <a:xfrm>
              <a:off x="6825738" y="4912458"/>
              <a:ext cx="177515" cy="149487"/>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0">
              <a:extLst>
                <a:ext uri="{FF2B5EF4-FFF2-40B4-BE49-F238E27FC236}">
                  <a16:creationId xmlns:a16="http://schemas.microsoft.com/office/drawing/2014/main" id="{B1518881-1DA6-4975-B6CC-8AAFDD780F5B}"/>
                </a:ext>
              </a:extLst>
            </p:cNvPr>
            <p:cNvSpPr>
              <a:spLocks/>
            </p:cNvSpPr>
            <p:nvPr/>
          </p:nvSpPr>
          <p:spPr bwMode="auto">
            <a:xfrm>
              <a:off x="6028476" y="4780101"/>
              <a:ext cx="200873" cy="199315"/>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4" name="Freeform 21">
              <a:extLst>
                <a:ext uri="{FF2B5EF4-FFF2-40B4-BE49-F238E27FC236}">
                  <a16:creationId xmlns:a16="http://schemas.microsoft.com/office/drawing/2014/main" id="{D0259B97-322F-4C53-BC52-8AC0BF4A6251}"/>
                </a:ext>
              </a:extLst>
            </p:cNvPr>
            <p:cNvSpPr>
              <a:spLocks/>
            </p:cNvSpPr>
            <p:nvPr/>
          </p:nvSpPr>
          <p:spPr bwMode="auto">
            <a:xfrm>
              <a:off x="6115676" y="4767643"/>
              <a:ext cx="74743" cy="91871"/>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5" name="Freeform 22">
              <a:extLst>
                <a:ext uri="{FF2B5EF4-FFF2-40B4-BE49-F238E27FC236}">
                  <a16:creationId xmlns:a16="http://schemas.microsoft.com/office/drawing/2014/main" id="{C08B0DBE-4F98-41F9-B1EA-EF616145C871}"/>
                </a:ext>
              </a:extLst>
            </p:cNvPr>
            <p:cNvSpPr>
              <a:spLocks/>
            </p:cNvSpPr>
            <p:nvPr/>
          </p:nvSpPr>
          <p:spPr bwMode="auto">
            <a:xfrm>
              <a:off x="6207549" y="4980973"/>
              <a:ext cx="165058" cy="54501"/>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6" name="Freeform 23">
              <a:extLst>
                <a:ext uri="{FF2B5EF4-FFF2-40B4-BE49-F238E27FC236}">
                  <a16:creationId xmlns:a16="http://schemas.microsoft.com/office/drawing/2014/main" id="{F581ACD3-F470-4130-A963-023F114029FC}"/>
                </a:ext>
              </a:extLst>
            </p:cNvPr>
            <p:cNvSpPr>
              <a:spLocks/>
            </p:cNvSpPr>
            <p:nvPr/>
          </p:nvSpPr>
          <p:spPr bwMode="auto">
            <a:xfrm>
              <a:off x="6151492" y="4451541"/>
              <a:ext cx="129243" cy="275616"/>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24">
              <a:extLst>
                <a:ext uri="{FF2B5EF4-FFF2-40B4-BE49-F238E27FC236}">
                  <a16:creationId xmlns:a16="http://schemas.microsoft.com/office/drawing/2014/main" id="{B51EBD08-7F89-4FBD-9182-E92C4ED2AA1A}"/>
                </a:ext>
              </a:extLst>
            </p:cNvPr>
            <p:cNvSpPr>
              <a:spLocks/>
            </p:cNvSpPr>
            <p:nvPr/>
          </p:nvSpPr>
          <p:spPr bwMode="auto">
            <a:xfrm>
              <a:off x="6067405" y="4515385"/>
              <a:ext cx="143258" cy="270944"/>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25">
              <a:extLst>
                <a:ext uri="{FF2B5EF4-FFF2-40B4-BE49-F238E27FC236}">
                  <a16:creationId xmlns:a16="http://schemas.microsoft.com/office/drawing/2014/main" id="{8005D636-82AB-450F-9270-6471E046FCA9}"/>
                </a:ext>
              </a:extLst>
            </p:cNvPr>
            <p:cNvSpPr>
              <a:spLocks/>
            </p:cNvSpPr>
            <p:nvPr/>
          </p:nvSpPr>
          <p:spPr bwMode="auto">
            <a:xfrm>
              <a:off x="6109447" y="4468670"/>
              <a:ext cx="135473" cy="158830"/>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26">
              <a:extLst>
                <a:ext uri="{FF2B5EF4-FFF2-40B4-BE49-F238E27FC236}">
                  <a16:creationId xmlns:a16="http://schemas.microsoft.com/office/drawing/2014/main" id="{D305F611-1D3D-498B-929B-10DF99E5828F}"/>
                </a:ext>
              </a:extLst>
            </p:cNvPr>
            <p:cNvSpPr>
              <a:spLocks/>
            </p:cNvSpPr>
            <p:nvPr/>
          </p:nvSpPr>
          <p:spPr bwMode="auto">
            <a:xfrm>
              <a:off x="6153047" y="4613485"/>
              <a:ext cx="94987" cy="80972"/>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27">
              <a:extLst>
                <a:ext uri="{FF2B5EF4-FFF2-40B4-BE49-F238E27FC236}">
                  <a16:creationId xmlns:a16="http://schemas.microsoft.com/office/drawing/2014/main" id="{DF60F009-E9BE-4970-BDC3-E354EB3B5FEF}"/>
                </a:ext>
              </a:extLst>
            </p:cNvPr>
            <p:cNvSpPr>
              <a:spLocks/>
            </p:cNvSpPr>
            <p:nvPr/>
          </p:nvSpPr>
          <p:spPr bwMode="auto">
            <a:xfrm>
              <a:off x="6283849" y="4762971"/>
              <a:ext cx="171287" cy="116787"/>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1" name="Freeform 28">
              <a:extLst>
                <a:ext uri="{FF2B5EF4-FFF2-40B4-BE49-F238E27FC236}">
                  <a16:creationId xmlns:a16="http://schemas.microsoft.com/office/drawing/2014/main" id="{9787AFA6-4B22-457B-ABCC-35A61CEB7BFE}"/>
                </a:ext>
              </a:extLst>
            </p:cNvPr>
            <p:cNvSpPr>
              <a:spLocks/>
            </p:cNvSpPr>
            <p:nvPr/>
          </p:nvSpPr>
          <p:spPr bwMode="auto">
            <a:xfrm>
              <a:off x="6442678" y="4856401"/>
              <a:ext cx="113673" cy="13391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29">
              <a:extLst>
                <a:ext uri="{FF2B5EF4-FFF2-40B4-BE49-F238E27FC236}">
                  <a16:creationId xmlns:a16="http://schemas.microsoft.com/office/drawing/2014/main" id="{FD4DAB24-89FD-4299-8D19-598B6456B87B}"/>
                </a:ext>
              </a:extLst>
            </p:cNvPr>
            <p:cNvSpPr>
              <a:spLocks/>
            </p:cNvSpPr>
            <p:nvPr/>
          </p:nvSpPr>
          <p:spPr bwMode="auto">
            <a:xfrm>
              <a:off x="6447350" y="5043259"/>
              <a:ext cx="32700" cy="18686"/>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30">
              <a:extLst>
                <a:ext uri="{FF2B5EF4-FFF2-40B4-BE49-F238E27FC236}">
                  <a16:creationId xmlns:a16="http://schemas.microsoft.com/office/drawing/2014/main" id="{C440CEBE-6ED8-4E0B-A087-EE0DA15EF976}"/>
                </a:ext>
              </a:extLst>
            </p:cNvPr>
            <p:cNvSpPr>
              <a:spLocks/>
            </p:cNvSpPr>
            <p:nvPr/>
          </p:nvSpPr>
          <p:spPr bwMode="auto">
            <a:xfrm>
              <a:off x="6406865" y="5023016"/>
              <a:ext cx="40486" cy="18686"/>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31">
              <a:extLst>
                <a:ext uri="{FF2B5EF4-FFF2-40B4-BE49-F238E27FC236}">
                  <a16:creationId xmlns:a16="http://schemas.microsoft.com/office/drawing/2014/main" id="{C5780976-7365-436A-8BBD-682EF12C1929}"/>
                </a:ext>
              </a:extLst>
            </p:cNvPr>
            <p:cNvSpPr>
              <a:spLocks/>
            </p:cNvSpPr>
            <p:nvPr/>
          </p:nvSpPr>
          <p:spPr bwMode="auto">
            <a:xfrm>
              <a:off x="6461364" y="5021459"/>
              <a:ext cx="42044" cy="17129"/>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32">
              <a:extLst>
                <a:ext uri="{FF2B5EF4-FFF2-40B4-BE49-F238E27FC236}">
                  <a16:creationId xmlns:a16="http://schemas.microsoft.com/office/drawing/2014/main" id="{1B4CBDE5-16C5-43F9-89D6-B67FF39B0F8A}"/>
                </a:ext>
              </a:extLst>
            </p:cNvPr>
            <p:cNvSpPr>
              <a:spLocks/>
            </p:cNvSpPr>
            <p:nvPr/>
          </p:nvSpPr>
          <p:spPr bwMode="auto">
            <a:xfrm>
              <a:off x="6456693" y="4544970"/>
              <a:ext cx="51386" cy="123016"/>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33">
              <a:extLst>
                <a:ext uri="{FF2B5EF4-FFF2-40B4-BE49-F238E27FC236}">
                  <a16:creationId xmlns:a16="http://schemas.microsoft.com/office/drawing/2014/main" id="{FE6B6269-7534-45B0-9634-190B4EA666B9}"/>
                </a:ext>
              </a:extLst>
            </p:cNvPr>
            <p:cNvSpPr>
              <a:spLocks/>
            </p:cNvSpPr>
            <p:nvPr/>
          </p:nvSpPr>
          <p:spPr bwMode="auto">
            <a:xfrm>
              <a:off x="6498736" y="4716257"/>
              <a:ext cx="77858" cy="68515"/>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7" name="Freeform 34">
              <a:extLst>
                <a:ext uri="{FF2B5EF4-FFF2-40B4-BE49-F238E27FC236}">
                  <a16:creationId xmlns:a16="http://schemas.microsoft.com/office/drawing/2014/main" id="{D8CBCC89-199F-494D-BBDD-4C6B8617CA40}"/>
                </a:ext>
              </a:extLst>
            </p:cNvPr>
            <p:cNvSpPr>
              <a:spLocks/>
            </p:cNvSpPr>
            <p:nvPr/>
          </p:nvSpPr>
          <p:spPr bwMode="auto">
            <a:xfrm>
              <a:off x="6497179" y="4678885"/>
              <a:ext cx="28029" cy="4515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8" name="Freeform 35">
              <a:extLst>
                <a:ext uri="{FF2B5EF4-FFF2-40B4-BE49-F238E27FC236}">
                  <a16:creationId xmlns:a16="http://schemas.microsoft.com/office/drawing/2014/main" id="{C26C5C8B-3CEE-4200-8BC7-99D52C0EF4B1}"/>
                </a:ext>
              </a:extLst>
            </p:cNvPr>
            <p:cNvSpPr>
              <a:spLocks/>
            </p:cNvSpPr>
            <p:nvPr/>
          </p:nvSpPr>
          <p:spPr bwMode="auto">
            <a:xfrm>
              <a:off x="6542336" y="4658643"/>
              <a:ext cx="20243" cy="29585"/>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9" name="Freeform 36">
              <a:extLst>
                <a:ext uri="{FF2B5EF4-FFF2-40B4-BE49-F238E27FC236}">
                  <a16:creationId xmlns:a16="http://schemas.microsoft.com/office/drawing/2014/main" id="{02EA4A5E-8B15-46BA-B0FB-463C1840D087}"/>
                </a:ext>
              </a:extLst>
            </p:cNvPr>
            <p:cNvSpPr>
              <a:spLocks/>
            </p:cNvSpPr>
            <p:nvPr/>
          </p:nvSpPr>
          <p:spPr bwMode="auto">
            <a:xfrm>
              <a:off x="6411534" y="4696014"/>
              <a:ext cx="49829" cy="52943"/>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0" name="Freeform 37">
              <a:extLst>
                <a:ext uri="{FF2B5EF4-FFF2-40B4-BE49-F238E27FC236}">
                  <a16:creationId xmlns:a16="http://schemas.microsoft.com/office/drawing/2014/main" id="{0C88EF22-F332-461D-BC66-54DD9B29D8CF}"/>
                </a:ext>
              </a:extLst>
            </p:cNvPr>
            <p:cNvSpPr>
              <a:spLocks/>
            </p:cNvSpPr>
            <p:nvPr/>
          </p:nvSpPr>
          <p:spPr bwMode="auto">
            <a:xfrm>
              <a:off x="6498736" y="4629056"/>
              <a:ext cx="35815" cy="31143"/>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1" name="Freeform 38">
              <a:extLst>
                <a:ext uri="{FF2B5EF4-FFF2-40B4-BE49-F238E27FC236}">
                  <a16:creationId xmlns:a16="http://schemas.microsoft.com/office/drawing/2014/main" id="{DA8A8B9F-D33A-4F9D-A101-C8A3D5754B8E}"/>
                </a:ext>
              </a:extLst>
            </p:cNvPr>
            <p:cNvSpPr>
              <a:spLocks/>
            </p:cNvSpPr>
            <p:nvPr/>
          </p:nvSpPr>
          <p:spPr bwMode="auto">
            <a:xfrm>
              <a:off x="6954982" y="4962287"/>
              <a:ext cx="68515" cy="40486"/>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2" name="Freeform 39">
              <a:extLst>
                <a:ext uri="{FF2B5EF4-FFF2-40B4-BE49-F238E27FC236}">
                  <a16:creationId xmlns:a16="http://schemas.microsoft.com/office/drawing/2014/main" id="{D31AE443-4930-47E4-A0E8-2F318A92DCCA}"/>
                </a:ext>
              </a:extLst>
            </p:cNvPr>
            <p:cNvSpPr>
              <a:spLocks/>
            </p:cNvSpPr>
            <p:nvPr/>
          </p:nvSpPr>
          <p:spPr bwMode="auto">
            <a:xfrm>
              <a:off x="6333678" y="5049487"/>
              <a:ext cx="719404" cy="58081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40">
              <a:extLst>
                <a:ext uri="{FF2B5EF4-FFF2-40B4-BE49-F238E27FC236}">
                  <a16:creationId xmlns:a16="http://schemas.microsoft.com/office/drawing/2014/main" id="{737EC8FE-E9A2-4238-AD31-A5C08F9BDEF2}"/>
                </a:ext>
              </a:extLst>
            </p:cNvPr>
            <p:cNvSpPr>
              <a:spLocks/>
            </p:cNvSpPr>
            <p:nvPr/>
          </p:nvSpPr>
          <p:spPr bwMode="auto">
            <a:xfrm>
              <a:off x="6902039" y="5667677"/>
              <a:ext cx="71629" cy="70071"/>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41">
              <a:extLst>
                <a:ext uri="{FF2B5EF4-FFF2-40B4-BE49-F238E27FC236}">
                  <a16:creationId xmlns:a16="http://schemas.microsoft.com/office/drawing/2014/main" id="{7BA637E1-B260-45CB-A1E1-2392F0CF7A70}"/>
                </a:ext>
              </a:extLst>
            </p:cNvPr>
            <p:cNvSpPr>
              <a:spLocks/>
            </p:cNvSpPr>
            <p:nvPr/>
          </p:nvSpPr>
          <p:spPr bwMode="auto">
            <a:xfrm>
              <a:off x="7285098" y="5667677"/>
              <a:ext cx="144815" cy="154158"/>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44">
              <a:extLst>
                <a:ext uri="{FF2B5EF4-FFF2-40B4-BE49-F238E27FC236}">
                  <a16:creationId xmlns:a16="http://schemas.microsoft.com/office/drawing/2014/main" id="{32FC8D88-1EAB-49AC-811D-5569C72A8533}"/>
                </a:ext>
              </a:extLst>
            </p:cNvPr>
            <p:cNvSpPr>
              <a:spLocks/>
            </p:cNvSpPr>
            <p:nvPr/>
          </p:nvSpPr>
          <p:spPr bwMode="auto">
            <a:xfrm>
              <a:off x="6181077" y="4859515"/>
              <a:ext cx="17129" cy="10901"/>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6">
              <a:extLst>
                <a:ext uri="{FF2B5EF4-FFF2-40B4-BE49-F238E27FC236}">
                  <a16:creationId xmlns:a16="http://schemas.microsoft.com/office/drawing/2014/main" id="{DE9C6576-D0CE-4E42-850F-E45BA8B8C32D}"/>
                </a:ext>
              </a:extLst>
            </p:cNvPr>
            <p:cNvSpPr>
              <a:spLocks/>
            </p:cNvSpPr>
            <p:nvPr/>
          </p:nvSpPr>
          <p:spPr bwMode="auto">
            <a:xfrm>
              <a:off x="4983628" y="4557427"/>
              <a:ext cx="112115" cy="101215"/>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47">
              <a:extLst>
                <a:ext uri="{FF2B5EF4-FFF2-40B4-BE49-F238E27FC236}">
                  <a16:creationId xmlns:a16="http://schemas.microsoft.com/office/drawing/2014/main" id="{3BE29FA6-F898-42F5-ABB6-A264C668C075}"/>
                </a:ext>
              </a:extLst>
            </p:cNvPr>
            <p:cNvSpPr>
              <a:spLocks/>
            </p:cNvSpPr>
            <p:nvPr/>
          </p:nvSpPr>
          <p:spPr bwMode="auto">
            <a:xfrm>
              <a:off x="4496238" y="4260012"/>
              <a:ext cx="286516" cy="263158"/>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48">
              <a:extLst>
                <a:ext uri="{FF2B5EF4-FFF2-40B4-BE49-F238E27FC236}">
                  <a16:creationId xmlns:a16="http://schemas.microsoft.com/office/drawing/2014/main" id="{B3C80F1F-F3A4-4BE8-9CCE-5A6F949EEC9B}"/>
                </a:ext>
              </a:extLst>
            </p:cNvPr>
            <p:cNvSpPr>
              <a:spLocks/>
            </p:cNvSpPr>
            <p:nvPr/>
          </p:nvSpPr>
          <p:spPr bwMode="auto">
            <a:xfrm>
              <a:off x="4181694" y="4171254"/>
              <a:ext cx="367488" cy="364374"/>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49">
              <a:extLst>
                <a:ext uri="{FF2B5EF4-FFF2-40B4-BE49-F238E27FC236}">
                  <a16:creationId xmlns:a16="http://schemas.microsoft.com/office/drawing/2014/main" id="{5B18D8A0-E5A1-4A43-BEED-528C4E468FD4}"/>
                </a:ext>
              </a:extLst>
            </p:cNvPr>
            <p:cNvSpPr>
              <a:spLocks/>
            </p:cNvSpPr>
            <p:nvPr/>
          </p:nvSpPr>
          <p:spPr bwMode="auto">
            <a:xfrm>
              <a:off x="4113179" y="4202397"/>
              <a:ext cx="200873" cy="166616"/>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0" name="Freeform 50">
              <a:extLst>
                <a:ext uri="{FF2B5EF4-FFF2-40B4-BE49-F238E27FC236}">
                  <a16:creationId xmlns:a16="http://schemas.microsoft.com/office/drawing/2014/main" id="{72B9E723-B7CB-4ACC-9842-6155F3DC6DD2}"/>
                </a:ext>
              </a:extLst>
            </p:cNvPr>
            <p:cNvSpPr>
              <a:spLocks/>
            </p:cNvSpPr>
            <p:nvPr/>
          </p:nvSpPr>
          <p:spPr bwMode="auto">
            <a:xfrm>
              <a:off x="4340523" y="4451541"/>
              <a:ext cx="281845" cy="219559"/>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52">
              <a:extLst>
                <a:ext uri="{FF2B5EF4-FFF2-40B4-BE49-F238E27FC236}">
                  <a16:creationId xmlns:a16="http://schemas.microsoft.com/office/drawing/2014/main" id="{C45317B0-6BE8-40BC-9870-604BB8C7AEA4}"/>
                </a:ext>
              </a:extLst>
            </p:cNvPr>
            <p:cNvSpPr>
              <a:spLocks/>
            </p:cNvSpPr>
            <p:nvPr/>
          </p:nvSpPr>
          <p:spPr bwMode="auto">
            <a:xfrm>
              <a:off x="4771854" y="4288040"/>
              <a:ext cx="213329" cy="194644"/>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53">
              <a:extLst>
                <a:ext uri="{FF2B5EF4-FFF2-40B4-BE49-F238E27FC236}">
                  <a16:creationId xmlns:a16="http://schemas.microsoft.com/office/drawing/2014/main" id="{A48B17F7-EBBA-4899-9221-D75B6636835E}"/>
                </a:ext>
              </a:extLst>
            </p:cNvPr>
            <p:cNvSpPr>
              <a:spLocks/>
            </p:cNvSpPr>
            <p:nvPr/>
          </p:nvSpPr>
          <p:spPr bwMode="auto">
            <a:xfrm>
              <a:off x="4575653" y="4451541"/>
              <a:ext cx="185301" cy="295859"/>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54">
              <a:extLst>
                <a:ext uri="{FF2B5EF4-FFF2-40B4-BE49-F238E27FC236}">
                  <a16:creationId xmlns:a16="http://schemas.microsoft.com/office/drawing/2014/main" id="{4600E351-3567-4419-B9E6-C446E6A9E126}"/>
                </a:ext>
              </a:extLst>
            </p:cNvPr>
            <p:cNvSpPr>
              <a:spLocks/>
            </p:cNvSpPr>
            <p:nvPr/>
          </p:nvSpPr>
          <p:spPr bwMode="auto">
            <a:xfrm>
              <a:off x="4474438" y="4169697"/>
              <a:ext cx="71629" cy="146372"/>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4" name="Freeform 55">
              <a:extLst>
                <a:ext uri="{FF2B5EF4-FFF2-40B4-BE49-F238E27FC236}">
                  <a16:creationId xmlns:a16="http://schemas.microsoft.com/office/drawing/2014/main" id="{EB3A37C2-4507-418B-8A99-5CF5A6B4BEBF}"/>
                </a:ext>
              </a:extLst>
            </p:cNvPr>
            <p:cNvSpPr>
              <a:spLocks/>
            </p:cNvSpPr>
            <p:nvPr/>
          </p:nvSpPr>
          <p:spPr bwMode="auto">
            <a:xfrm>
              <a:off x="4911999" y="4616599"/>
              <a:ext cx="269387" cy="196201"/>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5" name="Freeform 56">
              <a:extLst>
                <a:ext uri="{FF2B5EF4-FFF2-40B4-BE49-F238E27FC236}">
                  <a16:creationId xmlns:a16="http://schemas.microsoft.com/office/drawing/2014/main" id="{7674585B-4A58-48D8-B1A4-16F9D9C24A6C}"/>
                </a:ext>
              </a:extLst>
            </p:cNvPr>
            <p:cNvSpPr>
              <a:spLocks/>
            </p:cNvSpPr>
            <p:nvPr/>
          </p:nvSpPr>
          <p:spPr bwMode="auto">
            <a:xfrm>
              <a:off x="5064599" y="4650856"/>
              <a:ext cx="185301" cy="247588"/>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6" name="Freeform 57">
              <a:extLst>
                <a:ext uri="{FF2B5EF4-FFF2-40B4-BE49-F238E27FC236}">
                  <a16:creationId xmlns:a16="http://schemas.microsoft.com/office/drawing/2014/main" id="{06D11F5C-E2D9-4460-8CD3-C0BC630EC825}"/>
                </a:ext>
              </a:extLst>
            </p:cNvPr>
            <p:cNvSpPr>
              <a:spLocks/>
            </p:cNvSpPr>
            <p:nvPr/>
          </p:nvSpPr>
          <p:spPr bwMode="auto">
            <a:xfrm>
              <a:off x="4041550" y="4367455"/>
              <a:ext cx="141701" cy="98101"/>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59">
              <a:extLst>
                <a:ext uri="{FF2B5EF4-FFF2-40B4-BE49-F238E27FC236}">
                  <a16:creationId xmlns:a16="http://schemas.microsoft.com/office/drawing/2014/main" id="{831228C3-EE21-4FD8-807B-CDAB50217DD1}"/>
                </a:ext>
              </a:extLst>
            </p:cNvPr>
            <p:cNvSpPr>
              <a:spLocks/>
            </p:cNvSpPr>
            <p:nvPr/>
          </p:nvSpPr>
          <p:spPr bwMode="auto">
            <a:xfrm>
              <a:off x="5098857" y="5094645"/>
              <a:ext cx="129243" cy="263158"/>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8" name="Freeform 60">
              <a:extLst>
                <a:ext uri="{FF2B5EF4-FFF2-40B4-BE49-F238E27FC236}">
                  <a16:creationId xmlns:a16="http://schemas.microsoft.com/office/drawing/2014/main" id="{D8A43915-C823-407B-BBC4-05D3454935E0}"/>
                </a:ext>
              </a:extLst>
            </p:cNvPr>
            <p:cNvSpPr>
              <a:spLocks/>
            </p:cNvSpPr>
            <p:nvPr/>
          </p:nvSpPr>
          <p:spPr bwMode="auto">
            <a:xfrm>
              <a:off x="4237751" y="4613485"/>
              <a:ext cx="147930" cy="96543"/>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65">
              <a:extLst>
                <a:ext uri="{FF2B5EF4-FFF2-40B4-BE49-F238E27FC236}">
                  <a16:creationId xmlns:a16="http://schemas.microsoft.com/office/drawing/2014/main" id="{61CAE4D6-DF84-4695-BF82-3AFA307850B9}"/>
                </a:ext>
              </a:extLst>
            </p:cNvPr>
            <p:cNvSpPr>
              <a:spLocks/>
            </p:cNvSpPr>
            <p:nvPr/>
          </p:nvSpPr>
          <p:spPr bwMode="auto">
            <a:xfrm>
              <a:off x="5080170" y="4650856"/>
              <a:ext cx="24914" cy="34257"/>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66">
              <a:extLst>
                <a:ext uri="{FF2B5EF4-FFF2-40B4-BE49-F238E27FC236}">
                  <a16:creationId xmlns:a16="http://schemas.microsoft.com/office/drawing/2014/main" id="{BFE94D59-F6C4-458F-A265-86CD3112CBCA}"/>
                </a:ext>
              </a:extLst>
            </p:cNvPr>
            <p:cNvSpPr>
              <a:spLocks/>
            </p:cNvSpPr>
            <p:nvPr/>
          </p:nvSpPr>
          <p:spPr bwMode="auto">
            <a:xfrm>
              <a:off x="4932241" y="4792558"/>
              <a:ext cx="149487" cy="155715"/>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1" name="Freeform 67">
              <a:extLst>
                <a:ext uri="{FF2B5EF4-FFF2-40B4-BE49-F238E27FC236}">
                  <a16:creationId xmlns:a16="http://schemas.microsoft.com/office/drawing/2014/main" id="{52460EE8-9946-4B35-8D06-D8D02A1A70FD}"/>
                </a:ext>
              </a:extLst>
            </p:cNvPr>
            <p:cNvSpPr>
              <a:spLocks/>
            </p:cNvSpPr>
            <p:nvPr/>
          </p:nvSpPr>
          <p:spPr bwMode="auto">
            <a:xfrm>
              <a:off x="4863726" y="4805015"/>
              <a:ext cx="101215" cy="107443"/>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2" name="Freeform 68">
              <a:extLst>
                <a:ext uri="{FF2B5EF4-FFF2-40B4-BE49-F238E27FC236}">
                  <a16:creationId xmlns:a16="http://schemas.microsoft.com/office/drawing/2014/main" id="{10D72EF6-EAC1-48AE-A626-75FB18DB3519}"/>
                </a:ext>
              </a:extLst>
            </p:cNvPr>
            <p:cNvSpPr>
              <a:spLocks/>
            </p:cNvSpPr>
            <p:nvPr/>
          </p:nvSpPr>
          <p:spPr bwMode="auto">
            <a:xfrm>
              <a:off x="4855941" y="4881315"/>
              <a:ext cx="197758" cy="202430"/>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3" name="Freeform 69">
              <a:extLst>
                <a:ext uri="{FF2B5EF4-FFF2-40B4-BE49-F238E27FC236}">
                  <a16:creationId xmlns:a16="http://schemas.microsoft.com/office/drawing/2014/main" id="{9A7FC95F-BF1E-487B-AEEF-E38B9DEA5C0B}"/>
                </a:ext>
              </a:extLst>
            </p:cNvPr>
            <p:cNvSpPr>
              <a:spLocks/>
            </p:cNvSpPr>
            <p:nvPr/>
          </p:nvSpPr>
          <p:spPr bwMode="auto">
            <a:xfrm>
              <a:off x="4918227" y="5054159"/>
              <a:ext cx="56057" cy="124572"/>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4" name="Freeform 70">
              <a:extLst>
                <a:ext uri="{FF2B5EF4-FFF2-40B4-BE49-F238E27FC236}">
                  <a16:creationId xmlns:a16="http://schemas.microsoft.com/office/drawing/2014/main" id="{46062329-5411-40C9-8915-80586ADD2B87}"/>
                </a:ext>
              </a:extLst>
            </p:cNvPr>
            <p:cNvSpPr>
              <a:spLocks/>
            </p:cNvSpPr>
            <p:nvPr/>
          </p:nvSpPr>
          <p:spPr bwMode="auto">
            <a:xfrm>
              <a:off x="4865284" y="5063502"/>
              <a:ext cx="200872" cy="401891"/>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5" name="Freeform 71">
              <a:extLst>
                <a:ext uri="{FF2B5EF4-FFF2-40B4-BE49-F238E27FC236}">
                  <a16:creationId xmlns:a16="http://schemas.microsoft.com/office/drawing/2014/main" id="{6D839C79-F4DD-4246-AA60-798F1BEB11DB}"/>
                </a:ext>
              </a:extLst>
            </p:cNvPr>
            <p:cNvSpPr>
              <a:spLocks/>
            </p:cNvSpPr>
            <p:nvPr/>
          </p:nvSpPr>
          <p:spPr bwMode="auto">
            <a:xfrm>
              <a:off x="4684654" y="5195860"/>
              <a:ext cx="169729" cy="175959"/>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6" name="Freeform 72">
              <a:extLst>
                <a:ext uri="{FF2B5EF4-FFF2-40B4-BE49-F238E27FC236}">
                  <a16:creationId xmlns:a16="http://schemas.microsoft.com/office/drawing/2014/main" id="{A1549B4C-6ECE-4A34-A04F-62C30A83C88B}"/>
                </a:ext>
              </a:extLst>
            </p:cNvPr>
            <p:cNvSpPr>
              <a:spLocks/>
            </p:cNvSpPr>
            <p:nvPr/>
          </p:nvSpPr>
          <p:spPr bwMode="auto">
            <a:xfrm>
              <a:off x="4628597" y="5283060"/>
              <a:ext cx="291187" cy="249144"/>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7" name="Freeform 73">
              <a:extLst>
                <a:ext uri="{FF2B5EF4-FFF2-40B4-BE49-F238E27FC236}">
                  <a16:creationId xmlns:a16="http://schemas.microsoft.com/office/drawing/2014/main" id="{147FBAA5-4863-4B38-8402-34B32EF33403}"/>
                </a:ext>
              </a:extLst>
            </p:cNvPr>
            <p:cNvSpPr>
              <a:spLocks/>
            </p:cNvSpPr>
            <p:nvPr/>
          </p:nvSpPr>
          <p:spPr bwMode="auto">
            <a:xfrm rot="21537619">
              <a:off x="4817012" y="5409190"/>
              <a:ext cx="42044" cy="40486"/>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8" name="Freeform 74">
              <a:extLst>
                <a:ext uri="{FF2B5EF4-FFF2-40B4-BE49-F238E27FC236}">
                  <a16:creationId xmlns:a16="http://schemas.microsoft.com/office/drawing/2014/main" id="{E68C997A-45A8-48ED-A88D-F9061A475B7E}"/>
                </a:ext>
              </a:extLst>
            </p:cNvPr>
            <p:cNvSpPr>
              <a:spLocks/>
            </p:cNvSpPr>
            <p:nvPr/>
          </p:nvSpPr>
          <p:spPr bwMode="auto">
            <a:xfrm>
              <a:off x="4385681" y="4635285"/>
              <a:ext cx="210215" cy="168172"/>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9" name="Freeform 75">
              <a:extLst>
                <a:ext uri="{FF2B5EF4-FFF2-40B4-BE49-F238E27FC236}">
                  <a16:creationId xmlns:a16="http://schemas.microsoft.com/office/drawing/2014/main" id="{386A45D3-46DA-437E-B862-557503C79CF4}"/>
                </a:ext>
              </a:extLst>
            </p:cNvPr>
            <p:cNvSpPr>
              <a:spLocks/>
            </p:cNvSpPr>
            <p:nvPr/>
          </p:nvSpPr>
          <p:spPr bwMode="auto">
            <a:xfrm>
              <a:off x="4488453" y="4638399"/>
              <a:ext cx="133915" cy="210216"/>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0" name="Freeform 76">
              <a:extLst>
                <a:ext uri="{FF2B5EF4-FFF2-40B4-BE49-F238E27FC236}">
                  <a16:creationId xmlns:a16="http://schemas.microsoft.com/office/drawing/2014/main" id="{A244FDD7-1B58-49AB-9049-795202A91DA6}"/>
                </a:ext>
              </a:extLst>
            </p:cNvPr>
            <p:cNvSpPr>
              <a:spLocks/>
            </p:cNvSpPr>
            <p:nvPr/>
          </p:nvSpPr>
          <p:spPr bwMode="auto">
            <a:xfrm>
              <a:off x="4184807" y="4689786"/>
              <a:ext cx="102772" cy="112115"/>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Freeform 77">
              <a:extLst>
                <a:ext uri="{FF2B5EF4-FFF2-40B4-BE49-F238E27FC236}">
                  <a16:creationId xmlns:a16="http://schemas.microsoft.com/office/drawing/2014/main" id="{707E4129-550D-4747-8297-F3E68002A0A6}"/>
                </a:ext>
              </a:extLst>
            </p:cNvPr>
            <p:cNvSpPr>
              <a:spLocks/>
            </p:cNvSpPr>
            <p:nvPr/>
          </p:nvSpPr>
          <p:spPr bwMode="auto">
            <a:xfrm>
              <a:off x="4340628" y="4567047"/>
              <a:ext cx="65298" cy="202153"/>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2" name="Freeform 78">
              <a:extLst>
                <a:ext uri="{FF2B5EF4-FFF2-40B4-BE49-F238E27FC236}">
                  <a16:creationId xmlns:a16="http://schemas.microsoft.com/office/drawing/2014/main" id="{CC0FD93F-81B7-4ABC-8194-8DED32851200}"/>
                </a:ext>
              </a:extLst>
            </p:cNvPr>
            <p:cNvSpPr>
              <a:spLocks/>
            </p:cNvSpPr>
            <p:nvPr/>
          </p:nvSpPr>
          <p:spPr bwMode="auto">
            <a:xfrm>
              <a:off x="4594340" y="4680443"/>
              <a:ext cx="225787" cy="158830"/>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3" name="Freeform 79">
              <a:extLst>
                <a:ext uri="{FF2B5EF4-FFF2-40B4-BE49-F238E27FC236}">
                  <a16:creationId xmlns:a16="http://schemas.microsoft.com/office/drawing/2014/main" id="{961032C9-9423-49C4-B48F-736FBBDD90EA}"/>
                </a:ext>
              </a:extLst>
            </p:cNvPr>
            <p:cNvSpPr>
              <a:spLocks/>
            </p:cNvSpPr>
            <p:nvPr/>
          </p:nvSpPr>
          <p:spPr bwMode="auto">
            <a:xfrm>
              <a:off x="4538281" y="4987201"/>
              <a:ext cx="224230" cy="213330"/>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80">
              <a:extLst>
                <a:ext uri="{FF2B5EF4-FFF2-40B4-BE49-F238E27FC236}">
                  <a16:creationId xmlns:a16="http://schemas.microsoft.com/office/drawing/2014/main" id="{2A26D95F-7FBF-41C2-B049-677CC20D8522}"/>
                </a:ext>
              </a:extLst>
            </p:cNvPr>
            <p:cNvSpPr>
              <a:spLocks/>
            </p:cNvSpPr>
            <p:nvPr/>
          </p:nvSpPr>
          <p:spPr bwMode="auto">
            <a:xfrm>
              <a:off x="4538281" y="5178732"/>
              <a:ext cx="165058" cy="235129"/>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81">
              <a:extLst>
                <a:ext uri="{FF2B5EF4-FFF2-40B4-BE49-F238E27FC236}">
                  <a16:creationId xmlns:a16="http://schemas.microsoft.com/office/drawing/2014/main" id="{BCBBBC4E-44BD-4F0F-8D23-36EBB3681DAC}"/>
                </a:ext>
              </a:extLst>
            </p:cNvPr>
            <p:cNvSpPr>
              <a:spLocks/>
            </p:cNvSpPr>
            <p:nvPr/>
          </p:nvSpPr>
          <p:spPr bwMode="auto">
            <a:xfrm>
              <a:off x="4538281" y="4820587"/>
              <a:ext cx="126129" cy="152601"/>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82">
              <a:extLst>
                <a:ext uri="{FF2B5EF4-FFF2-40B4-BE49-F238E27FC236}">
                  <a16:creationId xmlns:a16="http://schemas.microsoft.com/office/drawing/2014/main" id="{F461555A-188E-4476-A291-252211C126DB}"/>
                </a:ext>
              </a:extLst>
            </p:cNvPr>
            <p:cNvSpPr>
              <a:spLocks/>
            </p:cNvSpPr>
            <p:nvPr/>
          </p:nvSpPr>
          <p:spPr bwMode="auto">
            <a:xfrm>
              <a:off x="4494682" y="4839272"/>
              <a:ext cx="96543" cy="107443"/>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84">
              <a:extLst>
                <a:ext uri="{FF2B5EF4-FFF2-40B4-BE49-F238E27FC236}">
                  <a16:creationId xmlns:a16="http://schemas.microsoft.com/office/drawing/2014/main" id="{03FF0335-612E-40FC-8283-342C04DE8346}"/>
                </a:ext>
              </a:extLst>
            </p:cNvPr>
            <p:cNvSpPr>
              <a:spLocks/>
            </p:cNvSpPr>
            <p:nvPr/>
          </p:nvSpPr>
          <p:spPr bwMode="auto">
            <a:xfrm>
              <a:off x="4276680" y="4683557"/>
              <a:ext cx="76300" cy="112115"/>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8" name="Freeform 85">
              <a:extLst>
                <a:ext uri="{FF2B5EF4-FFF2-40B4-BE49-F238E27FC236}">
                  <a16:creationId xmlns:a16="http://schemas.microsoft.com/office/drawing/2014/main" id="{1914A0CD-EBD5-4537-A18D-1176278722AA}"/>
                </a:ext>
              </a:extLst>
            </p:cNvPr>
            <p:cNvSpPr>
              <a:spLocks/>
            </p:cNvSpPr>
            <p:nvPr/>
          </p:nvSpPr>
          <p:spPr bwMode="auto">
            <a:xfrm>
              <a:off x="4340523" y="4685114"/>
              <a:ext cx="26472" cy="94987"/>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9" name="Freeform 86">
              <a:extLst>
                <a:ext uri="{FF2B5EF4-FFF2-40B4-BE49-F238E27FC236}">
                  <a16:creationId xmlns:a16="http://schemas.microsoft.com/office/drawing/2014/main" id="{2332BA39-B004-4297-AB25-01034C753850}"/>
                </a:ext>
              </a:extLst>
            </p:cNvPr>
            <p:cNvSpPr>
              <a:spLocks/>
            </p:cNvSpPr>
            <p:nvPr/>
          </p:nvSpPr>
          <p:spPr bwMode="auto">
            <a:xfrm>
              <a:off x="4130308" y="4727157"/>
              <a:ext cx="70071" cy="76300"/>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0" name="Freeform 87">
              <a:extLst>
                <a:ext uri="{FF2B5EF4-FFF2-40B4-BE49-F238E27FC236}">
                  <a16:creationId xmlns:a16="http://schemas.microsoft.com/office/drawing/2014/main" id="{73A2E872-B6FB-4FF3-B89E-D02C5C77F6D8}"/>
                </a:ext>
              </a:extLst>
            </p:cNvPr>
            <p:cNvSpPr>
              <a:spLocks/>
            </p:cNvSpPr>
            <p:nvPr/>
          </p:nvSpPr>
          <p:spPr bwMode="auto">
            <a:xfrm>
              <a:off x="4097608" y="4697571"/>
              <a:ext cx="51387" cy="60729"/>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88">
              <a:extLst>
                <a:ext uri="{FF2B5EF4-FFF2-40B4-BE49-F238E27FC236}">
                  <a16:creationId xmlns:a16="http://schemas.microsoft.com/office/drawing/2014/main" id="{EAB3F8ED-134C-4FA0-A04F-5DEC2291DB93}"/>
                </a:ext>
              </a:extLst>
            </p:cNvPr>
            <p:cNvSpPr>
              <a:spLocks/>
            </p:cNvSpPr>
            <p:nvPr/>
          </p:nvSpPr>
          <p:spPr bwMode="auto">
            <a:xfrm>
              <a:off x="4558525" y="4786329"/>
              <a:ext cx="328560" cy="331673"/>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89">
              <a:extLst>
                <a:ext uri="{FF2B5EF4-FFF2-40B4-BE49-F238E27FC236}">
                  <a16:creationId xmlns:a16="http://schemas.microsoft.com/office/drawing/2014/main" id="{EC6E921E-83F6-44BF-BF2F-2F85C61AC1C5}"/>
                </a:ext>
              </a:extLst>
            </p:cNvPr>
            <p:cNvSpPr>
              <a:spLocks/>
            </p:cNvSpPr>
            <p:nvPr/>
          </p:nvSpPr>
          <p:spPr bwMode="auto">
            <a:xfrm rot="21537619">
              <a:off x="4840370" y="4879758"/>
              <a:ext cx="34257" cy="29585"/>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3" name="Freeform 90">
              <a:extLst>
                <a:ext uri="{FF2B5EF4-FFF2-40B4-BE49-F238E27FC236}">
                  <a16:creationId xmlns:a16="http://schemas.microsoft.com/office/drawing/2014/main" id="{F637587C-EFD4-422C-8161-BECC90B2AB3F}"/>
                </a:ext>
              </a:extLst>
            </p:cNvPr>
            <p:cNvSpPr>
              <a:spLocks/>
            </p:cNvSpPr>
            <p:nvPr/>
          </p:nvSpPr>
          <p:spPr bwMode="auto">
            <a:xfrm>
              <a:off x="4840370" y="4903115"/>
              <a:ext cx="35814" cy="37372"/>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4" name="Freeform 91">
              <a:extLst>
                <a:ext uri="{FF2B5EF4-FFF2-40B4-BE49-F238E27FC236}">
                  <a16:creationId xmlns:a16="http://schemas.microsoft.com/office/drawing/2014/main" id="{1CE312C6-8EA1-4070-B4DB-490F67706126}"/>
                </a:ext>
              </a:extLst>
            </p:cNvPr>
            <p:cNvSpPr>
              <a:spLocks/>
            </p:cNvSpPr>
            <p:nvPr/>
          </p:nvSpPr>
          <p:spPr bwMode="auto">
            <a:xfrm>
              <a:off x="4764311" y="5046842"/>
              <a:ext cx="208657" cy="18063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5" name="Freeform 92">
              <a:extLst>
                <a:ext uri="{FF2B5EF4-FFF2-40B4-BE49-F238E27FC236}">
                  <a16:creationId xmlns:a16="http://schemas.microsoft.com/office/drawing/2014/main" id="{0ADDE2B2-3376-406F-965F-EFEF72B24068}"/>
                </a:ext>
              </a:extLst>
            </p:cNvPr>
            <p:cNvSpPr>
              <a:spLocks/>
            </p:cNvSpPr>
            <p:nvPr/>
          </p:nvSpPr>
          <p:spPr bwMode="auto">
            <a:xfrm>
              <a:off x="4776526" y="5156931"/>
              <a:ext cx="152601" cy="140144"/>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6" name="Freeform 93">
              <a:extLst>
                <a:ext uri="{FF2B5EF4-FFF2-40B4-BE49-F238E27FC236}">
                  <a16:creationId xmlns:a16="http://schemas.microsoft.com/office/drawing/2014/main" id="{B50853DF-CFC2-4618-A606-49956F3BC857}"/>
                </a:ext>
              </a:extLst>
            </p:cNvPr>
            <p:cNvSpPr>
              <a:spLocks/>
            </p:cNvSpPr>
            <p:nvPr/>
          </p:nvSpPr>
          <p:spPr bwMode="auto">
            <a:xfrm>
              <a:off x="4885525" y="5343790"/>
              <a:ext cx="24914" cy="40486"/>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7" name="Freeform 94">
              <a:extLst>
                <a:ext uri="{FF2B5EF4-FFF2-40B4-BE49-F238E27FC236}">
                  <a16:creationId xmlns:a16="http://schemas.microsoft.com/office/drawing/2014/main" id="{5B702A28-DBB5-4BD0-A69D-1A732ECEBF5E}"/>
                </a:ext>
              </a:extLst>
            </p:cNvPr>
            <p:cNvSpPr>
              <a:spLocks/>
            </p:cNvSpPr>
            <p:nvPr/>
          </p:nvSpPr>
          <p:spPr bwMode="auto">
            <a:xfrm>
              <a:off x="6849096" y="3716565"/>
              <a:ext cx="51386" cy="238245"/>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8" name="Freeform 95">
              <a:extLst>
                <a:ext uri="{FF2B5EF4-FFF2-40B4-BE49-F238E27FC236}">
                  <a16:creationId xmlns:a16="http://schemas.microsoft.com/office/drawing/2014/main" id="{C48F0410-EF24-4252-87BB-CCFE6536FC68}"/>
                </a:ext>
              </a:extLst>
            </p:cNvPr>
            <p:cNvSpPr>
              <a:spLocks/>
            </p:cNvSpPr>
            <p:nvPr/>
          </p:nvSpPr>
          <p:spPr bwMode="auto">
            <a:xfrm>
              <a:off x="6534551" y="4029553"/>
              <a:ext cx="112115" cy="129243"/>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9" name="Freeform 96">
              <a:extLst>
                <a:ext uri="{FF2B5EF4-FFF2-40B4-BE49-F238E27FC236}">
                  <a16:creationId xmlns:a16="http://schemas.microsoft.com/office/drawing/2014/main" id="{C0B9986A-5B41-4218-86C7-4B0159CD16F4}"/>
                </a:ext>
              </a:extLst>
            </p:cNvPr>
            <p:cNvSpPr>
              <a:spLocks/>
            </p:cNvSpPr>
            <p:nvPr/>
          </p:nvSpPr>
          <p:spPr bwMode="auto">
            <a:xfrm>
              <a:off x="6568807" y="4143225"/>
              <a:ext cx="63843" cy="96543"/>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Freeform 97">
              <a:extLst>
                <a:ext uri="{FF2B5EF4-FFF2-40B4-BE49-F238E27FC236}">
                  <a16:creationId xmlns:a16="http://schemas.microsoft.com/office/drawing/2014/main" id="{6D376FCD-471F-4706-A047-1171E93D05C8}"/>
                </a:ext>
              </a:extLst>
            </p:cNvPr>
            <p:cNvSpPr>
              <a:spLocks/>
            </p:cNvSpPr>
            <p:nvPr/>
          </p:nvSpPr>
          <p:spPr bwMode="auto">
            <a:xfrm>
              <a:off x="6668466" y="3967267"/>
              <a:ext cx="249144" cy="280287"/>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1" name="Freeform 98">
              <a:extLst>
                <a:ext uri="{FF2B5EF4-FFF2-40B4-BE49-F238E27FC236}">
                  <a16:creationId xmlns:a16="http://schemas.microsoft.com/office/drawing/2014/main" id="{BD0FC52D-4E8E-4DF2-BF2B-B47F5C33849D}"/>
                </a:ext>
              </a:extLst>
            </p:cNvPr>
            <p:cNvSpPr>
              <a:spLocks/>
            </p:cNvSpPr>
            <p:nvPr/>
          </p:nvSpPr>
          <p:spPr bwMode="auto">
            <a:xfrm>
              <a:off x="6632650" y="4238212"/>
              <a:ext cx="37372" cy="57614"/>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2" name="Freeform 99">
              <a:extLst>
                <a:ext uri="{FF2B5EF4-FFF2-40B4-BE49-F238E27FC236}">
                  <a16:creationId xmlns:a16="http://schemas.microsoft.com/office/drawing/2014/main" id="{9ED37217-485B-42F5-B1E3-8A7EE86C25DB}"/>
                </a:ext>
              </a:extLst>
            </p:cNvPr>
            <p:cNvSpPr>
              <a:spLocks/>
            </p:cNvSpPr>
            <p:nvPr/>
          </p:nvSpPr>
          <p:spPr bwMode="auto">
            <a:xfrm>
              <a:off x="6684038" y="4231983"/>
              <a:ext cx="40486" cy="35814"/>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3" name="Freeform 100">
              <a:extLst>
                <a:ext uri="{FF2B5EF4-FFF2-40B4-BE49-F238E27FC236}">
                  <a16:creationId xmlns:a16="http://schemas.microsoft.com/office/drawing/2014/main" id="{47954D61-1956-40F7-8C6C-A1E2D5A4D81D}"/>
                </a:ext>
              </a:extLst>
            </p:cNvPr>
            <p:cNvSpPr>
              <a:spLocks/>
            </p:cNvSpPr>
            <p:nvPr/>
          </p:nvSpPr>
          <p:spPr bwMode="auto">
            <a:xfrm>
              <a:off x="5229658" y="2670159"/>
              <a:ext cx="334787" cy="420431"/>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4" name="Freeform 101">
              <a:extLst>
                <a:ext uri="{FF2B5EF4-FFF2-40B4-BE49-F238E27FC236}">
                  <a16:creationId xmlns:a16="http://schemas.microsoft.com/office/drawing/2014/main" id="{5071DA06-CD4C-47A8-8B8F-1076661C8CEC}"/>
                </a:ext>
              </a:extLst>
            </p:cNvPr>
            <p:cNvSpPr>
              <a:spLocks/>
            </p:cNvSpPr>
            <p:nvPr/>
          </p:nvSpPr>
          <p:spPr bwMode="auto">
            <a:xfrm>
              <a:off x="4712683" y="3109276"/>
              <a:ext cx="180630" cy="434446"/>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5" name="Freeform 102">
              <a:extLst>
                <a:ext uri="{FF2B5EF4-FFF2-40B4-BE49-F238E27FC236}">
                  <a16:creationId xmlns:a16="http://schemas.microsoft.com/office/drawing/2014/main" id="{BA973FAC-5AE5-4969-98C0-CB0BFDBDD683}"/>
                </a:ext>
              </a:extLst>
            </p:cNvPr>
            <p:cNvSpPr>
              <a:spLocks/>
            </p:cNvSpPr>
            <p:nvPr/>
          </p:nvSpPr>
          <p:spPr bwMode="auto">
            <a:xfrm>
              <a:off x="4532052" y="3149762"/>
              <a:ext cx="239801" cy="551232"/>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6" name="Freeform 103">
              <a:extLst>
                <a:ext uri="{FF2B5EF4-FFF2-40B4-BE49-F238E27FC236}">
                  <a16:creationId xmlns:a16="http://schemas.microsoft.com/office/drawing/2014/main" id="{02F10969-AAC0-4B92-9019-977035AAE1C9}"/>
                </a:ext>
              </a:extLst>
            </p:cNvPr>
            <p:cNvSpPr>
              <a:spLocks/>
            </p:cNvSpPr>
            <p:nvPr/>
          </p:nvSpPr>
          <p:spPr bwMode="auto">
            <a:xfrm>
              <a:off x="4423053" y="3046990"/>
              <a:ext cx="462474" cy="557460"/>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7" name="Freeform 104">
              <a:extLst>
                <a:ext uri="{FF2B5EF4-FFF2-40B4-BE49-F238E27FC236}">
                  <a16:creationId xmlns:a16="http://schemas.microsoft.com/office/drawing/2014/main" id="{8C4D051F-1EBF-4799-A27B-24231CCE0335}"/>
                </a:ext>
              </a:extLst>
            </p:cNvPr>
            <p:cNvSpPr>
              <a:spLocks/>
            </p:cNvSpPr>
            <p:nvPr/>
          </p:nvSpPr>
          <p:spPr bwMode="auto">
            <a:xfrm>
              <a:off x="5882103" y="3795980"/>
              <a:ext cx="579261" cy="26783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8" name="Freeform 105">
              <a:extLst>
                <a:ext uri="{FF2B5EF4-FFF2-40B4-BE49-F238E27FC236}">
                  <a16:creationId xmlns:a16="http://schemas.microsoft.com/office/drawing/2014/main" id="{30B7353E-C475-4C17-AC6C-C39EFD0EE939}"/>
                </a:ext>
              </a:extLst>
            </p:cNvPr>
            <p:cNvSpPr>
              <a:spLocks noChangeAspect="1"/>
            </p:cNvSpPr>
            <p:nvPr/>
          </p:nvSpPr>
          <p:spPr bwMode="auto">
            <a:xfrm>
              <a:off x="5251457" y="4421956"/>
              <a:ext cx="4671" cy="10900"/>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9" name="Freeform 106">
              <a:extLst>
                <a:ext uri="{FF2B5EF4-FFF2-40B4-BE49-F238E27FC236}">
                  <a16:creationId xmlns:a16="http://schemas.microsoft.com/office/drawing/2014/main" id="{4BF65DD7-62C5-4883-9765-95DBCDC84371}"/>
                </a:ext>
              </a:extLst>
            </p:cNvPr>
            <p:cNvSpPr>
              <a:spLocks/>
            </p:cNvSpPr>
            <p:nvPr/>
          </p:nvSpPr>
          <p:spPr bwMode="auto">
            <a:xfrm>
              <a:off x="5427414" y="4165025"/>
              <a:ext cx="244473" cy="280287"/>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0" name="Freeform 107">
              <a:extLst>
                <a:ext uri="{FF2B5EF4-FFF2-40B4-BE49-F238E27FC236}">
                  <a16:creationId xmlns:a16="http://schemas.microsoft.com/office/drawing/2014/main" id="{9A6C3258-E5E5-4639-9F08-9F4CB2A9649D}"/>
                </a:ext>
              </a:extLst>
            </p:cNvPr>
            <p:cNvSpPr>
              <a:spLocks/>
            </p:cNvSpPr>
            <p:nvPr/>
          </p:nvSpPr>
          <p:spPr bwMode="auto">
            <a:xfrm>
              <a:off x="5634517" y="4166583"/>
              <a:ext cx="110557" cy="110557"/>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1" name="Freeform 108">
              <a:extLst>
                <a:ext uri="{FF2B5EF4-FFF2-40B4-BE49-F238E27FC236}">
                  <a16:creationId xmlns:a16="http://schemas.microsoft.com/office/drawing/2014/main" id="{C56D73D1-9E6C-478B-96CB-37BB49513AEC}"/>
                </a:ext>
              </a:extLst>
            </p:cNvPr>
            <p:cNvSpPr>
              <a:spLocks/>
            </p:cNvSpPr>
            <p:nvPr/>
          </p:nvSpPr>
          <p:spPr bwMode="auto">
            <a:xfrm>
              <a:off x="5411844" y="4141668"/>
              <a:ext cx="250702" cy="186858"/>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2" name="Freeform 109">
              <a:extLst>
                <a:ext uri="{FF2B5EF4-FFF2-40B4-BE49-F238E27FC236}">
                  <a16:creationId xmlns:a16="http://schemas.microsoft.com/office/drawing/2014/main" id="{CFDBA860-6FDD-4EC2-9B01-30DE3993B5A2}"/>
                </a:ext>
              </a:extLst>
            </p:cNvPr>
            <p:cNvSpPr>
              <a:spLocks/>
            </p:cNvSpPr>
            <p:nvPr/>
          </p:nvSpPr>
          <p:spPr bwMode="auto">
            <a:xfrm>
              <a:off x="5120657" y="4110525"/>
              <a:ext cx="339459" cy="3129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3" name="Freeform 110">
              <a:extLst>
                <a:ext uri="{FF2B5EF4-FFF2-40B4-BE49-F238E27FC236}">
                  <a16:creationId xmlns:a16="http://schemas.microsoft.com/office/drawing/2014/main" id="{B34DB337-B878-41AB-848E-B6D8CAEDA5A9}"/>
                </a:ext>
              </a:extLst>
            </p:cNvPr>
            <p:cNvSpPr>
              <a:spLocks/>
            </p:cNvSpPr>
            <p:nvPr/>
          </p:nvSpPr>
          <p:spPr bwMode="auto">
            <a:xfrm>
              <a:off x="5329315" y="3976610"/>
              <a:ext cx="297416" cy="189973"/>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4" name="Freeform 111">
              <a:extLst>
                <a:ext uri="{FF2B5EF4-FFF2-40B4-BE49-F238E27FC236}">
                  <a16:creationId xmlns:a16="http://schemas.microsoft.com/office/drawing/2014/main" id="{E0A79ACC-217D-4674-8445-94CED70DE4A9}"/>
                </a:ext>
              </a:extLst>
            </p:cNvPr>
            <p:cNvSpPr>
              <a:spLocks/>
            </p:cNvSpPr>
            <p:nvPr/>
          </p:nvSpPr>
          <p:spPr bwMode="auto">
            <a:xfrm>
              <a:off x="5570673" y="4026439"/>
              <a:ext cx="185302" cy="94986"/>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5" name="Freeform 112">
              <a:extLst>
                <a:ext uri="{FF2B5EF4-FFF2-40B4-BE49-F238E27FC236}">
                  <a16:creationId xmlns:a16="http://schemas.microsoft.com/office/drawing/2014/main" id="{193596E0-4140-4777-A350-5A7FC5043582}"/>
                </a:ext>
              </a:extLst>
            </p:cNvPr>
            <p:cNvSpPr>
              <a:spLocks/>
            </p:cNvSpPr>
            <p:nvPr/>
          </p:nvSpPr>
          <p:spPr bwMode="auto">
            <a:xfrm>
              <a:off x="5533302" y="4084053"/>
              <a:ext cx="129244" cy="91872"/>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6" name="Freeform 113">
              <a:extLst>
                <a:ext uri="{FF2B5EF4-FFF2-40B4-BE49-F238E27FC236}">
                  <a16:creationId xmlns:a16="http://schemas.microsoft.com/office/drawing/2014/main" id="{38E79F27-6CCC-45FA-A50D-E53D71368F57}"/>
                </a:ext>
              </a:extLst>
            </p:cNvPr>
            <p:cNvSpPr>
              <a:spLocks/>
            </p:cNvSpPr>
            <p:nvPr/>
          </p:nvSpPr>
          <p:spPr bwMode="auto">
            <a:xfrm>
              <a:off x="5273258" y="4046681"/>
              <a:ext cx="246030" cy="160387"/>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7" name="Freeform 114">
              <a:extLst>
                <a:ext uri="{FF2B5EF4-FFF2-40B4-BE49-F238E27FC236}">
                  <a16:creationId xmlns:a16="http://schemas.microsoft.com/office/drawing/2014/main" id="{C9738B4E-BEBA-4D4B-AA2B-8240F924E5CE}"/>
                </a:ext>
              </a:extLst>
            </p:cNvPr>
            <p:cNvSpPr>
              <a:spLocks/>
            </p:cNvSpPr>
            <p:nvPr/>
          </p:nvSpPr>
          <p:spPr bwMode="auto">
            <a:xfrm>
              <a:off x="5755974" y="4312955"/>
              <a:ext cx="146372" cy="82529"/>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8" name="Freeform 115">
              <a:extLst>
                <a:ext uri="{FF2B5EF4-FFF2-40B4-BE49-F238E27FC236}">
                  <a16:creationId xmlns:a16="http://schemas.microsoft.com/office/drawing/2014/main" id="{86665FE8-FD9D-4038-AA9E-BDBA3AF6B7B8}"/>
                </a:ext>
              </a:extLst>
            </p:cNvPr>
            <p:cNvSpPr>
              <a:spLocks/>
            </p:cNvSpPr>
            <p:nvPr/>
          </p:nvSpPr>
          <p:spPr bwMode="auto">
            <a:xfrm>
              <a:off x="5917919" y="4358112"/>
              <a:ext cx="57614" cy="31143"/>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19" name="Freeform 116">
              <a:extLst>
                <a:ext uri="{FF2B5EF4-FFF2-40B4-BE49-F238E27FC236}">
                  <a16:creationId xmlns:a16="http://schemas.microsoft.com/office/drawing/2014/main" id="{2F54AB28-6E92-409A-8907-00ABB840147D}"/>
                </a:ext>
              </a:extLst>
            </p:cNvPr>
            <p:cNvSpPr>
              <a:spLocks/>
            </p:cNvSpPr>
            <p:nvPr/>
          </p:nvSpPr>
          <p:spPr bwMode="auto">
            <a:xfrm>
              <a:off x="4175465" y="4015538"/>
              <a:ext cx="219559" cy="182187"/>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0" name="Freeform 117">
              <a:extLst>
                <a:ext uri="{FF2B5EF4-FFF2-40B4-BE49-F238E27FC236}">
                  <a16:creationId xmlns:a16="http://schemas.microsoft.com/office/drawing/2014/main" id="{5158F194-91B9-4A8F-B1EE-E20F138DD877}"/>
                </a:ext>
              </a:extLst>
            </p:cNvPr>
            <p:cNvSpPr>
              <a:spLocks/>
            </p:cNvSpPr>
            <p:nvPr/>
          </p:nvSpPr>
          <p:spPr bwMode="auto">
            <a:xfrm>
              <a:off x="4164566" y="4026439"/>
              <a:ext cx="70071" cy="144815"/>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1" name="Freeform 118">
              <a:extLst>
                <a:ext uri="{FF2B5EF4-FFF2-40B4-BE49-F238E27FC236}">
                  <a16:creationId xmlns:a16="http://schemas.microsoft.com/office/drawing/2014/main" id="{880F2912-C5C3-4372-B5BD-C4A3DEA89ED5}"/>
                </a:ext>
              </a:extLst>
            </p:cNvPr>
            <p:cNvSpPr>
              <a:spLocks/>
            </p:cNvSpPr>
            <p:nvPr/>
          </p:nvSpPr>
          <p:spPr bwMode="auto">
            <a:xfrm>
              <a:off x="4793655" y="4054468"/>
              <a:ext cx="342573" cy="141700"/>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2" name="Freeform 119">
              <a:extLst>
                <a:ext uri="{FF2B5EF4-FFF2-40B4-BE49-F238E27FC236}">
                  <a16:creationId xmlns:a16="http://schemas.microsoft.com/office/drawing/2014/main" id="{813DDEC3-F724-4FAB-94F2-94AFA251F668}"/>
                </a:ext>
              </a:extLst>
            </p:cNvPr>
            <p:cNvSpPr>
              <a:spLocks/>
            </p:cNvSpPr>
            <p:nvPr/>
          </p:nvSpPr>
          <p:spPr bwMode="auto">
            <a:xfrm>
              <a:off x="5008542" y="4163468"/>
              <a:ext cx="186858" cy="175958"/>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3" name="Freeform 120">
              <a:extLst>
                <a:ext uri="{FF2B5EF4-FFF2-40B4-BE49-F238E27FC236}">
                  <a16:creationId xmlns:a16="http://schemas.microsoft.com/office/drawing/2014/main" id="{DC913683-6730-48B9-913F-E1BF91F92BB5}"/>
                </a:ext>
              </a:extLst>
            </p:cNvPr>
            <p:cNvSpPr>
              <a:spLocks/>
            </p:cNvSpPr>
            <p:nvPr/>
          </p:nvSpPr>
          <p:spPr bwMode="auto">
            <a:xfrm>
              <a:off x="5053699" y="4026439"/>
              <a:ext cx="110558" cy="56057"/>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4" name="Freeform 121">
              <a:extLst>
                <a:ext uri="{FF2B5EF4-FFF2-40B4-BE49-F238E27FC236}">
                  <a16:creationId xmlns:a16="http://schemas.microsoft.com/office/drawing/2014/main" id="{9D27A01E-69E2-490E-8898-321E6DD5E457}"/>
                </a:ext>
              </a:extLst>
            </p:cNvPr>
            <p:cNvSpPr>
              <a:spLocks/>
            </p:cNvSpPr>
            <p:nvPr/>
          </p:nvSpPr>
          <p:spPr bwMode="auto">
            <a:xfrm>
              <a:off x="5139343" y="4063811"/>
              <a:ext cx="80972" cy="73186"/>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333F50"/>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5" name="Freeform 122">
              <a:extLst>
                <a:ext uri="{FF2B5EF4-FFF2-40B4-BE49-F238E27FC236}">
                  <a16:creationId xmlns:a16="http://schemas.microsoft.com/office/drawing/2014/main" id="{8CEF5E07-6D7C-4089-86C8-D9916FE7704E}"/>
                </a:ext>
              </a:extLst>
            </p:cNvPr>
            <p:cNvSpPr>
              <a:spLocks/>
            </p:cNvSpPr>
            <p:nvPr/>
          </p:nvSpPr>
          <p:spPr bwMode="auto">
            <a:xfrm>
              <a:off x="4972727" y="4168139"/>
              <a:ext cx="113673" cy="101215"/>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6" name="Freeform 123">
              <a:extLst>
                <a:ext uri="{FF2B5EF4-FFF2-40B4-BE49-F238E27FC236}">
                  <a16:creationId xmlns:a16="http://schemas.microsoft.com/office/drawing/2014/main" id="{06B1EECB-9F32-4652-99B0-FC3E6CEC58E0}"/>
                </a:ext>
              </a:extLst>
            </p:cNvPr>
            <p:cNvSpPr>
              <a:spLocks/>
            </p:cNvSpPr>
            <p:nvPr/>
          </p:nvSpPr>
          <p:spPr bwMode="auto">
            <a:xfrm>
              <a:off x="5164257" y="4322298"/>
              <a:ext cx="28029" cy="29585"/>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7" name="Freeform 124">
              <a:extLst>
                <a:ext uri="{FF2B5EF4-FFF2-40B4-BE49-F238E27FC236}">
                  <a16:creationId xmlns:a16="http://schemas.microsoft.com/office/drawing/2014/main" id="{66ACC2EC-E0B6-4823-B120-9086C754FF2D}"/>
                </a:ext>
              </a:extLst>
            </p:cNvPr>
            <p:cNvSpPr>
              <a:spLocks/>
            </p:cNvSpPr>
            <p:nvPr/>
          </p:nvSpPr>
          <p:spPr bwMode="auto">
            <a:xfrm>
              <a:off x="4908884" y="4205511"/>
              <a:ext cx="31143" cy="20243"/>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8" name="Freeform 125">
              <a:extLst>
                <a:ext uri="{FF2B5EF4-FFF2-40B4-BE49-F238E27FC236}">
                  <a16:creationId xmlns:a16="http://schemas.microsoft.com/office/drawing/2014/main" id="{AF9C1358-6F74-4AC1-B354-C43FC671452A}"/>
                </a:ext>
              </a:extLst>
            </p:cNvPr>
            <p:cNvSpPr>
              <a:spLocks/>
            </p:cNvSpPr>
            <p:nvPr/>
          </p:nvSpPr>
          <p:spPr bwMode="auto">
            <a:xfrm>
              <a:off x="4960270" y="4260012"/>
              <a:ext cx="54501" cy="77858"/>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29" name="Freeform 126">
              <a:extLst>
                <a:ext uri="{FF2B5EF4-FFF2-40B4-BE49-F238E27FC236}">
                  <a16:creationId xmlns:a16="http://schemas.microsoft.com/office/drawing/2014/main" id="{D2F0273E-4F01-4A1F-BBA0-C90319A10437}"/>
                </a:ext>
              </a:extLst>
            </p:cNvPr>
            <p:cNvSpPr>
              <a:spLocks/>
            </p:cNvSpPr>
            <p:nvPr/>
          </p:nvSpPr>
          <p:spPr bwMode="gray">
            <a:xfrm>
              <a:off x="4963384" y="4227311"/>
              <a:ext cx="18686" cy="28029"/>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0" name="Freeform 127">
              <a:extLst>
                <a:ext uri="{FF2B5EF4-FFF2-40B4-BE49-F238E27FC236}">
                  <a16:creationId xmlns:a16="http://schemas.microsoft.com/office/drawing/2014/main" id="{31AB73AF-5B67-465E-9136-0BAC232E8B14}"/>
                </a:ext>
              </a:extLst>
            </p:cNvPr>
            <p:cNvSpPr>
              <a:spLocks/>
            </p:cNvSpPr>
            <p:nvPr/>
          </p:nvSpPr>
          <p:spPr bwMode="auto">
            <a:xfrm>
              <a:off x="4944698" y="4250669"/>
              <a:ext cx="28029" cy="76300"/>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1" name="Freeform 128">
              <a:extLst>
                <a:ext uri="{FF2B5EF4-FFF2-40B4-BE49-F238E27FC236}">
                  <a16:creationId xmlns:a16="http://schemas.microsoft.com/office/drawing/2014/main" id="{47D76722-21F0-4021-8CB7-AA26FAC9061E}"/>
                </a:ext>
              </a:extLst>
            </p:cNvPr>
            <p:cNvSpPr>
              <a:spLocks/>
            </p:cNvSpPr>
            <p:nvPr/>
          </p:nvSpPr>
          <p:spPr bwMode="auto">
            <a:xfrm>
              <a:off x="4958713" y="4267797"/>
              <a:ext cx="6229" cy="18686"/>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2" name="Freeform 129">
              <a:extLst>
                <a:ext uri="{FF2B5EF4-FFF2-40B4-BE49-F238E27FC236}">
                  <a16:creationId xmlns:a16="http://schemas.microsoft.com/office/drawing/2014/main" id="{5D01ABEC-B060-461D-B195-B29EC53A0EB0}"/>
                </a:ext>
              </a:extLst>
            </p:cNvPr>
            <p:cNvSpPr>
              <a:spLocks/>
            </p:cNvSpPr>
            <p:nvPr/>
          </p:nvSpPr>
          <p:spPr bwMode="auto">
            <a:xfrm>
              <a:off x="4236195" y="3570193"/>
              <a:ext cx="137029" cy="281845"/>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3" name="Freeform 130">
              <a:extLst>
                <a:ext uri="{FF2B5EF4-FFF2-40B4-BE49-F238E27FC236}">
                  <a16:creationId xmlns:a16="http://schemas.microsoft.com/office/drawing/2014/main" id="{CB7FA048-051A-4D2F-BB88-53BA2FBCC039}"/>
                </a:ext>
              </a:extLst>
            </p:cNvPr>
            <p:cNvSpPr>
              <a:spLocks/>
            </p:cNvSpPr>
            <p:nvPr/>
          </p:nvSpPr>
          <p:spPr bwMode="auto">
            <a:xfrm rot="290201">
              <a:off x="4145880" y="3690094"/>
              <a:ext cx="85643" cy="124572"/>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4" name="Freeform 131">
              <a:extLst>
                <a:ext uri="{FF2B5EF4-FFF2-40B4-BE49-F238E27FC236}">
                  <a16:creationId xmlns:a16="http://schemas.microsoft.com/office/drawing/2014/main" id="{14EFEE4F-C045-4424-B694-81678F5D5359}"/>
                </a:ext>
              </a:extLst>
            </p:cNvPr>
            <p:cNvSpPr>
              <a:spLocks/>
            </p:cNvSpPr>
            <p:nvPr/>
          </p:nvSpPr>
          <p:spPr bwMode="auto">
            <a:xfrm>
              <a:off x="4192594" y="3696323"/>
              <a:ext cx="49829" cy="40486"/>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5" name="Freeform 132">
              <a:extLst>
                <a:ext uri="{FF2B5EF4-FFF2-40B4-BE49-F238E27FC236}">
                  <a16:creationId xmlns:a16="http://schemas.microsoft.com/office/drawing/2014/main" id="{8998D5BC-7B1E-49AD-AEF6-A3BFE660135D}"/>
                </a:ext>
              </a:extLst>
            </p:cNvPr>
            <p:cNvSpPr>
              <a:spLocks/>
            </p:cNvSpPr>
            <p:nvPr/>
          </p:nvSpPr>
          <p:spPr bwMode="auto">
            <a:xfrm>
              <a:off x="4728255" y="3786637"/>
              <a:ext cx="314545" cy="216444"/>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6" name="Freeform 133">
              <a:extLst>
                <a:ext uri="{FF2B5EF4-FFF2-40B4-BE49-F238E27FC236}">
                  <a16:creationId xmlns:a16="http://schemas.microsoft.com/office/drawing/2014/main" id="{F658C396-1616-4F7D-AB7B-118618C09150}"/>
                </a:ext>
              </a:extLst>
            </p:cNvPr>
            <p:cNvSpPr>
              <a:spLocks/>
            </p:cNvSpPr>
            <p:nvPr/>
          </p:nvSpPr>
          <p:spPr bwMode="auto">
            <a:xfrm>
              <a:off x="4751611" y="3669851"/>
              <a:ext cx="161944" cy="141701"/>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7" name="Freeform 134">
              <a:extLst>
                <a:ext uri="{FF2B5EF4-FFF2-40B4-BE49-F238E27FC236}">
                  <a16:creationId xmlns:a16="http://schemas.microsoft.com/office/drawing/2014/main" id="{B386A54A-34BD-4FBB-A61E-7EC15167DF1D}"/>
                </a:ext>
              </a:extLst>
            </p:cNvPr>
            <p:cNvSpPr>
              <a:spLocks/>
            </p:cNvSpPr>
            <p:nvPr/>
          </p:nvSpPr>
          <p:spPr bwMode="auto">
            <a:xfrm>
              <a:off x="4748497" y="3554621"/>
              <a:ext cx="82530" cy="70072"/>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8" name="Freeform 135">
              <a:extLst>
                <a:ext uri="{FF2B5EF4-FFF2-40B4-BE49-F238E27FC236}">
                  <a16:creationId xmlns:a16="http://schemas.microsoft.com/office/drawing/2014/main" id="{719E06AC-845A-4DC0-AE85-D8B4A626761F}"/>
                </a:ext>
              </a:extLst>
            </p:cNvPr>
            <p:cNvSpPr>
              <a:spLocks/>
            </p:cNvSpPr>
            <p:nvPr/>
          </p:nvSpPr>
          <p:spPr bwMode="auto">
            <a:xfrm>
              <a:off x="4701782" y="3652722"/>
              <a:ext cx="116787" cy="87201"/>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39" name="Freeform 136">
              <a:extLst>
                <a:ext uri="{FF2B5EF4-FFF2-40B4-BE49-F238E27FC236}">
                  <a16:creationId xmlns:a16="http://schemas.microsoft.com/office/drawing/2014/main" id="{8C6C55CA-C026-4F94-B303-FD38EDA6D734}"/>
                </a:ext>
              </a:extLst>
            </p:cNvPr>
            <p:cNvSpPr>
              <a:spLocks/>
            </p:cNvSpPr>
            <p:nvPr/>
          </p:nvSpPr>
          <p:spPr bwMode="auto">
            <a:xfrm>
              <a:off x="4711125" y="3604450"/>
              <a:ext cx="118344" cy="74743"/>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0" name="Freeform 137">
              <a:extLst>
                <a:ext uri="{FF2B5EF4-FFF2-40B4-BE49-F238E27FC236}">
                  <a16:creationId xmlns:a16="http://schemas.microsoft.com/office/drawing/2014/main" id="{2725A223-A092-4331-B540-A7B187667CF2}"/>
                </a:ext>
              </a:extLst>
            </p:cNvPr>
            <p:cNvSpPr>
              <a:spLocks/>
            </p:cNvSpPr>
            <p:nvPr/>
          </p:nvSpPr>
          <p:spPr bwMode="auto">
            <a:xfrm>
              <a:off x="4662854" y="3679193"/>
              <a:ext cx="76300" cy="37372"/>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1" name="Freeform 138">
              <a:extLst>
                <a:ext uri="{FF2B5EF4-FFF2-40B4-BE49-F238E27FC236}">
                  <a16:creationId xmlns:a16="http://schemas.microsoft.com/office/drawing/2014/main" id="{0B672126-F57E-49AC-852C-BF48B36647A1}"/>
                </a:ext>
              </a:extLst>
            </p:cNvPr>
            <p:cNvSpPr>
              <a:spLocks/>
            </p:cNvSpPr>
            <p:nvPr/>
          </p:nvSpPr>
          <p:spPr bwMode="auto">
            <a:xfrm>
              <a:off x="4586553" y="3688536"/>
              <a:ext cx="177515" cy="189973"/>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2" name="Freeform 139">
              <a:extLst>
                <a:ext uri="{FF2B5EF4-FFF2-40B4-BE49-F238E27FC236}">
                  <a16:creationId xmlns:a16="http://schemas.microsoft.com/office/drawing/2014/main" id="{655AE492-C617-4D95-996E-CBC99C0D6639}"/>
                </a:ext>
              </a:extLst>
            </p:cNvPr>
            <p:cNvSpPr>
              <a:spLocks/>
            </p:cNvSpPr>
            <p:nvPr/>
          </p:nvSpPr>
          <p:spPr bwMode="auto">
            <a:xfrm>
              <a:off x="4441739" y="3713451"/>
              <a:ext cx="155715" cy="205544"/>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3" name="Freeform 141">
              <a:extLst>
                <a:ext uri="{FF2B5EF4-FFF2-40B4-BE49-F238E27FC236}">
                  <a16:creationId xmlns:a16="http://schemas.microsoft.com/office/drawing/2014/main" id="{F4E06E60-2C19-45AC-9E82-38B37BB0291B}"/>
                </a:ext>
              </a:extLst>
            </p:cNvPr>
            <p:cNvSpPr>
              <a:spLocks/>
            </p:cNvSpPr>
            <p:nvPr/>
          </p:nvSpPr>
          <p:spPr bwMode="auto">
            <a:xfrm>
              <a:off x="4382567" y="3808438"/>
              <a:ext cx="66957" cy="56057"/>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4" name="Freeform 142">
              <a:extLst>
                <a:ext uri="{FF2B5EF4-FFF2-40B4-BE49-F238E27FC236}">
                  <a16:creationId xmlns:a16="http://schemas.microsoft.com/office/drawing/2014/main" id="{DB47FD6F-032D-4B2F-809C-68E2E02174D2}"/>
                </a:ext>
              </a:extLst>
            </p:cNvPr>
            <p:cNvSpPr>
              <a:spLocks/>
            </p:cNvSpPr>
            <p:nvPr/>
          </p:nvSpPr>
          <p:spPr bwMode="auto">
            <a:xfrm>
              <a:off x="4402809" y="3753937"/>
              <a:ext cx="59172" cy="68515"/>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5" name="Freeform 143">
              <a:extLst>
                <a:ext uri="{FF2B5EF4-FFF2-40B4-BE49-F238E27FC236}">
                  <a16:creationId xmlns:a16="http://schemas.microsoft.com/office/drawing/2014/main" id="{6716E8B7-73D4-45A8-A142-670B9A7BFE7F}"/>
                </a:ext>
              </a:extLst>
            </p:cNvPr>
            <p:cNvSpPr>
              <a:spLocks/>
            </p:cNvSpPr>
            <p:nvPr/>
          </p:nvSpPr>
          <p:spPr bwMode="auto">
            <a:xfrm>
              <a:off x="4472882" y="3623136"/>
              <a:ext cx="57614" cy="91872"/>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6" name="Freeform 144">
              <a:extLst>
                <a:ext uri="{FF2B5EF4-FFF2-40B4-BE49-F238E27FC236}">
                  <a16:creationId xmlns:a16="http://schemas.microsoft.com/office/drawing/2014/main" id="{61BCF125-32D6-4755-BB86-2818270D681E}"/>
                </a:ext>
              </a:extLst>
            </p:cNvPr>
            <p:cNvSpPr>
              <a:spLocks/>
            </p:cNvSpPr>
            <p:nvPr/>
          </p:nvSpPr>
          <p:spPr bwMode="auto">
            <a:xfrm>
              <a:off x="4807669" y="3894080"/>
              <a:ext cx="62286" cy="79415"/>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7" name="Freeform 145">
              <a:extLst>
                <a:ext uri="{FF2B5EF4-FFF2-40B4-BE49-F238E27FC236}">
                  <a16:creationId xmlns:a16="http://schemas.microsoft.com/office/drawing/2014/main" id="{FFD562C7-6401-4EE7-BAFB-5B6B3370E1B7}"/>
                </a:ext>
              </a:extLst>
            </p:cNvPr>
            <p:cNvSpPr>
              <a:spLocks/>
            </p:cNvSpPr>
            <p:nvPr/>
          </p:nvSpPr>
          <p:spPr bwMode="auto">
            <a:xfrm>
              <a:off x="4701782" y="3897195"/>
              <a:ext cx="160387" cy="118344"/>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8" name="Freeform 146">
              <a:extLst>
                <a:ext uri="{FF2B5EF4-FFF2-40B4-BE49-F238E27FC236}">
                  <a16:creationId xmlns:a16="http://schemas.microsoft.com/office/drawing/2014/main" id="{3B0B7D16-8CC3-4799-8E5F-575548E55509}"/>
                </a:ext>
              </a:extLst>
            </p:cNvPr>
            <p:cNvSpPr>
              <a:spLocks/>
            </p:cNvSpPr>
            <p:nvPr/>
          </p:nvSpPr>
          <p:spPr bwMode="auto">
            <a:xfrm>
              <a:off x="4729811" y="4007753"/>
              <a:ext cx="107444" cy="71629"/>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49" name="Freeform 147">
              <a:extLst>
                <a:ext uri="{FF2B5EF4-FFF2-40B4-BE49-F238E27FC236}">
                  <a16:creationId xmlns:a16="http://schemas.microsoft.com/office/drawing/2014/main" id="{24704097-05DF-40BD-8067-573CD3F00FCD}"/>
                </a:ext>
              </a:extLst>
            </p:cNvPr>
            <p:cNvSpPr>
              <a:spLocks/>
            </p:cNvSpPr>
            <p:nvPr/>
          </p:nvSpPr>
          <p:spPr bwMode="auto">
            <a:xfrm>
              <a:off x="4689324" y="4062253"/>
              <a:ext cx="116787" cy="121458"/>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0" name="Freeform 148">
              <a:extLst>
                <a:ext uri="{FF2B5EF4-FFF2-40B4-BE49-F238E27FC236}">
                  <a16:creationId xmlns:a16="http://schemas.microsoft.com/office/drawing/2014/main" id="{52FA5CC6-0AE1-4483-B6A1-401D92BE29BF}"/>
                </a:ext>
              </a:extLst>
            </p:cNvPr>
            <p:cNvSpPr>
              <a:spLocks/>
            </p:cNvSpPr>
            <p:nvPr/>
          </p:nvSpPr>
          <p:spPr bwMode="auto">
            <a:xfrm>
              <a:off x="4631711" y="3894080"/>
              <a:ext cx="107443" cy="73187"/>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1" name="Freeform 149">
              <a:extLst>
                <a:ext uri="{FF2B5EF4-FFF2-40B4-BE49-F238E27FC236}">
                  <a16:creationId xmlns:a16="http://schemas.microsoft.com/office/drawing/2014/main" id="{06962B42-AE59-47B3-B23A-1BDA2E9AE0C9}"/>
                </a:ext>
              </a:extLst>
            </p:cNvPr>
            <p:cNvSpPr>
              <a:spLocks/>
            </p:cNvSpPr>
            <p:nvPr/>
          </p:nvSpPr>
          <p:spPr bwMode="auto">
            <a:xfrm>
              <a:off x="4639495" y="3866052"/>
              <a:ext cx="94987" cy="48272"/>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2" name="Freeform 151">
              <a:extLst>
                <a:ext uri="{FF2B5EF4-FFF2-40B4-BE49-F238E27FC236}">
                  <a16:creationId xmlns:a16="http://schemas.microsoft.com/office/drawing/2014/main" id="{21582052-1629-4062-86A3-F945D20AD1B8}"/>
                </a:ext>
              </a:extLst>
            </p:cNvPr>
            <p:cNvSpPr>
              <a:spLocks/>
            </p:cNvSpPr>
            <p:nvPr/>
          </p:nvSpPr>
          <p:spPr bwMode="auto">
            <a:xfrm>
              <a:off x="4555410" y="3824009"/>
              <a:ext cx="126130" cy="70071"/>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3" name="Freeform 154">
              <a:extLst>
                <a:ext uri="{FF2B5EF4-FFF2-40B4-BE49-F238E27FC236}">
                  <a16:creationId xmlns:a16="http://schemas.microsoft.com/office/drawing/2014/main" id="{8207C18C-B092-4658-9FCB-69CAA09CA52B}"/>
                </a:ext>
              </a:extLst>
            </p:cNvPr>
            <p:cNvSpPr>
              <a:spLocks/>
            </p:cNvSpPr>
            <p:nvPr/>
          </p:nvSpPr>
          <p:spPr bwMode="auto">
            <a:xfrm>
              <a:off x="4482225" y="4071596"/>
              <a:ext cx="26471" cy="54501"/>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4" name="Freeform 155">
              <a:extLst>
                <a:ext uri="{FF2B5EF4-FFF2-40B4-BE49-F238E27FC236}">
                  <a16:creationId xmlns:a16="http://schemas.microsoft.com/office/drawing/2014/main" id="{545F88C0-10DA-4D39-83AA-FBC8D5755ACB}"/>
                </a:ext>
              </a:extLst>
            </p:cNvPr>
            <p:cNvSpPr>
              <a:spLocks/>
            </p:cNvSpPr>
            <p:nvPr/>
          </p:nvSpPr>
          <p:spPr bwMode="auto">
            <a:xfrm rot="290201">
              <a:off x="4549182" y="4143225"/>
              <a:ext cx="51387" cy="35815"/>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5" name="Freeform 156">
              <a:extLst>
                <a:ext uri="{FF2B5EF4-FFF2-40B4-BE49-F238E27FC236}">
                  <a16:creationId xmlns:a16="http://schemas.microsoft.com/office/drawing/2014/main" id="{CC4B7F17-D310-4E05-9CDC-742012C42DCE}"/>
                </a:ext>
              </a:extLst>
            </p:cNvPr>
            <p:cNvSpPr>
              <a:spLocks/>
            </p:cNvSpPr>
            <p:nvPr/>
          </p:nvSpPr>
          <p:spPr bwMode="auto">
            <a:xfrm rot="290201">
              <a:off x="4493124" y="4023325"/>
              <a:ext cx="14015" cy="34257"/>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6" name="Freeform 157">
              <a:extLst>
                <a:ext uri="{FF2B5EF4-FFF2-40B4-BE49-F238E27FC236}">
                  <a16:creationId xmlns:a16="http://schemas.microsoft.com/office/drawing/2014/main" id="{EBBB0841-329D-419A-9CA6-FE6A9BBE8E9F}"/>
                </a:ext>
              </a:extLst>
            </p:cNvPr>
            <p:cNvSpPr>
              <a:spLocks/>
            </p:cNvSpPr>
            <p:nvPr/>
          </p:nvSpPr>
          <p:spPr bwMode="auto">
            <a:xfrm>
              <a:off x="4578768" y="3936124"/>
              <a:ext cx="54500" cy="31143"/>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7" name="Freeform 158">
              <a:extLst>
                <a:ext uri="{FF2B5EF4-FFF2-40B4-BE49-F238E27FC236}">
                  <a16:creationId xmlns:a16="http://schemas.microsoft.com/office/drawing/2014/main" id="{4310922E-7376-426B-8BB5-DE2B465A25A3}"/>
                </a:ext>
              </a:extLst>
            </p:cNvPr>
            <p:cNvSpPr>
              <a:spLocks/>
            </p:cNvSpPr>
            <p:nvPr/>
          </p:nvSpPr>
          <p:spPr bwMode="auto">
            <a:xfrm>
              <a:off x="4580325" y="3943909"/>
              <a:ext cx="96543" cy="80972"/>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8" name="Freeform 159">
              <a:extLst>
                <a:ext uri="{FF2B5EF4-FFF2-40B4-BE49-F238E27FC236}">
                  <a16:creationId xmlns:a16="http://schemas.microsoft.com/office/drawing/2014/main" id="{761CE019-A210-4E2E-B2C0-4F043F3A0949}"/>
                </a:ext>
              </a:extLst>
            </p:cNvPr>
            <p:cNvSpPr>
              <a:spLocks/>
            </p:cNvSpPr>
            <p:nvPr/>
          </p:nvSpPr>
          <p:spPr bwMode="auto">
            <a:xfrm>
              <a:off x="4620811" y="3978167"/>
              <a:ext cx="62286" cy="68515"/>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59" name="Freeform 160">
              <a:extLst>
                <a:ext uri="{FF2B5EF4-FFF2-40B4-BE49-F238E27FC236}">
                  <a16:creationId xmlns:a16="http://schemas.microsoft.com/office/drawing/2014/main" id="{018E2775-64D6-4DD7-A4F1-190376591BA3}"/>
                </a:ext>
              </a:extLst>
            </p:cNvPr>
            <p:cNvSpPr>
              <a:spLocks/>
            </p:cNvSpPr>
            <p:nvPr/>
          </p:nvSpPr>
          <p:spPr bwMode="auto">
            <a:xfrm>
              <a:off x="6089205" y="2459944"/>
              <a:ext cx="115229" cy="126129"/>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0" name="Freeform 161">
              <a:extLst>
                <a:ext uri="{FF2B5EF4-FFF2-40B4-BE49-F238E27FC236}">
                  <a16:creationId xmlns:a16="http://schemas.microsoft.com/office/drawing/2014/main" id="{5151FE67-9BB4-4FDB-881D-47936F283CA6}"/>
                </a:ext>
              </a:extLst>
            </p:cNvPr>
            <p:cNvSpPr>
              <a:spLocks/>
            </p:cNvSpPr>
            <p:nvPr/>
          </p:nvSpPr>
          <p:spPr bwMode="auto">
            <a:xfrm>
              <a:off x="6763452" y="2740231"/>
              <a:ext cx="143258" cy="104329"/>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1" name="Freeform 162">
              <a:extLst>
                <a:ext uri="{FF2B5EF4-FFF2-40B4-BE49-F238E27FC236}">
                  <a16:creationId xmlns:a16="http://schemas.microsoft.com/office/drawing/2014/main" id="{534266F5-2CCD-4D07-86B2-A063F044EEA9}"/>
                </a:ext>
              </a:extLst>
            </p:cNvPr>
            <p:cNvSpPr>
              <a:spLocks/>
            </p:cNvSpPr>
            <p:nvPr/>
          </p:nvSpPr>
          <p:spPr bwMode="auto">
            <a:xfrm>
              <a:off x="6922280" y="2786946"/>
              <a:ext cx="94987" cy="52943"/>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2" name="Freeform 163">
              <a:extLst>
                <a:ext uri="{FF2B5EF4-FFF2-40B4-BE49-F238E27FC236}">
                  <a16:creationId xmlns:a16="http://schemas.microsoft.com/office/drawing/2014/main" id="{A35F7BF8-C315-499E-9203-B64FECDA81DA}"/>
                </a:ext>
              </a:extLst>
            </p:cNvPr>
            <p:cNvSpPr>
              <a:spLocks/>
            </p:cNvSpPr>
            <p:nvPr/>
          </p:nvSpPr>
          <p:spPr bwMode="auto">
            <a:xfrm>
              <a:off x="6830410" y="2888160"/>
              <a:ext cx="54500" cy="4671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3" name="Freeform 164">
              <a:extLst>
                <a:ext uri="{FF2B5EF4-FFF2-40B4-BE49-F238E27FC236}">
                  <a16:creationId xmlns:a16="http://schemas.microsoft.com/office/drawing/2014/main" id="{75B0FF6E-138C-42D5-9DD2-CCFD5EACC6FC}"/>
                </a:ext>
              </a:extLst>
            </p:cNvPr>
            <p:cNvSpPr>
              <a:spLocks/>
            </p:cNvSpPr>
            <p:nvPr/>
          </p:nvSpPr>
          <p:spPr bwMode="auto">
            <a:xfrm>
              <a:off x="5952176" y="2283985"/>
              <a:ext cx="146372" cy="236687"/>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4" name="Freeform 165">
              <a:extLst>
                <a:ext uri="{FF2B5EF4-FFF2-40B4-BE49-F238E27FC236}">
                  <a16:creationId xmlns:a16="http://schemas.microsoft.com/office/drawing/2014/main" id="{AB288882-8C9C-4BB8-8D9C-E0EEFC746A6D}"/>
                </a:ext>
              </a:extLst>
            </p:cNvPr>
            <p:cNvSpPr>
              <a:spLocks/>
            </p:cNvSpPr>
            <p:nvPr/>
          </p:nvSpPr>
          <p:spPr bwMode="auto">
            <a:xfrm>
              <a:off x="4518039" y="2366515"/>
              <a:ext cx="305202" cy="322330"/>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5" name="Freeform 166">
              <a:extLst>
                <a:ext uri="{FF2B5EF4-FFF2-40B4-BE49-F238E27FC236}">
                  <a16:creationId xmlns:a16="http://schemas.microsoft.com/office/drawing/2014/main" id="{35E14748-AE3A-4C13-8F41-1A1904009DFA}"/>
                </a:ext>
              </a:extLst>
            </p:cNvPr>
            <p:cNvSpPr>
              <a:spLocks/>
            </p:cNvSpPr>
            <p:nvPr/>
          </p:nvSpPr>
          <p:spPr bwMode="auto">
            <a:xfrm>
              <a:off x="5125327" y="2321357"/>
              <a:ext cx="126130" cy="96543"/>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6" name="Freeform 167">
              <a:extLst>
                <a:ext uri="{FF2B5EF4-FFF2-40B4-BE49-F238E27FC236}">
                  <a16:creationId xmlns:a16="http://schemas.microsoft.com/office/drawing/2014/main" id="{EDF122C7-CC9E-4E6B-A1E2-BC2D96334563}"/>
                </a:ext>
              </a:extLst>
            </p:cNvPr>
            <p:cNvSpPr>
              <a:spLocks/>
            </p:cNvSpPr>
            <p:nvPr/>
          </p:nvSpPr>
          <p:spPr bwMode="auto">
            <a:xfrm>
              <a:off x="5256129" y="2221699"/>
              <a:ext cx="239801" cy="205544"/>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67" name="Freeform 168">
              <a:extLst>
                <a:ext uri="{FF2B5EF4-FFF2-40B4-BE49-F238E27FC236}">
                  <a16:creationId xmlns:a16="http://schemas.microsoft.com/office/drawing/2014/main" id="{0C19578F-2465-48D3-8562-8D7B155F4ECE}"/>
                </a:ext>
              </a:extLst>
            </p:cNvPr>
            <p:cNvSpPr>
              <a:spLocks/>
            </p:cNvSpPr>
            <p:nvPr/>
          </p:nvSpPr>
          <p:spPr bwMode="auto">
            <a:xfrm>
              <a:off x="2118468" y="3881623"/>
              <a:ext cx="1023048" cy="5387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8" name="Freeform 169">
              <a:extLst>
                <a:ext uri="{FF2B5EF4-FFF2-40B4-BE49-F238E27FC236}">
                  <a16:creationId xmlns:a16="http://schemas.microsoft.com/office/drawing/2014/main" id="{8C99DA66-AEBA-41FA-B9A9-E9D29561A91A}"/>
                </a:ext>
              </a:extLst>
            </p:cNvPr>
            <p:cNvSpPr>
              <a:spLocks/>
            </p:cNvSpPr>
            <p:nvPr/>
          </p:nvSpPr>
          <p:spPr bwMode="auto">
            <a:xfrm>
              <a:off x="1343006" y="3051662"/>
              <a:ext cx="691376" cy="71784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69" name="Freeform 170">
              <a:extLst>
                <a:ext uri="{FF2B5EF4-FFF2-40B4-BE49-F238E27FC236}">
                  <a16:creationId xmlns:a16="http://schemas.microsoft.com/office/drawing/2014/main" id="{ABD6404A-6763-4DE5-9A19-E091B0EB741F}"/>
                </a:ext>
              </a:extLst>
            </p:cNvPr>
            <p:cNvSpPr>
              <a:spLocks/>
            </p:cNvSpPr>
            <p:nvPr/>
          </p:nvSpPr>
          <p:spPr bwMode="auto">
            <a:xfrm rot="290201">
              <a:off x="3901406" y="3269663"/>
              <a:ext cx="188416" cy="126129"/>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0" name="Freeform 171">
              <a:extLst>
                <a:ext uri="{FF2B5EF4-FFF2-40B4-BE49-F238E27FC236}">
                  <a16:creationId xmlns:a16="http://schemas.microsoft.com/office/drawing/2014/main" id="{DE320694-D494-4C43-A9B3-9737B4B75651}"/>
                </a:ext>
              </a:extLst>
            </p:cNvPr>
            <p:cNvSpPr>
              <a:spLocks/>
            </p:cNvSpPr>
            <p:nvPr/>
          </p:nvSpPr>
          <p:spPr bwMode="auto">
            <a:xfrm>
              <a:off x="1830394" y="2866360"/>
              <a:ext cx="1561823" cy="1197451"/>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1" name="Freeform 172">
              <a:extLst>
                <a:ext uri="{FF2B5EF4-FFF2-40B4-BE49-F238E27FC236}">
                  <a16:creationId xmlns:a16="http://schemas.microsoft.com/office/drawing/2014/main" id="{02B872A9-4902-4A7E-9FF2-07C2C662DE6B}"/>
                </a:ext>
              </a:extLst>
            </p:cNvPr>
            <p:cNvSpPr>
              <a:spLocks/>
            </p:cNvSpPr>
            <p:nvPr/>
          </p:nvSpPr>
          <p:spPr bwMode="auto">
            <a:xfrm>
              <a:off x="3046530" y="1935184"/>
              <a:ext cx="1085334" cy="16163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2" name="Freeform 173">
              <a:extLst>
                <a:ext uri="{FF2B5EF4-FFF2-40B4-BE49-F238E27FC236}">
                  <a16:creationId xmlns:a16="http://schemas.microsoft.com/office/drawing/2014/main" id="{BEAB6C84-AC18-445B-83EA-CA64DDF4C006}"/>
                </a:ext>
              </a:extLst>
            </p:cNvPr>
            <p:cNvSpPr>
              <a:spLocks/>
            </p:cNvSpPr>
            <p:nvPr/>
          </p:nvSpPr>
          <p:spPr bwMode="auto">
            <a:xfrm>
              <a:off x="2608970" y="2016156"/>
              <a:ext cx="629089" cy="843976"/>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3" name="Freeform 174">
              <a:extLst>
                <a:ext uri="{FF2B5EF4-FFF2-40B4-BE49-F238E27FC236}">
                  <a16:creationId xmlns:a16="http://schemas.microsoft.com/office/drawing/2014/main" id="{AF92EB53-D095-4FD3-9780-51FF6203F57A}"/>
                </a:ext>
              </a:extLst>
            </p:cNvPr>
            <p:cNvSpPr>
              <a:spLocks/>
            </p:cNvSpPr>
            <p:nvPr/>
          </p:nvSpPr>
          <p:spPr bwMode="auto">
            <a:xfrm>
              <a:off x="2225911" y="2679503"/>
              <a:ext cx="219559" cy="182187"/>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4" name="Freeform 175">
              <a:extLst>
                <a:ext uri="{FF2B5EF4-FFF2-40B4-BE49-F238E27FC236}">
                  <a16:creationId xmlns:a16="http://schemas.microsoft.com/office/drawing/2014/main" id="{815F77BE-0941-4871-B61A-E274C58D49C5}"/>
                </a:ext>
              </a:extLst>
            </p:cNvPr>
            <p:cNvSpPr>
              <a:spLocks/>
            </p:cNvSpPr>
            <p:nvPr/>
          </p:nvSpPr>
          <p:spPr bwMode="auto">
            <a:xfrm>
              <a:off x="2445470" y="2456829"/>
              <a:ext cx="126129" cy="157272"/>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5" name="Freeform 176">
              <a:extLst>
                <a:ext uri="{FF2B5EF4-FFF2-40B4-BE49-F238E27FC236}">
                  <a16:creationId xmlns:a16="http://schemas.microsoft.com/office/drawing/2014/main" id="{3313E025-B1F1-4ECB-8AED-CA76D18A60E2}"/>
                </a:ext>
              </a:extLst>
            </p:cNvPr>
            <p:cNvSpPr>
              <a:spLocks/>
            </p:cNvSpPr>
            <p:nvPr/>
          </p:nvSpPr>
          <p:spPr bwMode="auto">
            <a:xfrm>
              <a:off x="2582499" y="2505100"/>
              <a:ext cx="93429" cy="13547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6" name="Freeform 177">
              <a:extLst>
                <a:ext uri="{FF2B5EF4-FFF2-40B4-BE49-F238E27FC236}">
                  <a16:creationId xmlns:a16="http://schemas.microsoft.com/office/drawing/2014/main" id="{45DAE036-D401-4789-86CE-0E96F41CBF65}"/>
                </a:ext>
              </a:extLst>
            </p:cNvPr>
            <p:cNvSpPr>
              <a:spLocks/>
            </p:cNvSpPr>
            <p:nvPr/>
          </p:nvSpPr>
          <p:spPr bwMode="auto">
            <a:xfrm>
              <a:off x="2471941" y="2691958"/>
              <a:ext cx="137029" cy="137029"/>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7" name="Freeform 178">
              <a:extLst>
                <a:ext uri="{FF2B5EF4-FFF2-40B4-BE49-F238E27FC236}">
                  <a16:creationId xmlns:a16="http://schemas.microsoft.com/office/drawing/2014/main" id="{0EE72110-ECC0-4153-B585-32C229525C56}"/>
                </a:ext>
              </a:extLst>
            </p:cNvPr>
            <p:cNvSpPr>
              <a:spLocks/>
            </p:cNvSpPr>
            <p:nvPr/>
          </p:nvSpPr>
          <p:spPr bwMode="auto">
            <a:xfrm>
              <a:off x="2151167" y="2579843"/>
              <a:ext cx="241359" cy="183744"/>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78" name="Freeform 179">
              <a:extLst>
                <a:ext uri="{FF2B5EF4-FFF2-40B4-BE49-F238E27FC236}">
                  <a16:creationId xmlns:a16="http://schemas.microsoft.com/office/drawing/2014/main" id="{4B82B3CE-3889-4130-873D-360D08BC4F83}"/>
                </a:ext>
              </a:extLst>
            </p:cNvPr>
            <p:cNvSpPr>
              <a:spLocks/>
            </p:cNvSpPr>
            <p:nvPr/>
          </p:nvSpPr>
          <p:spPr bwMode="auto">
            <a:xfrm>
              <a:off x="2308440" y="2523788"/>
              <a:ext cx="82529" cy="4671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79" name="Freeform 180">
              <a:extLst>
                <a:ext uri="{FF2B5EF4-FFF2-40B4-BE49-F238E27FC236}">
                  <a16:creationId xmlns:a16="http://schemas.microsoft.com/office/drawing/2014/main" id="{23A076DC-59C4-4510-800F-93BD8EBECE94}"/>
                </a:ext>
              </a:extLst>
            </p:cNvPr>
            <p:cNvSpPr>
              <a:spLocks/>
            </p:cNvSpPr>
            <p:nvPr/>
          </p:nvSpPr>
          <p:spPr bwMode="auto">
            <a:xfrm>
              <a:off x="2096668" y="2833660"/>
              <a:ext cx="185301" cy="227344"/>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0" name="Freeform 181">
              <a:extLst>
                <a:ext uri="{FF2B5EF4-FFF2-40B4-BE49-F238E27FC236}">
                  <a16:creationId xmlns:a16="http://schemas.microsoft.com/office/drawing/2014/main" id="{7E885236-504D-4966-8775-210288313E88}"/>
                </a:ext>
              </a:extLst>
            </p:cNvPr>
            <p:cNvSpPr>
              <a:spLocks/>
            </p:cNvSpPr>
            <p:nvPr/>
          </p:nvSpPr>
          <p:spPr bwMode="auto">
            <a:xfrm>
              <a:off x="2219682" y="2897503"/>
              <a:ext cx="330116" cy="291188"/>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1" name="Freeform 182">
              <a:extLst>
                <a:ext uri="{FF2B5EF4-FFF2-40B4-BE49-F238E27FC236}">
                  <a16:creationId xmlns:a16="http://schemas.microsoft.com/office/drawing/2014/main" id="{2887C6E4-09E0-4F6B-AA5E-6BCA978D6922}"/>
                </a:ext>
              </a:extLst>
            </p:cNvPr>
            <p:cNvSpPr>
              <a:spLocks/>
            </p:cNvSpPr>
            <p:nvPr/>
          </p:nvSpPr>
          <p:spPr bwMode="auto">
            <a:xfrm>
              <a:off x="2503084" y="2880375"/>
              <a:ext cx="119901" cy="166615"/>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2" name="Freeform 183">
              <a:extLst>
                <a:ext uri="{FF2B5EF4-FFF2-40B4-BE49-F238E27FC236}">
                  <a16:creationId xmlns:a16="http://schemas.microsoft.com/office/drawing/2014/main" id="{8A0D3F3C-E643-4C3C-8D7A-E3E7A8E739DF}"/>
                </a:ext>
              </a:extLst>
            </p:cNvPr>
            <p:cNvSpPr>
              <a:spLocks/>
            </p:cNvSpPr>
            <p:nvPr/>
          </p:nvSpPr>
          <p:spPr bwMode="auto">
            <a:xfrm>
              <a:off x="2615199" y="2771374"/>
              <a:ext cx="65400" cy="71629"/>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3" name="Freeform 184">
              <a:extLst>
                <a:ext uri="{FF2B5EF4-FFF2-40B4-BE49-F238E27FC236}">
                  <a16:creationId xmlns:a16="http://schemas.microsoft.com/office/drawing/2014/main" id="{2C980315-2F2D-4C28-8BDE-684378679376}"/>
                </a:ext>
              </a:extLst>
            </p:cNvPr>
            <p:cNvSpPr>
              <a:spLocks/>
            </p:cNvSpPr>
            <p:nvPr/>
          </p:nvSpPr>
          <p:spPr bwMode="auto">
            <a:xfrm>
              <a:off x="2257054" y="4261568"/>
              <a:ext cx="540332" cy="35658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4" name="Freeform 185">
              <a:extLst>
                <a:ext uri="{FF2B5EF4-FFF2-40B4-BE49-F238E27FC236}">
                  <a16:creationId xmlns:a16="http://schemas.microsoft.com/office/drawing/2014/main" id="{EE0148CC-E22D-4544-9D4E-87F4A9EC2A2E}"/>
                </a:ext>
              </a:extLst>
            </p:cNvPr>
            <p:cNvSpPr>
              <a:spLocks/>
            </p:cNvSpPr>
            <p:nvPr/>
          </p:nvSpPr>
          <p:spPr bwMode="auto">
            <a:xfrm>
              <a:off x="2696171" y="4555871"/>
              <a:ext cx="68515" cy="76300"/>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5" name="Freeform 186">
              <a:extLst>
                <a:ext uri="{FF2B5EF4-FFF2-40B4-BE49-F238E27FC236}">
                  <a16:creationId xmlns:a16="http://schemas.microsoft.com/office/drawing/2014/main" id="{BD8D6CFA-EDCF-4EDF-9102-08BF6E6B15F2}"/>
                </a:ext>
              </a:extLst>
            </p:cNvPr>
            <p:cNvSpPr>
              <a:spLocks/>
            </p:cNvSpPr>
            <p:nvPr/>
          </p:nvSpPr>
          <p:spPr bwMode="auto">
            <a:xfrm>
              <a:off x="2747557" y="4583899"/>
              <a:ext cx="96543" cy="59172"/>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6" name="Freeform 187">
              <a:extLst>
                <a:ext uri="{FF2B5EF4-FFF2-40B4-BE49-F238E27FC236}">
                  <a16:creationId xmlns:a16="http://schemas.microsoft.com/office/drawing/2014/main" id="{14FC2B8B-7CA1-419E-A0BD-CB83CD50F2D6}"/>
                </a:ext>
              </a:extLst>
            </p:cNvPr>
            <p:cNvSpPr>
              <a:spLocks/>
            </p:cNvSpPr>
            <p:nvPr/>
          </p:nvSpPr>
          <p:spPr bwMode="auto">
            <a:xfrm>
              <a:off x="2780257" y="4597913"/>
              <a:ext cx="82530" cy="77858"/>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7" name="Freeform 188">
              <a:extLst>
                <a:ext uri="{FF2B5EF4-FFF2-40B4-BE49-F238E27FC236}">
                  <a16:creationId xmlns:a16="http://schemas.microsoft.com/office/drawing/2014/main" id="{DC970D04-148A-429C-A5B4-84BDAAA89555}"/>
                </a:ext>
              </a:extLst>
            </p:cNvPr>
            <p:cNvSpPr>
              <a:spLocks/>
            </p:cNvSpPr>
            <p:nvPr/>
          </p:nvSpPr>
          <p:spPr bwMode="auto">
            <a:xfrm>
              <a:off x="2809843" y="4671101"/>
              <a:ext cx="65400" cy="4671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8" name="Freeform 189">
              <a:extLst>
                <a:ext uri="{FF2B5EF4-FFF2-40B4-BE49-F238E27FC236}">
                  <a16:creationId xmlns:a16="http://schemas.microsoft.com/office/drawing/2014/main" id="{EA007F09-F33E-43AA-9CD7-12F1A9807121}"/>
                </a:ext>
              </a:extLst>
            </p:cNvPr>
            <p:cNvSpPr>
              <a:spLocks/>
            </p:cNvSpPr>
            <p:nvPr/>
          </p:nvSpPr>
          <p:spPr bwMode="auto">
            <a:xfrm>
              <a:off x="2845657" y="4696015"/>
              <a:ext cx="124572" cy="54500"/>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89" name="Freeform 190">
              <a:extLst>
                <a:ext uri="{FF2B5EF4-FFF2-40B4-BE49-F238E27FC236}">
                  <a16:creationId xmlns:a16="http://schemas.microsoft.com/office/drawing/2014/main" id="{86C8DBAE-D53B-4F71-8145-82B0CF27CE9A}"/>
                </a:ext>
              </a:extLst>
            </p:cNvPr>
            <p:cNvSpPr>
              <a:spLocks/>
            </p:cNvSpPr>
            <p:nvPr/>
          </p:nvSpPr>
          <p:spPr bwMode="auto">
            <a:xfrm>
              <a:off x="2834758" y="4453099"/>
              <a:ext cx="180630" cy="74743"/>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0" name="Freeform 191">
              <a:extLst>
                <a:ext uri="{FF2B5EF4-FFF2-40B4-BE49-F238E27FC236}">
                  <a16:creationId xmlns:a16="http://schemas.microsoft.com/office/drawing/2014/main" id="{A92784A5-8D05-4CD6-B306-E2A529A1C2E9}"/>
                </a:ext>
              </a:extLst>
            </p:cNvPr>
            <p:cNvSpPr>
              <a:spLocks/>
            </p:cNvSpPr>
            <p:nvPr/>
          </p:nvSpPr>
          <p:spPr bwMode="auto">
            <a:xfrm>
              <a:off x="2943758" y="4548084"/>
              <a:ext cx="35814" cy="12457"/>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1" name="Freeform 192">
              <a:extLst>
                <a:ext uri="{FF2B5EF4-FFF2-40B4-BE49-F238E27FC236}">
                  <a16:creationId xmlns:a16="http://schemas.microsoft.com/office/drawing/2014/main" id="{AC6F8020-7DE1-45F7-8C19-F642BEA72B70}"/>
                </a:ext>
              </a:extLst>
            </p:cNvPr>
            <p:cNvSpPr>
              <a:spLocks/>
            </p:cNvSpPr>
            <p:nvPr/>
          </p:nvSpPr>
          <p:spPr bwMode="auto">
            <a:xfrm rot="441143">
              <a:off x="3004488" y="4515385"/>
              <a:ext cx="56057" cy="48271"/>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2" name="Freeform 193">
              <a:extLst>
                <a:ext uri="{FF2B5EF4-FFF2-40B4-BE49-F238E27FC236}">
                  <a16:creationId xmlns:a16="http://schemas.microsoft.com/office/drawing/2014/main" id="{609FA2BF-233A-4BC2-A1DA-CAABAFA8E893}"/>
                </a:ext>
              </a:extLst>
            </p:cNvPr>
            <p:cNvSpPr>
              <a:spLocks/>
            </p:cNvSpPr>
            <p:nvPr/>
          </p:nvSpPr>
          <p:spPr bwMode="auto">
            <a:xfrm rot="441143">
              <a:off x="3052759" y="4515385"/>
              <a:ext cx="63843" cy="51386"/>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3" name="Freeform 194">
              <a:extLst>
                <a:ext uri="{FF2B5EF4-FFF2-40B4-BE49-F238E27FC236}">
                  <a16:creationId xmlns:a16="http://schemas.microsoft.com/office/drawing/2014/main" id="{CA44C18D-24B7-4323-8239-E61C965E0DB8}"/>
                </a:ext>
              </a:extLst>
            </p:cNvPr>
            <p:cNvSpPr>
              <a:spLocks/>
            </p:cNvSpPr>
            <p:nvPr/>
          </p:nvSpPr>
          <p:spPr bwMode="auto">
            <a:xfrm rot="441143">
              <a:off x="3136846" y="4534071"/>
              <a:ext cx="28029" cy="18686"/>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194" name="Group 195">
              <a:extLst>
                <a:ext uri="{FF2B5EF4-FFF2-40B4-BE49-F238E27FC236}">
                  <a16:creationId xmlns:a16="http://schemas.microsoft.com/office/drawing/2014/main" id="{55471D93-0DD3-4DC7-BCED-2DD8FE80C0D5}"/>
                </a:ext>
              </a:extLst>
            </p:cNvPr>
            <p:cNvGrpSpPr>
              <a:grpSpLocks/>
            </p:cNvGrpSpPr>
            <p:nvPr/>
          </p:nvGrpSpPr>
          <p:grpSpPr bwMode="auto">
            <a:xfrm>
              <a:off x="2932798" y="4386158"/>
              <a:ext cx="102764" cy="65402"/>
              <a:chOff x="23104" y="15658"/>
              <a:chExt cx="3152" cy="1962"/>
            </a:xfrm>
            <a:solidFill>
              <a:schemeClr val="accent6">
                <a:lumMod val="60000"/>
                <a:lumOff val="40000"/>
              </a:schemeClr>
            </a:solidFill>
          </p:grpSpPr>
          <p:sp>
            <p:nvSpPr>
              <p:cNvPr id="295" name="Freeform 196">
                <a:extLst>
                  <a:ext uri="{FF2B5EF4-FFF2-40B4-BE49-F238E27FC236}">
                    <a16:creationId xmlns:a16="http://schemas.microsoft.com/office/drawing/2014/main" id="{CAFB89E7-53C0-4C9B-853B-6E4BEBB1F563}"/>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6" name="Freeform 197">
                <a:extLst>
                  <a:ext uri="{FF2B5EF4-FFF2-40B4-BE49-F238E27FC236}">
                    <a16:creationId xmlns:a16="http://schemas.microsoft.com/office/drawing/2014/main" id="{455FED91-9D5D-4903-95C3-9BBFE5565B4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7" name="Freeform 198">
                <a:extLst>
                  <a:ext uri="{FF2B5EF4-FFF2-40B4-BE49-F238E27FC236}">
                    <a16:creationId xmlns:a16="http://schemas.microsoft.com/office/drawing/2014/main" id="{A9D8C539-F0C6-4B61-92B2-F7760765D43F}"/>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8" name="Freeform 199">
                <a:extLst>
                  <a:ext uri="{FF2B5EF4-FFF2-40B4-BE49-F238E27FC236}">
                    <a16:creationId xmlns:a16="http://schemas.microsoft.com/office/drawing/2014/main" id="{AACBE45B-6AC8-4FDD-A3B2-5C0C397C1FFB}"/>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9" name="Freeform 200">
                <a:extLst>
                  <a:ext uri="{FF2B5EF4-FFF2-40B4-BE49-F238E27FC236}">
                    <a16:creationId xmlns:a16="http://schemas.microsoft.com/office/drawing/2014/main" id="{392B29F5-8C2E-4116-99B3-F1D87421F438}"/>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0" name="Freeform 201">
                <a:extLst>
                  <a:ext uri="{FF2B5EF4-FFF2-40B4-BE49-F238E27FC236}">
                    <a16:creationId xmlns:a16="http://schemas.microsoft.com/office/drawing/2014/main" id="{C4AC84F4-AEF2-4E7B-A4DD-3F76A745F2FB}"/>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1" name="Freeform 202">
                <a:extLst>
                  <a:ext uri="{FF2B5EF4-FFF2-40B4-BE49-F238E27FC236}">
                    <a16:creationId xmlns:a16="http://schemas.microsoft.com/office/drawing/2014/main" id="{F2CFFA5A-A1BC-43F7-8740-DBDCDC9E2AEC}"/>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2" name="Freeform 203">
                <a:extLst>
                  <a:ext uri="{FF2B5EF4-FFF2-40B4-BE49-F238E27FC236}">
                    <a16:creationId xmlns:a16="http://schemas.microsoft.com/office/drawing/2014/main" id="{F202EAEF-C8FA-4214-860B-57F69381807E}"/>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03" name="Freeform 204">
                <a:extLst>
                  <a:ext uri="{FF2B5EF4-FFF2-40B4-BE49-F238E27FC236}">
                    <a16:creationId xmlns:a16="http://schemas.microsoft.com/office/drawing/2014/main" id="{CADC920B-4597-47BB-B11F-E077084832F1}"/>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195" name="Freeform 205">
              <a:extLst>
                <a:ext uri="{FF2B5EF4-FFF2-40B4-BE49-F238E27FC236}">
                  <a16:creationId xmlns:a16="http://schemas.microsoft.com/office/drawing/2014/main" id="{7A37785A-B4BF-495C-98C1-3C9B98CF0CCD}"/>
                </a:ext>
              </a:extLst>
            </p:cNvPr>
            <p:cNvSpPr>
              <a:spLocks/>
            </p:cNvSpPr>
            <p:nvPr/>
          </p:nvSpPr>
          <p:spPr bwMode="auto">
            <a:xfrm>
              <a:off x="2746001" y="4543413"/>
              <a:ext cx="32701" cy="49829"/>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6" name="Freeform 206">
              <a:extLst>
                <a:ext uri="{FF2B5EF4-FFF2-40B4-BE49-F238E27FC236}">
                  <a16:creationId xmlns:a16="http://schemas.microsoft.com/office/drawing/2014/main" id="{881E2D1A-BC2E-4C67-BCD3-561D57E71D69}"/>
                </a:ext>
              </a:extLst>
            </p:cNvPr>
            <p:cNvSpPr>
              <a:spLocks/>
            </p:cNvSpPr>
            <p:nvPr/>
          </p:nvSpPr>
          <p:spPr bwMode="auto">
            <a:xfrm>
              <a:off x="2733543" y="4622828"/>
              <a:ext cx="46715" cy="23358"/>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7" name="Freeform 207">
              <a:extLst>
                <a:ext uri="{FF2B5EF4-FFF2-40B4-BE49-F238E27FC236}">
                  <a16:creationId xmlns:a16="http://schemas.microsoft.com/office/drawing/2014/main" id="{E6055BA7-5EC2-4A3E-8BAE-77FF592C7160}"/>
                </a:ext>
              </a:extLst>
            </p:cNvPr>
            <p:cNvSpPr>
              <a:spLocks/>
            </p:cNvSpPr>
            <p:nvPr/>
          </p:nvSpPr>
          <p:spPr bwMode="auto">
            <a:xfrm>
              <a:off x="3088573" y="4629056"/>
              <a:ext cx="6229" cy="7786"/>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8" name="Freeform 208">
              <a:extLst>
                <a:ext uri="{FF2B5EF4-FFF2-40B4-BE49-F238E27FC236}">
                  <a16:creationId xmlns:a16="http://schemas.microsoft.com/office/drawing/2014/main" id="{D86B449E-58F5-4AD2-9C01-3991E165A908}"/>
                </a:ext>
              </a:extLst>
            </p:cNvPr>
            <p:cNvSpPr>
              <a:spLocks/>
            </p:cNvSpPr>
            <p:nvPr/>
          </p:nvSpPr>
          <p:spPr bwMode="auto">
            <a:xfrm>
              <a:off x="3093245" y="5037030"/>
              <a:ext cx="227344" cy="255373"/>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99" name="Freeform 209">
              <a:extLst>
                <a:ext uri="{FF2B5EF4-FFF2-40B4-BE49-F238E27FC236}">
                  <a16:creationId xmlns:a16="http://schemas.microsoft.com/office/drawing/2014/main" id="{359DFA1B-AA46-46C1-A170-005F09FD2B13}"/>
                </a:ext>
              </a:extLst>
            </p:cNvPr>
            <p:cNvSpPr>
              <a:spLocks/>
            </p:cNvSpPr>
            <p:nvPr/>
          </p:nvSpPr>
          <p:spPr bwMode="auto">
            <a:xfrm>
              <a:off x="2898600" y="4878201"/>
              <a:ext cx="224230" cy="322331"/>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0" name="Freeform 210">
              <a:extLst>
                <a:ext uri="{FF2B5EF4-FFF2-40B4-BE49-F238E27FC236}">
                  <a16:creationId xmlns:a16="http://schemas.microsoft.com/office/drawing/2014/main" id="{12C806EF-8F48-4139-A135-B46CB9CAB54C}"/>
                </a:ext>
              </a:extLst>
            </p:cNvPr>
            <p:cNvSpPr>
              <a:spLocks/>
            </p:cNvSpPr>
            <p:nvPr/>
          </p:nvSpPr>
          <p:spPr bwMode="auto">
            <a:xfrm>
              <a:off x="2904829" y="4854844"/>
              <a:ext cx="94987" cy="102772"/>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1" name="Freeform 211">
              <a:extLst>
                <a:ext uri="{FF2B5EF4-FFF2-40B4-BE49-F238E27FC236}">
                  <a16:creationId xmlns:a16="http://schemas.microsoft.com/office/drawing/2014/main" id="{C09492EC-109B-4F69-A363-98F9A25AE743}"/>
                </a:ext>
              </a:extLst>
            </p:cNvPr>
            <p:cNvSpPr>
              <a:spLocks/>
            </p:cNvSpPr>
            <p:nvPr/>
          </p:nvSpPr>
          <p:spPr bwMode="auto">
            <a:xfrm>
              <a:off x="2937530" y="4669542"/>
              <a:ext cx="208658" cy="277173"/>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2" name="Freeform 212">
              <a:extLst>
                <a:ext uri="{FF2B5EF4-FFF2-40B4-BE49-F238E27FC236}">
                  <a16:creationId xmlns:a16="http://schemas.microsoft.com/office/drawing/2014/main" id="{A02D8277-6F14-49ED-B8A3-46E3EBB12F9A}"/>
                </a:ext>
              </a:extLst>
            </p:cNvPr>
            <p:cNvSpPr>
              <a:spLocks/>
            </p:cNvSpPr>
            <p:nvPr/>
          </p:nvSpPr>
          <p:spPr bwMode="auto">
            <a:xfrm>
              <a:off x="3041858" y="4686671"/>
              <a:ext cx="230459" cy="18063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3" name="Freeform 213">
              <a:extLst>
                <a:ext uri="{FF2B5EF4-FFF2-40B4-BE49-F238E27FC236}">
                  <a16:creationId xmlns:a16="http://schemas.microsoft.com/office/drawing/2014/main" id="{13215A29-80A1-4442-94FB-817698351CDF}"/>
                </a:ext>
              </a:extLst>
            </p:cNvPr>
            <p:cNvSpPr>
              <a:spLocks/>
            </p:cNvSpPr>
            <p:nvPr/>
          </p:nvSpPr>
          <p:spPr bwMode="auto">
            <a:xfrm>
              <a:off x="3024730" y="4792557"/>
              <a:ext cx="683589" cy="711618"/>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dirty="0">
                <a:ln>
                  <a:noFill/>
                </a:ln>
                <a:solidFill>
                  <a:srgbClr val="000000"/>
                </a:solidFill>
                <a:effectLst/>
                <a:uLnTx/>
                <a:uFillTx/>
                <a:latin typeface="Arial" charset="0"/>
                <a:ea typeface="等线" panose="02010600030101010101" pitchFamily="2" charset="-122"/>
                <a:cs typeface="+mn-cs"/>
              </a:endParaRPr>
            </a:p>
          </p:txBody>
        </p:sp>
        <p:sp>
          <p:nvSpPr>
            <p:cNvPr id="204" name="Freeform 214">
              <a:extLst>
                <a:ext uri="{FF2B5EF4-FFF2-40B4-BE49-F238E27FC236}">
                  <a16:creationId xmlns:a16="http://schemas.microsoft.com/office/drawing/2014/main" id="{A2B609EB-1E4A-4043-AC30-FDBD2B5E8AFB}"/>
                </a:ext>
              </a:extLst>
            </p:cNvPr>
            <p:cNvSpPr>
              <a:spLocks/>
            </p:cNvSpPr>
            <p:nvPr/>
          </p:nvSpPr>
          <p:spPr bwMode="auto">
            <a:xfrm>
              <a:off x="3247402" y="4741171"/>
              <a:ext cx="73187" cy="115229"/>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5" name="Freeform 215">
              <a:extLst>
                <a:ext uri="{FF2B5EF4-FFF2-40B4-BE49-F238E27FC236}">
                  <a16:creationId xmlns:a16="http://schemas.microsoft.com/office/drawing/2014/main" id="{9708147F-2394-4C38-A153-DCE15EC2EB18}"/>
                </a:ext>
              </a:extLst>
            </p:cNvPr>
            <p:cNvSpPr>
              <a:spLocks/>
            </p:cNvSpPr>
            <p:nvPr/>
          </p:nvSpPr>
          <p:spPr bwMode="auto">
            <a:xfrm>
              <a:off x="3305018" y="4776986"/>
              <a:ext cx="66957" cy="70071"/>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6" name="Freeform 216">
              <a:extLst>
                <a:ext uri="{FF2B5EF4-FFF2-40B4-BE49-F238E27FC236}">
                  <a16:creationId xmlns:a16="http://schemas.microsoft.com/office/drawing/2014/main" id="{9DA18086-8283-4864-BE3C-4737AF1F9644}"/>
                </a:ext>
              </a:extLst>
            </p:cNvPr>
            <p:cNvSpPr>
              <a:spLocks/>
            </p:cNvSpPr>
            <p:nvPr/>
          </p:nvSpPr>
          <p:spPr bwMode="auto">
            <a:xfrm>
              <a:off x="3364190" y="4781657"/>
              <a:ext cx="57614" cy="59172"/>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7" name="Freeform 217">
              <a:extLst>
                <a:ext uri="{FF2B5EF4-FFF2-40B4-BE49-F238E27FC236}">
                  <a16:creationId xmlns:a16="http://schemas.microsoft.com/office/drawing/2014/main" id="{1E875989-FE95-448E-A50D-F544749A5C8A}"/>
                </a:ext>
              </a:extLst>
            </p:cNvPr>
            <p:cNvSpPr>
              <a:spLocks/>
            </p:cNvSpPr>
            <p:nvPr/>
          </p:nvSpPr>
          <p:spPr bwMode="auto">
            <a:xfrm>
              <a:off x="3037187" y="5267489"/>
              <a:ext cx="341016" cy="699162"/>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8" name="Freeform 218">
              <a:extLst>
                <a:ext uri="{FF2B5EF4-FFF2-40B4-BE49-F238E27FC236}">
                  <a16:creationId xmlns:a16="http://schemas.microsoft.com/office/drawing/2014/main" id="{CC87E74C-F794-46D2-B5D6-008127FEDD3F}"/>
                </a:ext>
              </a:extLst>
            </p:cNvPr>
            <p:cNvSpPr>
              <a:spLocks/>
            </p:cNvSpPr>
            <p:nvPr/>
          </p:nvSpPr>
          <p:spPr bwMode="auto">
            <a:xfrm>
              <a:off x="3219375" y="5225446"/>
              <a:ext cx="147930" cy="151043"/>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09" name="Freeform 219">
              <a:extLst>
                <a:ext uri="{FF2B5EF4-FFF2-40B4-BE49-F238E27FC236}">
                  <a16:creationId xmlns:a16="http://schemas.microsoft.com/office/drawing/2014/main" id="{10DE8048-93CA-44A4-AD2D-4AAEADE84C7E}"/>
                </a:ext>
              </a:extLst>
            </p:cNvPr>
            <p:cNvSpPr>
              <a:spLocks/>
            </p:cNvSpPr>
            <p:nvPr/>
          </p:nvSpPr>
          <p:spPr bwMode="auto">
            <a:xfrm>
              <a:off x="3301903" y="5430990"/>
              <a:ext cx="94986" cy="105886"/>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0" name="Freeform 220">
              <a:extLst>
                <a:ext uri="{FF2B5EF4-FFF2-40B4-BE49-F238E27FC236}">
                  <a16:creationId xmlns:a16="http://schemas.microsoft.com/office/drawing/2014/main" id="{5CB82B2B-4E9F-474F-B419-17BD578CD735}"/>
                </a:ext>
              </a:extLst>
            </p:cNvPr>
            <p:cNvSpPr>
              <a:spLocks/>
            </p:cNvSpPr>
            <p:nvPr/>
          </p:nvSpPr>
          <p:spPr bwMode="auto">
            <a:xfrm>
              <a:off x="3079230" y="5979108"/>
              <a:ext cx="51387" cy="71629"/>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1" name="Freeform 221">
              <a:extLst>
                <a:ext uri="{FF2B5EF4-FFF2-40B4-BE49-F238E27FC236}">
                  <a16:creationId xmlns:a16="http://schemas.microsoft.com/office/drawing/2014/main" id="{E044D42C-607F-474C-979E-922BB71B20D2}"/>
                </a:ext>
              </a:extLst>
            </p:cNvPr>
            <p:cNvSpPr>
              <a:spLocks/>
            </p:cNvSpPr>
            <p:nvPr/>
          </p:nvSpPr>
          <p:spPr bwMode="auto">
            <a:xfrm>
              <a:off x="3118160" y="5991565"/>
              <a:ext cx="62286" cy="56057"/>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2" name="Freeform 222">
              <a:extLst>
                <a:ext uri="{FF2B5EF4-FFF2-40B4-BE49-F238E27FC236}">
                  <a16:creationId xmlns:a16="http://schemas.microsoft.com/office/drawing/2014/main" id="{EFD1C1A8-A49A-4954-BAC4-DAF0E591268F}"/>
                </a:ext>
              </a:extLst>
            </p:cNvPr>
            <p:cNvSpPr>
              <a:spLocks/>
            </p:cNvSpPr>
            <p:nvPr/>
          </p:nvSpPr>
          <p:spPr bwMode="auto">
            <a:xfrm>
              <a:off x="3113487" y="6047622"/>
              <a:ext cx="28029" cy="15572"/>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3" name="Freeform 223">
              <a:extLst>
                <a:ext uri="{FF2B5EF4-FFF2-40B4-BE49-F238E27FC236}">
                  <a16:creationId xmlns:a16="http://schemas.microsoft.com/office/drawing/2014/main" id="{54A2E7A1-6587-451D-B983-F0ECEB0190EE}"/>
                </a:ext>
              </a:extLst>
            </p:cNvPr>
            <p:cNvSpPr>
              <a:spLocks/>
            </p:cNvSpPr>
            <p:nvPr/>
          </p:nvSpPr>
          <p:spPr bwMode="auto">
            <a:xfrm>
              <a:off x="3135288" y="6044509"/>
              <a:ext cx="15572" cy="9343"/>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4" name="Freeform 224">
              <a:extLst>
                <a:ext uri="{FF2B5EF4-FFF2-40B4-BE49-F238E27FC236}">
                  <a16:creationId xmlns:a16="http://schemas.microsoft.com/office/drawing/2014/main" id="{71289264-C1C6-4C9B-9834-2EAE3A0DF662}"/>
                </a:ext>
              </a:extLst>
            </p:cNvPr>
            <p:cNvSpPr>
              <a:spLocks/>
            </p:cNvSpPr>
            <p:nvPr/>
          </p:nvSpPr>
          <p:spPr bwMode="auto">
            <a:xfrm>
              <a:off x="3074559" y="6030495"/>
              <a:ext cx="17128" cy="9343"/>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5" name="Freeform 225">
              <a:extLst>
                <a:ext uri="{FF2B5EF4-FFF2-40B4-BE49-F238E27FC236}">
                  <a16:creationId xmlns:a16="http://schemas.microsoft.com/office/drawing/2014/main" id="{E35AF309-A034-4558-A541-3B0B7079BB99}"/>
                </a:ext>
              </a:extLst>
            </p:cNvPr>
            <p:cNvSpPr>
              <a:spLocks/>
            </p:cNvSpPr>
            <p:nvPr/>
          </p:nvSpPr>
          <p:spPr bwMode="auto">
            <a:xfrm>
              <a:off x="3093245" y="6022710"/>
              <a:ext cx="6229" cy="9343"/>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6" name="Freeform 226">
              <a:extLst>
                <a:ext uri="{FF2B5EF4-FFF2-40B4-BE49-F238E27FC236}">
                  <a16:creationId xmlns:a16="http://schemas.microsoft.com/office/drawing/2014/main" id="{C9F72C4B-416C-4756-9C6D-153FAB94BFF7}"/>
                </a:ext>
              </a:extLst>
            </p:cNvPr>
            <p:cNvSpPr>
              <a:spLocks/>
            </p:cNvSpPr>
            <p:nvPr/>
          </p:nvSpPr>
          <p:spPr bwMode="auto">
            <a:xfrm>
              <a:off x="3074559" y="6007138"/>
              <a:ext cx="14014" cy="17128"/>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7" name="Freeform 227">
              <a:extLst>
                <a:ext uri="{FF2B5EF4-FFF2-40B4-BE49-F238E27FC236}">
                  <a16:creationId xmlns:a16="http://schemas.microsoft.com/office/drawing/2014/main" id="{E12CCAFC-D490-409A-BE3F-3ED71279F2B7}"/>
                </a:ext>
              </a:extLst>
            </p:cNvPr>
            <p:cNvSpPr>
              <a:spLocks/>
            </p:cNvSpPr>
            <p:nvPr/>
          </p:nvSpPr>
          <p:spPr bwMode="auto">
            <a:xfrm>
              <a:off x="3270760" y="5933951"/>
              <a:ext cx="37372" cy="31143"/>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8" name="Freeform 228">
              <a:extLst>
                <a:ext uri="{FF2B5EF4-FFF2-40B4-BE49-F238E27FC236}">
                  <a16:creationId xmlns:a16="http://schemas.microsoft.com/office/drawing/2014/main" id="{FFF335AF-DA80-4C88-9C5C-14FABA0C8C4C}"/>
                </a:ext>
              </a:extLst>
            </p:cNvPr>
            <p:cNvSpPr>
              <a:spLocks/>
            </p:cNvSpPr>
            <p:nvPr/>
          </p:nvSpPr>
          <p:spPr bwMode="auto">
            <a:xfrm>
              <a:off x="3244289" y="5932394"/>
              <a:ext cx="34257" cy="29585"/>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19" name="Freeform 229">
              <a:extLst>
                <a:ext uri="{FF2B5EF4-FFF2-40B4-BE49-F238E27FC236}">
                  <a16:creationId xmlns:a16="http://schemas.microsoft.com/office/drawing/2014/main" id="{65C545B3-FEDA-4424-AE28-742783F05242}"/>
                </a:ext>
              </a:extLst>
            </p:cNvPr>
            <p:cNvSpPr>
              <a:spLocks/>
            </p:cNvSpPr>
            <p:nvPr/>
          </p:nvSpPr>
          <p:spPr bwMode="auto">
            <a:xfrm>
              <a:off x="3297231" y="5937065"/>
              <a:ext cx="14015" cy="7786"/>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0" name="Freeform 230">
              <a:extLst>
                <a:ext uri="{FF2B5EF4-FFF2-40B4-BE49-F238E27FC236}">
                  <a16:creationId xmlns:a16="http://schemas.microsoft.com/office/drawing/2014/main" id="{A5D9272D-019D-40F1-9CE5-98D0AB6A2F8C}"/>
                </a:ext>
              </a:extLst>
            </p:cNvPr>
            <p:cNvSpPr>
              <a:spLocks/>
            </p:cNvSpPr>
            <p:nvPr/>
          </p:nvSpPr>
          <p:spPr bwMode="auto">
            <a:xfrm>
              <a:off x="2995144" y="5194303"/>
              <a:ext cx="147930" cy="817504"/>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7EDCC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1" name="Freeform 231">
              <a:extLst>
                <a:ext uri="{FF2B5EF4-FFF2-40B4-BE49-F238E27FC236}">
                  <a16:creationId xmlns:a16="http://schemas.microsoft.com/office/drawing/2014/main" id="{ECA52100-7B08-4EAF-8517-05C141E8209D}"/>
                </a:ext>
              </a:extLst>
            </p:cNvPr>
            <p:cNvSpPr>
              <a:spLocks/>
            </p:cNvSpPr>
            <p:nvPr/>
          </p:nvSpPr>
          <p:spPr bwMode="auto">
            <a:xfrm>
              <a:off x="7404998" y="5530648"/>
              <a:ext cx="99658" cy="154158"/>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2" name="Freeform 232">
              <a:extLst>
                <a:ext uri="{FF2B5EF4-FFF2-40B4-BE49-F238E27FC236}">
                  <a16:creationId xmlns:a16="http://schemas.microsoft.com/office/drawing/2014/main" id="{67C31A72-EB1C-45A5-BB1E-815C42A1A1E7}"/>
                </a:ext>
              </a:extLst>
            </p:cNvPr>
            <p:cNvSpPr>
              <a:spLocks/>
            </p:cNvSpPr>
            <p:nvPr/>
          </p:nvSpPr>
          <p:spPr bwMode="auto">
            <a:xfrm>
              <a:off x="4530496" y="3671408"/>
              <a:ext cx="32701" cy="52943"/>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3" name="Freeform 233">
              <a:extLst>
                <a:ext uri="{FF2B5EF4-FFF2-40B4-BE49-F238E27FC236}">
                  <a16:creationId xmlns:a16="http://schemas.microsoft.com/office/drawing/2014/main" id="{C5B397FB-5815-46AB-99E8-D6A5D89BBDDD}"/>
                </a:ext>
              </a:extLst>
            </p:cNvPr>
            <p:cNvSpPr>
              <a:spLocks/>
            </p:cNvSpPr>
            <p:nvPr/>
          </p:nvSpPr>
          <p:spPr bwMode="auto">
            <a:xfrm>
              <a:off x="1587479" y="3595107"/>
              <a:ext cx="51387" cy="56057"/>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chemeClr val="accent6">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4" name="Freeform 234">
              <a:extLst>
                <a:ext uri="{FF2B5EF4-FFF2-40B4-BE49-F238E27FC236}">
                  <a16:creationId xmlns:a16="http://schemas.microsoft.com/office/drawing/2014/main" id="{448978E0-2EB1-48F2-9BD2-4C99F4FB8868}"/>
                </a:ext>
              </a:extLst>
            </p:cNvPr>
            <p:cNvSpPr>
              <a:spLocks/>
            </p:cNvSpPr>
            <p:nvPr/>
          </p:nvSpPr>
          <p:spPr bwMode="auto">
            <a:xfrm>
              <a:off x="4440182" y="3852038"/>
              <a:ext cx="7786" cy="10900"/>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5" name="Freeform 239">
              <a:extLst>
                <a:ext uri="{FF2B5EF4-FFF2-40B4-BE49-F238E27FC236}">
                  <a16:creationId xmlns:a16="http://schemas.microsoft.com/office/drawing/2014/main" id="{7AD68A67-B843-41E3-83F0-D531DDF78264}"/>
                </a:ext>
              </a:extLst>
            </p:cNvPr>
            <p:cNvSpPr>
              <a:spLocks/>
            </p:cNvSpPr>
            <p:nvPr/>
          </p:nvSpPr>
          <p:spPr bwMode="auto">
            <a:xfrm>
              <a:off x="5256130" y="4426627"/>
              <a:ext cx="17129" cy="17129"/>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6" name="Freeform 240">
              <a:extLst>
                <a:ext uri="{FF2B5EF4-FFF2-40B4-BE49-F238E27FC236}">
                  <a16:creationId xmlns:a16="http://schemas.microsoft.com/office/drawing/2014/main" id="{26756AE6-CD4D-46F8-B355-44427CD5B5D2}"/>
                </a:ext>
              </a:extLst>
            </p:cNvPr>
            <p:cNvSpPr>
              <a:spLocks/>
            </p:cNvSpPr>
            <p:nvPr/>
          </p:nvSpPr>
          <p:spPr bwMode="auto">
            <a:xfrm>
              <a:off x="4373225" y="4027996"/>
              <a:ext cx="7785" cy="4672"/>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27" name="Freeform 241">
              <a:extLst>
                <a:ext uri="{FF2B5EF4-FFF2-40B4-BE49-F238E27FC236}">
                  <a16:creationId xmlns:a16="http://schemas.microsoft.com/office/drawing/2014/main" id="{93B854EE-DF90-4AFD-BA73-46DEB65B7361}"/>
                </a:ext>
              </a:extLst>
            </p:cNvPr>
            <p:cNvSpPr>
              <a:spLocks/>
            </p:cNvSpPr>
            <p:nvPr/>
          </p:nvSpPr>
          <p:spPr bwMode="auto">
            <a:xfrm>
              <a:off x="4941584" y="4284926"/>
              <a:ext cx="12457" cy="12457"/>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28" name="Group 242">
              <a:extLst>
                <a:ext uri="{FF2B5EF4-FFF2-40B4-BE49-F238E27FC236}">
                  <a16:creationId xmlns:a16="http://schemas.microsoft.com/office/drawing/2014/main" id="{F7B09BE8-3A66-4558-A1FF-DD9550A104D3}"/>
                </a:ext>
              </a:extLst>
            </p:cNvPr>
            <p:cNvGrpSpPr>
              <a:grpSpLocks noChangeAspect="1"/>
            </p:cNvGrpSpPr>
            <p:nvPr/>
          </p:nvGrpSpPr>
          <p:grpSpPr bwMode="auto">
            <a:xfrm>
              <a:off x="7473513" y="5118002"/>
              <a:ext cx="84086" cy="70072"/>
              <a:chOff x="2864" y="2525"/>
              <a:chExt cx="248" cy="206"/>
            </a:xfrm>
            <a:solidFill>
              <a:schemeClr val="tx2">
                <a:lumMod val="75000"/>
              </a:schemeClr>
            </a:solidFill>
          </p:grpSpPr>
          <p:sp>
            <p:nvSpPr>
              <p:cNvPr id="293" name="Freeform 243">
                <a:extLst>
                  <a:ext uri="{FF2B5EF4-FFF2-40B4-BE49-F238E27FC236}">
                    <a16:creationId xmlns:a16="http://schemas.microsoft.com/office/drawing/2014/main" id="{83953472-8BDA-40EE-9997-F45CB62E5C50}"/>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4" name="Freeform 244">
                <a:extLst>
                  <a:ext uri="{FF2B5EF4-FFF2-40B4-BE49-F238E27FC236}">
                    <a16:creationId xmlns:a16="http://schemas.microsoft.com/office/drawing/2014/main" id="{5A968558-77A5-4041-99D3-4CF97B9F6F2C}"/>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29" name="Group 245">
              <a:extLst>
                <a:ext uri="{FF2B5EF4-FFF2-40B4-BE49-F238E27FC236}">
                  <a16:creationId xmlns:a16="http://schemas.microsoft.com/office/drawing/2014/main" id="{241899BD-5390-4EB4-B9DE-FF154F2EB55B}"/>
                </a:ext>
              </a:extLst>
            </p:cNvPr>
            <p:cNvGrpSpPr>
              <a:grpSpLocks noChangeAspect="1"/>
            </p:cNvGrpSpPr>
            <p:nvPr/>
          </p:nvGrpSpPr>
          <p:grpSpPr bwMode="auto">
            <a:xfrm>
              <a:off x="4577217" y="4196159"/>
              <a:ext cx="12458" cy="10900"/>
              <a:chOff x="9952" y="13024"/>
              <a:chExt cx="1640" cy="1406"/>
            </a:xfrm>
            <a:solidFill>
              <a:schemeClr val="accent1">
                <a:lumMod val="60000"/>
                <a:lumOff val="40000"/>
              </a:schemeClr>
            </a:solidFill>
          </p:grpSpPr>
          <p:sp>
            <p:nvSpPr>
              <p:cNvPr id="291" name="Freeform 246">
                <a:extLst>
                  <a:ext uri="{FF2B5EF4-FFF2-40B4-BE49-F238E27FC236}">
                    <a16:creationId xmlns:a16="http://schemas.microsoft.com/office/drawing/2014/main" id="{E25C9EA6-C670-47DC-A3F0-B5C3BBF0A46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2" name="Freeform 247">
                <a:extLst>
                  <a:ext uri="{FF2B5EF4-FFF2-40B4-BE49-F238E27FC236}">
                    <a16:creationId xmlns:a16="http://schemas.microsoft.com/office/drawing/2014/main" id="{189374D2-3B79-4C55-B0DB-D8F21C8CBDA2}"/>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30" name="Freeform 248">
              <a:extLst>
                <a:ext uri="{FF2B5EF4-FFF2-40B4-BE49-F238E27FC236}">
                  <a16:creationId xmlns:a16="http://schemas.microsoft.com/office/drawing/2014/main" id="{A1A50863-F0D2-4F14-B0AC-31B8A22C80BF}"/>
                </a:ext>
              </a:extLst>
            </p:cNvPr>
            <p:cNvSpPr>
              <a:spLocks/>
            </p:cNvSpPr>
            <p:nvPr/>
          </p:nvSpPr>
          <p:spPr bwMode="auto">
            <a:xfrm>
              <a:off x="4725141" y="4479570"/>
              <a:ext cx="295859" cy="242916"/>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1" name="Freeform 249">
              <a:extLst>
                <a:ext uri="{FF2B5EF4-FFF2-40B4-BE49-F238E27FC236}">
                  <a16:creationId xmlns:a16="http://schemas.microsoft.com/office/drawing/2014/main" id="{20D06155-70FF-4A9C-AC40-B7EB33A3CE2E}"/>
                </a:ext>
              </a:extLst>
            </p:cNvPr>
            <p:cNvSpPr>
              <a:spLocks/>
            </p:cNvSpPr>
            <p:nvPr/>
          </p:nvSpPr>
          <p:spPr bwMode="auto">
            <a:xfrm>
              <a:off x="4753169" y="4660199"/>
              <a:ext cx="210215" cy="155715"/>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2" name="Freeform 251">
              <a:extLst>
                <a:ext uri="{FF2B5EF4-FFF2-40B4-BE49-F238E27FC236}">
                  <a16:creationId xmlns:a16="http://schemas.microsoft.com/office/drawing/2014/main" id="{54B692A8-FE45-494A-A8AE-0B34806ADE4F}"/>
                </a:ext>
              </a:extLst>
            </p:cNvPr>
            <p:cNvSpPr>
              <a:spLocks/>
            </p:cNvSpPr>
            <p:nvPr/>
          </p:nvSpPr>
          <p:spPr bwMode="auto">
            <a:xfrm>
              <a:off x="5108201" y="4076268"/>
              <a:ext cx="65400" cy="48271"/>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3" name="Freeform 252">
              <a:extLst>
                <a:ext uri="{FF2B5EF4-FFF2-40B4-BE49-F238E27FC236}">
                  <a16:creationId xmlns:a16="http://schemas.microsoft.com/office/drawing/2014/main" id="{32314673-1DC4-4FE5-B959-129AF5059C15}"/>
                </a:ext>
              </a:extLst>
            </p:cNvPr>
            <p:cNvSpPr>
              <a:spLocks/>
            </p:cNvSpPr>
            <p:nvPr/>
          </p:nvSpPr>
          <p:spPr bwMode="auto">
            <a:xfrm>
              <a:off x="5136229" y="4107411"/>
              <a:ext cx="29585" cy="17128"/>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4" name="Freeform 43">
              <a:extLst>
                <a:ext uri="{FF2B5EF4-FFF2-40B4-BE49-F238E27FC236}">
                  <a16:creationId xmlns:a16="http://schemas.microsoft.com/office/drawing/2014/main" id="{652F9163-BAA7-40E5-91C2-FC23ACEA0AFD}"/>
                </a:ext>
              </a:extLst>
            </p:cNvPr>
            <p:cNvSpPr>
              <a:spLocks noChangeAspect="1"/>
            </p:cNvSpPr>
            <p:nvPr/>
          </p:nvSpPr>
          <p:spPr bwMode="auto">
            <a:xfrm rot="287104">
              <a:off x="4676868" y="4043567"/>
              <a:ext cx="29586" cy="71629"/>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5" name="Freeform 42">
              <a:extLst>
                <a:ext uri="{FF2B5EF4-FFF2-40B4-BE49-F238E27FC236}">
                  <a16:creationId xmlns:a16="http://schemas.microsoft.com/office/drawing/2014/main" id="{E4CA4F5F-B955-479E-9C60-DA75098B54ED}"/>
                </a:ext>
              </a:extLst>
            </p:cNvPr>
            <p:cNvSpPr>
              <a:spLocks noChangeAspect="1"/>
            </p:cNvSpPr>
            <p:nvPr/>
          </p:nvSpPr>
          <p:spPr bwMode="auto">
            <a:xfrm>
              <a:off x="4670639" y="3959481"/>
              <a:ext cx="73187" cy="101215"/>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6" name="Freeform 44">
              <a:extLst>
                <a:ext uri="{FF2B5EF4-FFF2-40B4-BE49-F238E27FC236}">
                  <a16:creationId xmlns:a16="http://schemas.microsoft.com/office/drawing/2014/main" id="{5D983BEA-EDF7-40FD-BEBB-4F0C997AD2B9}"/>
                </a:ext>
              </a:extLst>
            </p:cNvPr>
            <p:cNvSpPr>
              <a:spLocks noChangeAspect="1"/>
            </p:cNvSpPr>
            <p:nvPr/>
          </p:nvSpPr>
          <p:spPr bwMode="auto">
            <a:xfrm rot="287104">
              <a:off x="4665970" y="4021767"/>
              <a:ext cx="31143" cy="40486"/>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37" name="Freeform 46">
              <a:extLst>
                <a:ext uri="{FF2B5EF4-FFF2-40B4-BE49-F238E27FC236}">
                  <a16:creationId xmlns:a16="http://schemas.microsoft.com/office/drawing/2014/main" id="{0E389FA8-8C41-4382-80C7-9C82819DDEE3}"/>
                </a:ext>
              </a:extLst>
            </p:cNvPr>
            <p:cNvSpPr>
              <a:spLocks noChangeAspect="1"/>
            </p:cNvSpPr>
            <p:nvPr/>
          </p:nvSpPr>
          <p:spPr bwMode="auto">
            <a:xfrm>
              <a:off x="4697112" y="4054468"/>
              <a:ext cx="45157" cy="34257"/>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38" name="Group 249">
              <a:extLst>
                <a:ext uri="{FF2B5EF4-FFF2-40B4-BE49-F238E27FC236}">
                  <a16:creationId xmlns:a16="http://schemas.microsoft.com/office/drawing/2014/main" id="{C66874C7-6C77-4E04-B69C-B6286D04D1BF}"/>
                </a:ext>
              </a:extLst>
            </p:cNvPr>
            <p:cNvGrpSpPr>
              <a:grpSpLocks/>
            </p:cNvGrpSpPr>
            <p:nvPr/>
          </p:nvGrpSpPr>
          <p:grpSpPr bwMode="auto">
            <a:xfrm>
              <a:off x="6361709" y="4801901"/>
              <a:ext cx="17130" cy="14014"/>
              <a:chOff x="9180" y="8079"/>
              <a:chExt cx="13266" cy="10828"/>
            </a:xfrm>
            <a:solidFill>
              <a:schemeClr val="tx2">
                <a:lumMod val="75000"/>
              </a:schemeClr>
            </a:solidFill>
          </p:grpSpPr>
          <p:sp>
            <p:nvSpPr>
              <p:cNvPr id="289" name="Freeform 250">
                <a:extLst>
                  <a:ext uri="{FF2B5EF4-FFF2-40B4-BE49-F238E27FC236}">
                    <a16:creationId xmlns:a16="http://schemas.microsoft.com/office/drawing/2014/main" id="{4084F50D-432D-470E-9781-EB73EF27EEC3}"/>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90" name="Freeform 251">
                <a:extLst>
                  <a:ext uri="{FF2B5EF4-FFF2-40B4-BE49-F238E27FC236}">
                    <a16:creationId xmlns:a16="http://schemas.microsoft.com/office/drawing/2014/main" id="{2DE8DCC0-7184-420C-B18A-EBF8E2E01A0F}"/>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239" name="Group 252">
              <a:extLst>
                <a:ext uri="{FF2B5EF4-FFF2-40B4-BE49-F238E27FC236}">
                  <a16:creationId xmlns:a16="http://schemas.microsoft.com/office/drawing/2014/main" id="{1461AB5D-1EC4-4104-8107-A7B7C27BE790}"/>
                </a:ext>
              </a:extLst>
            </p:cNvPr>
            <p:cNvGrpSpPr>
              <a:grpSpLocks/>
            </p:cNvGrpSpPr>
            <p:nvPr/>
          </p:nvGrpSpPr>
          <p:grpSpPr bwMode="auto">
            <a:xfrm>
              <a:off x="5634519" y="4736484"/>
              <a:ext cx="17128" cy="127686"/>
              <a:chOff x="19779" y="16370"/>
              <a:chExt cx="147" cy="1105"/>
            </a:xfrm>
            <a:solidFill>
              <a:schemeClr val="tx2">
                <a:lumMod val="75000"/>
              </a:schemeClr>
            </a:solidFill>
          </p:grpSpPr>
          <p:sp>
            <p:nvSpPr>
              <p:cNvPr id="285" name="Freeform 77">
                <a:extLst>
                  <a:ext uri="{FF2B5EF4-FFF2-40B4-BE49-F238E27FC236}">
                    <a16:creationId xmlns:a16="http://schemas.microsoft.com/office/drawing/2014/main" id="{FAE743F5-0135-4034-B109-EEE46665508F}"/>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6" name="Freeform 77">
                <a:extLst>
                  <a:ext uri="{FF2B5EF4-FFF2-40B4-BE49-F238E27FC236}">
                    <a16:creationId xmlns:a16="http://schemas.microsoft.com/office/drawing/2014/main" id="{5FEAE311-14F5-4A98-9226-233F62325459}"/>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7" name="Freeform 255">
                <a:extLst>
                  <a:ext uri="{FF2B5EF4-FFF2-40B4-BE49-F238E27FC236}">
                    <a16:creationId xmlns:a16="http://schemas.microsoft.com/office/drawing/2014/main" id="{A8E46580-AEBD-4251-B378-053DE78F6673}"/>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8" name="Freeform 256">
                <a:extLst>
                  <a:ext uri="{FF2B5EF4-FFF2-40B4-BE49-F238E27FC236}">
                    <a16:creationId xmlns:a16="http://schemas.microsoft.com/office/drawing/2014/main" id="{589AC7B5-544D-4CFA-91B7-F2D7D5A19292}"/>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0" name="Freeform 32">
              <a:extLst>
                <a:ext uri="{FF2B5EF4-FFF2-40B4-BE49-F238E27FC236}">
                  <a16:creationId xmlns:a16="http://schemas.microsoft.com/office/drawing/2014/main" id="{D2470632-36BE-4118-8A72-73715CC476ED}"/>
                </a:ext>
              </a:extLst>
            </p:cNvPr>
            <p:cNvSpPr>
              <a:spLocks/>
            </p:cNvSpPr>
            <p:nvPr/>
          </p:nvSpPr>
          <p:spPr bwMode="auto">
            <a:xfrm>
              <a:off x="4510255" y="3880067"/>
              <a:ext cx="140144" cy="68515"/>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1" name="Freeform 33">
              <a:extLst>
                <a:ext uri="{FF2B5EF4-FFF2-40B4-BE49-F238E27FC236}">
                  <a16:creationId xmlns:a16="http://schemas.microsoft.com/office/drawing/2014/main" id="{EAFB9EE7-4249-439B-85AA-C571C50236E1}"/>
                </a:ext>
              </a:extLst>
            </p:cNvPr>
            <p:cNvSpPr>
              <a:spLocks/>
            </p:cNvSpPr>
            <p:nvPr/>
          </p:nvSpPr>
          <p:spPr bwMode="auto">
            <a:xfrm>
              <a:off x="4443296" y="3914324"/>
              <a:ext cx="82530" cy="49829"/>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2" name="Freeform 259">
              <a:extLst>
                <a:ext uri="{FF2B5EF4-FFF2-40B4-BE49-F238E27FC236}">
                  <a16:creationId xmlns:a16="http://schemas.microsoft.com/office/drawing/2014/main" id="{61AC64E8-027D-4530-979A-CF1648509358}"/>
                </a:ext>
              </a:extLst>
            </p:cNvPr>
            <p:cNvSpPr>
              <a:spLocks/>
            </p:cNvSpPr>
            <p:nvPr/>
          </p:nvSpPr>
          <p:spPr bwMode="auto">
            <a:xfrm>
              <a:off x="4507141" y="3922109"/>
              <a:ext cx="3114" cy="6229"/>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3" name="Freeform 140">
              <a:extLst>
                <a:ext uri="{FF2B5EF4-FFF2-40B4-BE49-F238E27FC236}">
                  <a16:creationId xmlns:a16="http://schemas.microsoft.com/office/drawing/2014/main" id="{EC5A1AE3-0093-4844-BE29-7799C6ECD84E}"/>
                </a:ext>
              </a:extLst>
            </p:cNvPr>
            <p:cNvSpPr>
              <a:spLocks/>
            </p:cNvSpPr>
            <p:nvPr/>
          </p:nvSpPr>
          <p:spPr bwMode="auto">
            <a:xfrm>
              <a:off x="4253325" y="3816222"/>
              <a:ext cx="219559" cy="222672"/>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4" name="Freeform 150">
              <a:extLst>
                <a:ext uri="{FF2B5EF4-FFF2-40B4-BE49-F238E27FC236}">
                  <a16:creationId xmlns:a16="http://schemas.microsoft.com/office/drawing/2014/main" id="{2860D32E-1EAF-41B6-BA96-94FEFA6FBBAF}"/>
                </a:ext>
              </a:extLst>
            </p:cNvPr>
            <p:cNvSpPr>
              <a:spLocks/>
            </p:cNvSpPr>
            <p:nvPr/>
          </p:nvSpPr>
          <p:spPr bwMode="auto">
            <a:xfrm>
              <a:off x="4457312" y="3931451"/>
              <a:ext cx="205544" cy="221116"/>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chemeClr val="accent1">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45" name="Group 262">
              <a:extLst>
                <a:ext uri="{FF2B5EF4-FFF2-40B4-BE49-F238E27FC236}">
                  <a16:creationId xmlns:a16="http://schemas.microsoft.com/office/drawing/2014/main" id="{3A86AE9D-2154-48DD-9C4F-FEEB72EFF153}"/>
                </a:ext>
              </a:extLst>
            </p:cNvPr>
            <p:cNvGrpSpPr>
              <a:grpSpLocks/>
            </p:cNvGrpSpPr>
            <p:nvPr/>
          </p:nvGrpSpPr>
          <p:grpSpPr bwMode="auto">
            <a:xfrm>
              <a:off x="4451084" y="4823757"/>
              <a:ext cx="80972" cy="71630"/>
              <a:chOff x="12536" y="13125"/>
              <a:chExt cx="262" cy="230"/>
            </a:xfrm>
            <a:solidFill>
              <a:schemeClr val="accent4">
                <a:lumMod val="60000"/>
                <a:lumOff val="40000"/>
              </a:schemeClr>
            </a:solidFill>
          </p:grpSpPr>
          <p:sp>
            <p:nvSpPr>
              <p:cNvPr id="282" name="Freeform 83">
                <a:extLst>
                  <a:ext uri="{FF2B5EF4-FFF2-40B4-BE49-F238E27FC236}">
                    <a16:creationId xmlns:a16="http://schemas.microsoft.com/office/drawing/2014/main" id="{1BC2F95C-79C9-4620-AABF-50770F615E8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3" name="任意多边形 18">
                <a:extLst>
                  <a:ext uri="{FF2B5EF4-FFF2-40B4-BE49-F238E27FC236}">
                    <a16:creationId xmlns:a16="http://schemas.microsoft.com/office/drawing/2014/main" id="{8BB4C38D-9998-432E-AE26-6AD0072C9E9B}"/>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4" name="任意多边形 7">
                <a:extLst>
                  <a:ext uri="{FF2B5EF4-FFF2-40B4-BE49-F238E27FC236}">
                    <a16:creationId xmlns:a16="http://schemas.microsoft.com/office/drawing/2014/main" id="{E6156C29-B8DA-42AC-B718-7A851319A30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46" name="Freeform 266">
              <a:extLst>
                <a:ext uri="{FF2B5EF4-FFF2-40B4-BE49-F238E27FC236}">
                  <a16:creationId xmlns:a16="http://schemas.microsoft.com/office/drawing/2014/main" id="{6918D778-B947-4A91-8CD8-F35614844BF9}"/>
                </a:ext>
              </a:extLst>
            </p:cNvPr>
            <p:cNvSpPr>
              <a:spLocks/>
            </p:cNvSpPr>
            <p:nvPr/>
          </p:nvSpPr>
          <p:spPr bwMode="auto">
            <a:xfrm>
              <a:off x="4556969" y="4962287"/>
              <a:ext cx="18686" cy="24914"/>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7" name="Freeform 267">
              <a:extLst>
                <a:ext uri="{FF2B5EF4-FFF2-40B4-BE49-F238E27FC236}">
                  <a16:creationId xmlns:a16="http://schemas.microsoft.com/office/drawing/2014/main" id="{01385368-F5DF-44B2-92D5-5CFC9CE37B25}"/>
                </a:ext>
              </a:extLst>
            </p:cNvPr>
            <p:cNvSpPr>
              <a:spLocks/>
            </p:cNvSpPr>
            <p:nvPr/>
          </p:nvSpPr>
          <p:spPr bwMode="auto">
            <a:xfrm>
              <a:off x="4033766" y="4632170"/>
              <a:ext cx="54500" cy="14015"/>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8" name="Freeform 268">
              <a:extLst>
                <a:ext uri="{FF2B5EF4-FFF2-40B4-BE49-F238E27FC236}">
                  <a16:creationId xmlns:a16="http://schemas.microsoft.com/office/drawing/2014/main" id="{A025C0EA-2E0E-4947-A2AA-1A33DFD7BB6C}"/>
                </a:ext>
              </a:extLst>
            </p:cNvPr>
            <p:cNvSpPr>
              <a:spLocks/>
            </p:cNvSpPr>
            <p:nvPr/>
          </p:nvSpPr>
          <p:spPr bwMode="auto">
            <a:xfrm>
              <a:off x="4035323" y="4653970"/>
              <a:ext cx="52943" cy="32701"/>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49" name="Freeform 58">
              <a:extLst>
                <a:ext uri="{FF2B5EF4-FFF2-40B4-BE49-F238E27FC236}">
                  <a16:creationId xmlns:a16="http://schemas.microsoft.com/office/drawing/2014/main" id="{5276AB77-6F2D-4CA2-B7BC-BFCAFE5C5760}"/>
                </a:ext>
              </a:extLst>
            </p:cNvPr>
            <p:cNvSpPr>
              <a:spLocks/>
            </p:cNvSpPr>
            <p:nvPr/>
          </p:nvSpPr>
          <p:spPr bwMode="auto">
            <a:xfrm>
              <a:off x="4036881" y="4369010"/>
              <a:ext cx="203986" cy="239801"/>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0" name="Freeform 51">
              <a:extLst>
                <a:ext uri="{FF2B5EF4-FFF2-40B4-BE49-F238E27FC236}">
                  <a16:creationId xmlns:a16="http://schemas.microsoft.com/office/drawing/2014/main" id="{58940A04-0BDB-4FBF-88D1-8364C74A685F}"/>
                </a:ext>
              </a:extLst>
            </p:cNvPr>
            <p:cNvSpPr>
              <a:spLocks/>
            </p:cNvSpPr>
            <p:nvPr/>
          </p:nvSpPr>
          <p:spPr bwMode="auto">
            <a:xfrm>
              <a:off x="4110108" y="4361550"/>
              <a:ext cx="302040" cy="318892"/>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1" name="Freeform 62">
              <a:extLst>
                <a:ext uri="{FF2B5EF4-FFF2-40B4-BE49-F238E27FC236}">
                  <a16:creationId xmlns:a16="http://schemas.microsoft.com/office/drawing/2014/main" id="{81D2B30B-FCFA-4D21-B57C-861B085F09FC}"/>
                </a:ext>
              </a:extLst>
            </p:cNvPr>
            <p:cNvSpPr>
              <a:spLocks/>
            </p:cNvSpPr>
            <p:nvPr/>
          </p:nvSpPr>
          <p:spPr bwMode="auto">
            <a:xfrm>
              <a:off x="4067821" y="4657400"/>
              <a:ext cx="126331" cy="88441"/>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2" name="Freeform 427">
              <a:extLst>
                <a:ext uri="{FF2B5EF4-FFF2-40B4-BE49-F238E27FC236}">
                  <a16:creationId xmlns:a16="http://schemas.microsoft.com/office/drawing/2014/main" id="{54271C8C-0B28-4FFF-8CEC-C32C8A4F0C47}"/>
                </a:ext>
              </a:extLst>
            </p:cNvPr>
            <p:cNvSpPr>
              <a:spLocks noChangeAspect="1"/>
            </p:cNvSpPr>
            <p:nvPr/>
          </p:nvSpPr>
          <p:spPr bwMode="auto">
            <a:xfrm rot="21398148">
              <a:off x="5105087" y="5083743"/>
              <a:ext cx="6229" cy="14015"/>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3" name="Freeform 428">
              <a:extLst>
                <a:ext uri="{FF2B5EF4-FFF2-40B4-BE49-F238E27FC236}">
                  <a16:creationId xmlns:a16="http://schemas.microsoft.com/office/drawing/2014/main" id="{89597B04-F068-4D97-99D6-0EDB843B50E9}"/>
                </a:ext>
              </a:extLst>
            </p:cNvPr>
            <p:cNvSpPr>
              <a:spLocks noChangeAspect="1"/>
            </p:cNvSpPr>
            <p:nvPr/>
          </p:nvSpPr>
          <p:spPr bwMode="auto">
            <a:xfrm rot="21398148">
              <a:off x="5112873" y="5099315"/>
              <a:ext cx="6229" cy="6229"/>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4" name="Freeform 429">
              <a:extLst>
                <a:ext uri="{FF2B5EF4-FFF2-40B4-BE49-F238E27FC236}">
                  <a16:creationId xmlns:a16="http://schemas.microsoft.com/office/drawing/2014/main" id="{9821FECA-98AD-4721-BCFB-652D9C60F688}"/>
                </a:ext>
              </a:extLst>
            </p:cNvPr>
            <p:cNvSpPr>
              <a:spLocks noChangeAspect="1"/>
            </p:cNvSpPr>
            <p:nvPr/>
          </p:nvSpPr>
          <p:spPr bwMode="auto">
            <a:xfrm rot="21398148">
              <a:off x="5122216" y="5097758"/>
              <a:ext cx="4672" cy="6229"/>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5" name="Group 430">
              <a:extLst>
                <a:ext uri="{FF2B5EF4-FFF2-40B4-BE49-F238E27FC236}">
                  <a16:creationId xmlns:a16="http://schemas.microsoft.com/office/drawing/2014/main" id="{F136D6EB-A063-4496-989A-CCC351ED9CA0}"/>
                </a:ext>
              </a:extLst>
            </p:cNvPr>
            <p:cNvGrpSpPr>
              <a:grpSpLocks noChangeAspect="1"/>
            </p:cNvGrpSpPr>
            <p:nvPr/>
          </p:nvGrpSpPr>
          <p:grpSpPr bwMode="auto">
            <a:xfrm rot="21398148">
              <a:off x="4760866" y="4980643"/>
              <a:ext cx="459650" cy="115701"/>
              <a:chOff x="2165" y="2666"/>
              <a:chExt cx="1044" cy="259"/>
            </a:xfrm>
            <a:solidFill>
              <a:schemeClr val="tx2">
                <a:lumMod val="75000"/>
              </a:schemeClr>
            </a:solidFill>
          </p:grpSpPr>
          <p:sp>
            <p:nvSpPr>
              <p:cNvPr id="267" name="Freeform 431">
                <a:extLst>
                  <a:ext uri="{FF2B5EF4-FFF2-40B4-BE49-F238E27FC236}">
                    <a16:creationId xmlns:a16="http://schemas.microsoft.com/office/drawing/2014/main" id="{5C2A0276-525F-418B-89C0-FFADC35FD549}"/>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8" name="Freeform 432">
                <a:extLst>
                  <a:ext uri="{FF2B5EF4-FFF2-40B4-BE49-F238E27FC236}">
                    <a16:creationId xmlns:a16="http://schemas.microsoft.com/office/drawing/2014/main" id="{533F401F-47B9-49EE-8443-85FA490AA590}"/>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9" name="Freeform 433">
                <a:extLst>
                  <a:ext uri="{FF2B5EF4-FFF2-40B4-BE49-F238E27FC236}">
                    <a16:creationId xmlns:a16="http://schemas.microsoft.com/office/drawing/2014/main" id="{C411F53B-561C-430F-9A82-8F4CCC386611}"/>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0" name="Freeform 434">
                <a:extLst>
                  <a:ext uri="{FF2B5EF4-FFF2-40B4-BE49-F238E27FC236}">
                    <a16:creationId xmlns:a16="http://schemas.microsoft.com/office/drawing/2014/main" id="{0AB62AEB-2889-4FA3-BA6B-2585D395FFAF}"/>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1" name="Freeform 435">
                <a:extLst>
                  <a:ext uri="{FF2B5EF4-FFF2-40B4-BE49-F238E27FC236}">
                    <a16:creationId xmlns:a16="http://schemas.microsoft.com/office/drawing/2014/main" id="{9CF38110-AC78-435E-A6C1-08307181365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2" name="Freeform 436">
                <a:extLst>
                  <a:ext uri="{FF2B5EF4-FFF2-40B4-BE49-F238E27FC236}">
                    <a16:creationId xmlns:a16="http://schemas.microsoft.com/office/drawing/2014/main" id="{9162A1B7-79E1-44FE-8B2F-FD798E6F2C45}"/>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3" name="Freeform 437">
                <a:extLst>
                  <a:ext uri="{FF2B5EF4-FFF2-40B4-BE49-F238E27FC236}">
                    <a16:creationId xmlns:a16="http://schemas.microsoft.com/office/drawing/2014/main" id="{C2C13381-F925-4CC2-81DF-B3EC0BF2227E}"/>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4" name="Freeform 438">
                <a:extLst>
                  <a:ext uri="{FF2B5EF4-FFF2-40B4-BE49-F238E27FC236}">
                    <a16:creationId xmlns:a16="http://schemas.microsoft.com/office/drawing/2014/main" id="{0EA5A13F-3FC5-418C-8690-40718A86F51D}"/>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5" name="Freeform 439">
                <a:extLst>
                  <a:ext uri="{FF2B5EF4-FFF2-40B4-BE49-F238E27FC236}">
                    <a16:creationId xmlns:a16="http://schemas.microsoft.com/office/drawing/2014/main" id="{93D32C0F-DAF8-4581-B077-9E34FE0F4FC2}"/>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6" name="Freeform 440">
                <a:extLst>
                  <a:ext uri="{FF2B5EF4-FFF2-40B4-BE49-F238E27FC236}">
                    <a16:creationId xmlns:a16="http://schemas.microsoft.com/office/drawing/2014/main" id="{A9C087FE-218B-4D9F-A2B4-4F6BFCB658A9}"/>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7" name="Freeform 441">
                <a:extLst>
                  <a:ext uri="{FF2B5EF4-FFF2-40B4-BE49-F238E27FC236}">
                    <a16:creationId xmlns:a16="http://schemas.microsoft.com/office/drawing/2014/main" id="{2C68D1C9-141E-4CBF-91B8-E1E8CF56578B}"/>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8" name="Freeform 442">
                <a:extLst>
                  <a:ext uri="{FF2B5EF4-FFF2-40B4-BE49-F238E27FC236}">
                    <a16:creationId xmlns:a16="http://schemas.microsoft.com/office/drawing/2014/main" id="{3367BD68-3DF9-47BA-91AB-60240CCFD82B}"/>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79" name="Freeform 443">
                <a:extLst>
                  <a:ext uri="{FF2B5EF4-FFF2-40B4-BE49-F238E27FC236}">
                    <a16:creationId xmlns:a16="http://schemas.microsoft.com/office/drawing/2014/main" id="{CBDC7482-D2D7-4E99-8BFA-FEEF02F298CD}"/>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0" name="Freeform 444">
                <a:extLst>
                  <a:ext uri="{FF2B5EF4-FFF2-40B4-BE49-F238E27FC236}">
                    <a16:creationId xmlns:a16="http://schemas.microsoft.com/office/drawing/2014/main" id="{3ABDEFF3-EC1C-42CA-8457-49C103A50F2C}"/>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81" name="Freeform 445">
                <a:extLst>
                  <a:ext uri="{FF2B5EF4-FFF2-40B4-BE49-F238E27FC236}">
                    <a16:creationId xmlns:a16="http://schemas.microsoft.com/office/drawing/2014/main" id="{4B39F120-B6D8-481B-BD7A-80FE080286F4}"/>
                  </a:ext>
                </a:extLst>
              </p:cNvPr>
              <p:cNvSpPr>
                <a:spLocks noChangeAspect="1"/>
              </p:cNvSpPr>
              <p:nvPr/>
            </p:nvSpPr>
            <p:spPr bwMode="auto">
              <a:xfrm>
                <a:off x="2165" y="2666"/>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56" name="Freeform 446">
              <a:extLst>
                <a:ext uri="{FF2B5EF4-FFF2-40B4-BE49-F238E27FC236}">
                  <a16:creationId xmlns:a16="http://schemas.microsoft.com/office/drawing/2014/main" id="{A6B5C054-D723-4388-B01C-56A64E387E7E}"/>
                </a:ext>
              </a:extLst>
            </p:cNvPr>
            <p:cNvSpPr>
              <a:spLocks noChangeAspect="1"/>
            </p:cNvSpPr>
            <p:nvPr/>
          </p:nvSpPr>
          <p:spPr bwMode="auto">
            <a:xfrm rot="21398148">
              <a:off x="5341775" y="5247244"/>
              <a:ext cx="9343" cy="10900"/>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7" name="Freeform 447">
              <a:extLst>
                <a:ext uri="{FF2B5EF4-FFF2-40B4-BE49-F238E27FC236}">
                  <a16:creationId xmlns:a16="http://schemas.microsoft.com/office/drawing/2014/main" id="{3E058C40-97F6-48F7-8789-9953941987AB}"/>
                </a:ext>
              </a:extLst>
            </p:cNvPr>
            <p:cNvSpPr>
              <a:spLocks noChangeAspect="1"/>
            </p:cNvSpPr>
            <p:nvPr/>
          </p:nvSpPr>
          <p:spPr bwMode="auto">
            <a:xfrm rot="21398148">
              <a:off x="5305960" y="5259702"/>
              <a:ext cx="12457" cy="12457"/>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58" name="Freeform 448">
              <a:extLst>
                <a:ext uri="{FF2B5EF4-FFF2-40B4-BE49-F238E27FC236}">
                  <a16:creationId xmlns:a16="http://schemas.microsoft.com/office/drawing/2014/main" id="{1B66961C-5F55-4CAF-A49F-67D0D6553836}"/>
                </a:ext>
              </a:extLst>
            </p:cNvPr>
            <p:cNvSpPr>
              <a:spLocks noChangeAspect="1"/>
            </p:cNvSpPr>
            <p:nvPr/>
          </p:nvSpPr>
          <p:spPr bwMode="auto">
            <a:xfrm rot="21398148">
              <a:off x="5390046" y="5244130"/>
              <a:ext cx="9343" cy="6229"/>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chemeClr val="tx2">
                <a:lumMod val="75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259" name="Group 450">
              <a:extLst>
                <a:ext uri="{FF2B5EF4-FFF2-40B4-BE49-F238E27FC236}">
                  <a16:creationId xmlns:a16="http://schemas.microsoft.com/office/drawing/2014/main" id="{F3566572-2B9A-4110-BD46-BBFD410C1CAB}"/>
                </a:ext>
              </a:extLst>
            </p:cNvPr>
            <p:cNvGrpSpPr>
              <a:grpSpLocks noChangeAspect="1"/>
            </p:cNvGrpSpPr>
            <p:nvPr/>
          </p:nvGrpSpPr>
          <p:grpSpPr bwMode="auto">
            <a:xfrm>
              <a:off x="3885839" y="4555857"/>
              <a:ext cx="17130" cy="29584"/>
              <a:chOff x="997" y="8534"/>
              <a:chExt cx="375" cy="631"/>
            </a:xfrm>
            <a:solidFill>
              <a:schemeClr val="accent4">
                <a:lumMod val="60000"/>
                <a:lumOff val="40000"/>
              </a:schemeClr>
            </a:solidFill>
          </p:grpSpPr>
          <p:sp>
            <p:nvSpPr>
              <p:cNvPr id="264" name="Freeform 451">
                <a:extLst>
                  <a:ext uri="{FF2B5EF4-FFF2-40B4-BE49-F238E27FC236}">
                    <a16:creationId xmlns:a16="http://schemas.microsoft.com/office/drawing/2014/main" id="{25981A4C-CD6C-4D65-AC52-215C1C59B244}"/>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5" name="Freeform 452">
                <a:extLst>
                  <a:ext uri="{FF2B5EF4-FFF2-40B4-BE49-F238E27FC236}">
                    <a16:creationId xmlns:a16="http://schemas.microsoft.com/office/drawing/2014/main" id="{920CF452-BABD-4962-BB12-ED7CE4BC60E3}"/>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6" name="Freeform 453">
                <a:extLst>
                  <a:ext uri="{FF2B5EF4-FFF2-40B4-BE49-F238E27FC236}">
                    <a16:creationId xmlns:a16="http://schemas.microsoft.com/office/drawing/2014/main" id="{54D762DA-FA89-4C24-B137-D2E81D1C9736}"/>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grp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260" name="任意多边形 7">
              <a:extLst>
                <a:ext uri="{FF2B5EF4-FFF2-40B4-BE49-F238E27FC236}">
                  <a16:creationId xmlns:a16="http://schemas.microsoft.com/office/drawing/2014/main" id="{19F5E99C-BFDD-48BD-A743-8E104996F818}"/>
                </a:ext>
              </a:extLst>
            </p:cNvPr>
            <p:cNvSpPr>
              <a:spLocks noChangeAspect="1"/>
            </p:cNvSpPr>
            <p:nvPr/>
          </p:nvSpPr>
          <p:spPr bwMode="auto">
            <a:xfrm>
              <a:off x="4440183" y="4901556"/>
              <a:ext cx="3114" cy="3114"/>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1" name="Freeform 449">
              <a:extLst>
                <a:ext uri="{FF2B5EF4-FFF2-40B4-BE49-F238E27FC236}">
                  <a16:creationId xmlns:a16="http://schemas.microsoft.com/office/drawing/2014/main" id="{145DA9F1-20B5-42FF-A73F-60B82044FE44}"/>
                </a:ext>
              </a:extLst>
            </p:cNvPr>
            <p:cNvSpPr>
              <a:spLocks noChangeAspect="1"/>
            </p:cNvSpPr>
            <p:nvPr/>
          </p:nvSpPr>
          <p:spPr bwMode="auto">
            <a:xfrm>
              <a:off x="4421497" y="4928027"/>
              <a:ext cx="7786" cy="10901"/>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chemeClr val="accent4">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2" name="Freeform 30">
              <a:extLst>
                <a:ext uri="{FF2B5EF4-FFF2-40B4-BE49-F238E27FC236}">
                  <a16:creationId xmlns:a16="http://schemas.microsoft.com/office/drawing/2014/main" id="{4223691E-3088-41DF-8C7F-3DD4849C1DF4}"/>
                </a:ext>
              </a:extLst>
            </p:cNvPr>
            <p:cNvSpPr>
              <a:spLocks/>
            </p:cNvSpPr>
            <p:nvPr/>
          </p:nvSpPr>
          <p:spPr bwMode="auto">
            <a:xfrm>
              <a:off x="5259250" y="4423514"/>
              <a:ext cx="99648" cy="112113"/>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chemeClr val="accent2">
                <a:lumMod val="60000"/>
                <a:lumOff val="40000"/>
              </a:schemeClr>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263" name="Freeform 95">
              <a:extLst>
                <a:ext uri="{FF2B5EF4-FFF2-40B4-BE49-F238E27FC236}">
                  <a16:creationId xmlns:a16="http://schemas.microsoft.com/office/drawing/2014/main" id="{57E37676-5041-456E-91DA-2591ED589100}"/>
                </a:ext>
              </a:extLst>
            </p:cNvPr>
            <p:cNvSpPr>
              <a:spLocks noChangeAspect="1"/>
            </p:cNvSpPr>
            <p:nvPr/>
          </p:nvSpPr>
          <p:spPr bwMode="auto">
            <a:xfrm>
              <a:off x="5328089" y="4398526"/>
              <a:ext cx="6229" cy="12457"/>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FFD966"/>
            </a:solidFill>
            <a:ln w="3175"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aphicFrame>
        <p:nvGraphicFramePr>
          <p:cNvPr id="307" name="Chart 306">
            <a:extLst>
              <a:ext uri="{FF2B5EF4-FFF2-40B4-BE49-F238E27FC236}">
                <a16:creationId xmlns:a16="http://schemas.microsoft.com/office/drawing/2014/main" id="{23E971F0-D34A-440E-99FA-E0CC6B483340}"/>
              </a:ext>
            </a:extLst>
          </p:cNvPr>
          <p:cNvGraphicFramePr/>
          <p:nvPr>
            <p:extLst>
              <p:ext uri="{D42A27DB-BD31-4B8C-83A1-F6EECF244321}">
                <p14:modId xmlns:p14="http://schemas.microsoft.com/office/powerpoint/2010/main" val="2055889433"/>
              </p:ext>
            </p:extLst>
          </p:nvPr>
        </p:nvGraphicFramePr>
        <p:xfrm>
          <a:off x="290434" y="2955407"/>
          <a:ext cx="2627657" cy="1397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9" name="Chart 308">
            <a:extLst>
              <a:ext uri="{FF2B5EF4-FFF2-40B4-BE49-F238E27FC236}">
                <a16:creationId xmlns:a16="http://schemas.microsoft.com/office/drawing/2014/main" id="{1DE2CE0F-CBBD-446D-B665-3F1C9957298B}"/>
              </a:ext>
            </a:extLst>
          </p:cNvPr>
          <p:cNvGraphicFramePr/>
          <p:nvPr>
            <p:extLst>
              <p:ext uri="{D42A27DB-BD31-4B8C-83A1-F6EECF244321}">
                <p14:modId xmlns:p14="http://schemas.microsoft.com/office/powerpoint/2010/main" val="4190853353"/>
              </p:ext>
            </p:extLst>
          </p:nvPr>
        </p:nvGraphicFramePr>
        <p:xfrm>
          <a:off x="3423047" y="4798647"/>
          <a:ext cx="3342168" cy="13260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0" name="Chart 309">
            <a:extLst>
              <a:ext uri="{FF2B5EF4-FFF2-40B4-BE49-F238E27FC236}">
                <a16:creationId xmlns:a16="http://schemas.microsoft.com/office/drawing/2014/main" id="{82E26B51-44DF-4152-8C85-977A8E886D68}"/>
              </a:ext>
            </a:extLst>
          </p:cNvPr>
          <p:cNvGraphicFramePr/>
          <p:nvPr>
            <p:extLst>
              <p:ext uri="{D42A27DB-BD31-4B8C-83A1-F6EECF244321}">
                <p14:modId xmlns:p14="http://schemas.microsoft.com/office/powerpoint/2010/main" val="1813743668"/>
              </p:ext>
            </p:extLst>
          </p:nvPr>
        </p:nvGraphicFramePr>
        <p:xfrm>
          <a:off x="296787" y="1343090"/>
          <a:ext cx="2832709" cy="13324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1" name="Chart 310">
            <a:extLst>
              <a:ext uri="{FF2B5EF4-FFF2-40B4-BE49-F238E27FC236}">
                <a16:creationId xmlns:a16="http://schemas.microsoft.com/office/drawing/2014/main" id="{DC697FEB-B36D-4BD4-84BB-C3F20BBDEF13}"/>
              </a:ext>
            </a:extLst>
          </p:cNvPr>
          <p:cNvGraphicFramePr/>
          <p:nvPr>
            <p:extLst>
              <p:ext uri="{D42A27DB-BD31-4B8C-83A1-F6EECF244321}">
                <p14:modId xmlns:p14="http://schemas.microsoft.com/office/powerpoint/2010/main" val="886339606"/>
              </p:ext>
            </p:extLst>
          </p:nvPr>
        </p:nvGraphicFramePr>
        <p:xfrm>
          <a:off x="322279" y="4639987"/>
          <a:ext cx="2824376" cy="1397806"/>
        </p:xfrm>
        <a:graphic>
          <a:graphicData uri="http://schemas.openxmlformats.org/drawingml/2006/chart">
            <c:chart xmlns:c="http://schemas.openxmlformats.org/drawingml/2006/chart" xmlns:r="http://schemas.openxmlformats.org/officeDocument/2006/relationships" r:id="rId5"/>
          </a:graphicData>
        </a:graphic>
      </p:graphicFrame>
      <p:sp>
        <p:nvSpPr>
          <p:cNvPr id="314" name="TextBox 313">
            <a:extLst>
              <a:ext uri="{FF2B5EF4-FFF2-40B4-BE49-F238E27FC236}">
                <a16:creationId xmlns:a16="http://schemas.microsoft.com/office/drawing/2014/main" id="{DE945BF3-35DC-43E6-AB3B-D7F5373829A6}"/>
              </a:ext>
            </a:extLst>
          </p:cNvPr>
          <p:cNvSpPr txBox="1"/>
          <p:nvPr/>
        </p:nvSpPr>
        <p:spPr>
          <a:xfrm>
            <a:off x="76596" y="758345"/>
            <a:ext cx="7612078" cy="297774"/>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8: Global Epoxy Resin </a:t>
            </a:r>
            <a:r>
              <a:rPr kumimoji="0" lang="en-IN"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Region, By Volume, 2021E &amp; 2025F </a:t>
            </a:r>
          </a:p>
        </p:txBody>
      </p:sp>
      <p:sp>
        <p:nvSpPr>
          <p:cNvPr id="316" name="TextBox 315">
            <a:extLst>
              <a:ext uri="{FF2B5EF4-FFF2-40B4-BE49-F238E27FC236}">
                <a16:creationId xmlns:a16="http://schemas.microsoft.com/office/drawing/2014/main" id="{0806BF02-31CC-4EF0-8C0D-8B9BEF8CFA6B}"/>
              </a:ext>
            </a:extLst>
          </p:cNvPr>
          <p:cNvSpPr txBox="1"/>
          <p:nvPr/>
        </p:nvSpPr>
        <p:spPr>
          <a:xfrm>
            <a:off x="7041163" y="6408712"/>
            <a:ext cx="1914567" cy="20005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308" name="Rectangle 307">
            <a:extLst>
              <a:ext uri="{FF2B5EF4-FFF2-40B4-BE49-F238E27FC236}">
                <a16:creationId xmlns:a16="http://schemas.microsoft.com/office/drawing/2014/main" id="{412CC0E6-4F57-4E3B-A878-6E4C202EBB53}"/>
              </a:ext>
            </a:extLst>
          </p:cNvPr>
          <p:cNvSpPr/>
          <p:nvPr/>
        </p:nvSpPr>
        <p:spPr>
          <a:xfrm flipV="1">
            <a:off x="-1" y="676907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2" name="Picture 311">
            <a:extLst>
              <a:ext uri="{FF2B5EF4-FFF2-40B4-BE49-F238E27FC236}">
                <a16:creationId xmlns:a16="http://schemas.microsoft.com/office/drawing/2014/main" id="{042BBC04-591B-429E-8863-36E1B07912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318" name="Rectangle 317">
            <a:extLst>
              <a:ext uri="{FF2B5EF4-FFF2-40B4-BE49-F238E27FC236}">
                <a16:creationId xmlns:a16="http://schemas.microsoft.com/office/drawing/2014/main" id="{9740D5BE-6B5A-48B3-89FD-A16DE1E68BDF}"/>
              </a:ext>
            </a:extLst>
          </p:cNvPr>
          <p:cNvSpPr/>
          <p:nvPr/>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7BEC7AF9-43A5-4855-AC51-C7F7C8968325}"/>
              </a:ext>
            </a:extLst>
          </p:cNvPr>
          <p:cNvCxnSpPr>
            <a:cxnSpLocks/>
          </p:cNvCxnSpPr>
          <p:nvPr/>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Slide Number Placeholder 7">
            <a:extLst>
              <a:ext uri="{FF2B5EF4-FFF2-40B4-BE49-F238E27FC236}">
                <a16:creationId xmlns:a16="http://schemas.microsoft.com/office/drawing/2014/main" id="{3FE70165-FCB6-4136-A742-B88CDCE8484D}"/>
              </a:ext>
            </a:extLst>
          </p:cNvPr>
          <p:cNvSpPr txBox="1">
            <a:spLocks/>
          </p:cNvSpPr>
          <p:nvPr/>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40</a:t>
            </a:fld>
            <a:endParaRPr lang="en-US" dirty="0">
              <a:solidFill>
                <a:schemeClr val="bg2">
                  <a:lumMod val="25000"/>
                </a:schemeClr>
              </a:solidFill>
            </a:endParaRPr>
          </a:p>
        </p:txBody>
      </p:sp>
      <p:sp>
        <p:nvSpPr>
          <p:cNvPr id="323" name="Text Placeholder 3">
            <a:extLst>
              <a:ext uri="{FF2B5EF4-FFF2-40B4-BE49-F238E27FC236}">
                <a16:creationId xmlns:a16="http://schemas.microsoft.com/office/drawing/2014/main" id="{58B32879-924A-47BA-9DDD-34D3EB8A7530}"/>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Global Epoxy Resin Market</a:t>
            </a:r>
          </a:p>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Market Share, By Region</a:t>
            </a:r>
          </a:p>
        </p:txBody>
      </p:sp>
      <p:graphicFrame>
        <p:nvGraphicFramePr>
          <p:cNvPr id="315" name="Chart 314">
            <a:extLst>
              <a:ext uri="{FF2B5EF4-FFF2-40B4-BE49-F238E27FC236}">
                <a16:creationId xmlns:a16="http://schemas.microsoft.com/office/drawing/2014/main" id="{9982A05E-F99C-4063-A75C-E24AE327860A}"/>
              </a:ext>
            </a:extLst>
          </p:cNvPr>
          <p:cNvGraphicFramePr/>
          <p:nvPr>
            <p:extLst>
              <p:ext uri="{D42A27DB-BD31-4B8C-83A1-F6EECF244321}">
                <p14:modId xmlns:p14="http://schemas.microsoft.com/office/powerpoint/2010/main" val="3003038351"/>
              </p:ext>
            </p:extLst>
          </p:nvPr>
        </p:nvGraphicFramePr>
        <p:xfrm>
          <a:off x="6376664" y="4836210"/>
          <a:ext cx="2832709" cy="13324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4927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Global Epoxy Resin Market</a:t>
            </a:r>
          </a:p>
          <a:p>
            <a:pPr>
              <a:spcBef>
                <a:spcPts val="0"/>
              </a:spcBef>
            </a:pPr>
            <a:r>
              <a:rPr lang="en-US" sz="1200" b="0" dirty="0">
                <a:solidFill>
                  <a:schemeClr val="tx1">
                    <a:lumMod val="85000"/>
                    <a:lumOff val="15000"/>
                  </a:schemeClr>
                </a:solidFill>
              </a:rPr>
              <a:t>Market Share, By Company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400286" y="947363"/>
            <a:ext cx="4171714" cy="52290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 Global Epoxy Resin Market Share, By Company, By Volume, 2020</a:t>
            </a:r>
          </a:p>
        </p:txBody>
      </p:sp>
      <p:sp>
        <p:nvSpPr>
          <p:cNvPr id="5" name="TextBox 4">
            <a:extLst>
              <a:ext uri="{FF2B5EF4-FFF2-40B4-BE49-F238E27FC236}">
                <a16:creationId xmlns:a16="http://schemas.microsoft.com/office/drawing/2014/main" id="{1D6C3E9A-D77B-4C10-B8AC-C87FC2808A30}"/>
              </a:ext>
            </a:extLst>
          </p:cNvPr>
          <p:cNvSpPr txBox="1"/>
          <p:nvPr/>
        </p:nvSpPr>
        <p:spPr>
          <a:xfrm>
            <a:off x="1264920" y="4892214"/>
            <a:ext cx="3413760"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Kukdo</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Chemical India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Pvt.</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Ltd., Aditya Birla Group, Nantong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Xincheng</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Synthetic Material Co Ltd etc.</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 name="Chart 1">
            <a:extLst>
              <a:ext uri="{FF2B5EF4-FFF2-40B4-BE49-F238E27FC236}">
                <a16:creationId xmlns:a16="http://schemas.microsoft.com/office/drawing/2014/main" id="{216E1D67-D8C4-4C9D-B19D-4637D83171F3}"/>
              </a:ext>
            </a:extLst>
          </p:cNvPr>
          <p:cNvGraphicFramePr/>
          <p:nvPr>
            <p:extLst>
              <p:ext uri="{D42A27DB-BD31-4B8C-83A1-F6EECF244321}">
                <p14:modId xmlns:p14="http://schemas.microsoft.com/office/powerpoint/2010/main" val="2662935953"/>
              </p:ext>
            </p:extLst>
          </p:nvPr>
        </p:nvGraphicFramePr>
        <p:xfrm>
          <a:off x="-435794" y="1442566"/>
          <a:ext cx="4787586" cy="318130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7A246110-FB33-4F82-BD00-D42CEE327E5E}"/>
              </a:ext>
            </a:extLst>
          </p:cNvPr>
          <p:cNvSpPr txBox="1"/>
          <p:nvPr/>
        </p:nvSpPr>
        <p:spPr>
          <a:xfrm>
            <a:off x="4792209" y="1192616"/>
            <a:ext cx="3951505" cy="4240584"/>
          </a:xfrm>
          <a:prstGeom prst="rect">
            <a:avLst/>
          </a:prstGeom>
          <a:solidFill>
            <a:schemeClr val="tx1">
              <a:lumMod val="75000"/>
              <a:lumOff val="25000"/>
            </a:schemeClr>
          </a:solidFill>
        </p:spPr>
        <p:txBody>
          <a:bodyPr wrap="square" rtlCol="0">
            <a:spAutoFit/>
          </a:bodyPr>
          <a:lstStyle/>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The leading four players constitute around 41% share in global Epoxy Resin market as of 2020. </a:t>
            </a:r>
          </a:p>
          <a:p>
            <a:pPr algn="just">
              <a:lnSpc>
                <a:spcPct val="200000"/>
              </a:lnSpc>
            </a:pPr>
            <a:endPar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Olin Corporation is leading the market. It is followed by Nan </a:t>
            </a:r>
            <a:r>
              <a:rPr lang="en-IN" sz="1050" dirty="0" err="1">
                <a:solidFill>
                  <a:schemeClr val="bg1"/>
                </a:solidFill>
                <a:latin typeface="Verdana" panose="020B0604030504040204" pitchFamily="34" charset="0"/>
                <a:ea typeface="Verdana" panose="020B0604030504040204" pitchFamily="34" charset="0"/>
                <a:cs typeface="Verdana" panose="020B0604030504040204" pitchFamily="34" charset="0"/>
              </a:rPr>
              <a:t>Ya</a:t>
            </a: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 Corporation and Hexion Inc as of 2020. Olin Corporation have 10 production units located at various locations worldwide viz., China, South Korea, Germany, Italy, Netherlands, USA, Canada and Brazil.</a:t>
            </a:r>
          </a:p>
          <a:p>
            <a:pPr algn="just">
              <a:lnSpc>
                <a:spcPct val="200000"/>
              </a:lnSpc>
            </a:pPr>
            <a:endPar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IN" sz="1050" dirty="0">
                <a:solidFill>
                  <a:schemeClr val="bg1"/>
                </a:solidFill>
                <a:latin typeface="Verdana" panose="020B0604030504040204" pitchFamily="34" charset="0"/>
                <a:ea typeface="Verdana" panose="020B0604030504040204" pitchFamily="34" charset="0"/>
                <a:cs typeface="Verdana" panose="020B0604030504040204" pitchFamily="34" charset="0"/>
              </a:rPr>
              <a:t>The major drivers identified for their growth are robust supply chain management clubbed with proposed expansion plans for upcoming Epoxy Resin manufacturing facilities.</a:t>
            </a:r>
          </a:p>
        </p:txBody>
      </p:sp>
    </p:spTree>
    <p:extLst>
      <p:ext uri="{BB962C8B-B14F-4D97-AF65-F5344CB8AC3E}">
        <p14:creationId xmlns:p14="http://schemas.microsoft.com/office/powerpoint/2010/main" val="243137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573983"/>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ASIA -PACIFIC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03CED688-603B-4A1B-B275-3D6E0886F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19"/>
            <a:ext cx="6096006" cy="3648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941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430371579"/>
              </p:ext>
            </p:extLst>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2375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66: Asia-Pacific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3.31%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6.43%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6" name="TextBox 5">
            <a:extLst>
              <a:ext uri="{FF2B5EF4-FFF2-40B4-BE49-F238E27FC236}">
                <a16:creationId xmlns:a16="http://schemas.microsoft.com/office/drawing/2014/main" id="{856D5F82-5052-4045-9B76-7EA6F60AAC8B}"/>
              </a:ext>
            </a:extLst>
          </p:cNvPr>
          <p:cNvSpPr txBox="1"/>
          <p:nvPr/>
        </p:nvSpPr>
        <p:spPr>
          <a:xfrm>
            <a:off x="348113" y="4418775"/>
            <a:ext cx="8112306" cy="2019527"/>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Asia-Pacific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contributed significant volume share of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over 21% in 2019 in the Epoxy Resin market. Major markets in Asia-Pacific include China, Japan, South Korea and Taiwan. But China and Japan collectively accounted for a volume share of around 53% in 2019, in Asia-Pacific, which created huge market for BPS suppliers.</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Asia-Pacific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BPS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is expected to grow at a strong growth rate during the forecast period as the region has become a manufacturing hub for </a:t>
            </a:r>
            <a:r>
              <a:rPr lang="en-US" sz="1060" dirty="0">
                <a:solidFill>
                  <a:schemeClr val="bg1"/>
                </a:solidFill>
                <a:latin typeface="Arial" panose="020B0604020202020204" pitchFamily="34" charset="0"/>
                <a:ea typeface="Verdana" panose="020B0604030504040204" pitchFamily="34" charset="0"/>
                <a:cs typeface="Arial" panose="020B0604020202020204" pitchFamily="34" charset="0"/>
              </a:rPr>
              <a:t>polymers, plastics and </a:t>
            </a: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electronics. </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06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According to World Bank’s report, despite the slow down of global economy and COVID-19 pandemic, the region is expected to witness comparatively better growth in economy. Government initiatives such as ‘Make in India’, bringing Japanese manufacturing back in country or Vietnam’s growing industrialization is creating future growth path for BPS manufacturers in Asia-Pacific region.</a:t>
            </a:r>
          </a:p>
        </p:txBody>
      </p:sp>
      <p:sp>
        <p:nvSpPr>
          <p:cNvPr id="11" name="TextBox 10">
            <a:extLst>
              <a:ext uri="{FF2B5EF4-FFF2-40B4-BE49-F238E27FC236}">
                <a16:creationId xmlns:a16="http://schemas.microsoft.com/office/drawing/2014/main" id="{AA5AFBD4-A68E-4660-993F-03AB660278F8}"/>
              </a:ext>
            </a:extLst>
          </p:cNvPr>
          <p:cNvSpPr txBox="1"/>
          <p:nvPr/>
        </p:nvSpPr>
        <p:spPr>
          <a:xfrm>
            <a:off x="351587" y="4382130"/>
            <a:ext cx="8440825" cy="2343334"/>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The demand of Epoxy Resin is expected to increase in the Asia Pacific region due to rise in demand from the end-user industries such as in powder coating applications and flooring in expanding building and construction sector. The highest demand of Epoxy Resin is generated from the Asia Pacific region and account for more than 45% market share due to the growing population and hence construction activities across the region majorly in the developing countries like China and India. Epoxy Resin used widely in the construction sector, adhesives, composites, and other applications owing to its thermal stability, chemical &amp; moisture resistivity, superior durability, mechanical strength, and other properties. Also, reduced GST rate from 28% to 18%  has created growth in paint market</a:t>
            </a: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 across Asian countries like India and China which have created opportunity for the </a:t>
            </a: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paint manufacturers to pass the cost benefits on customers creating a higher growth in demand for paints. </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3148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3096125848"/>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59891"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Asia-Pacific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925590" y="4199414"/>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Asia-Pacific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339372660"/>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161243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177A708-0952-4E22-8291-BFB0EEF742D2}"/>
              </a:ext>
            </a:extLst>
          </p:cNvPr>
          <p:cNvSpPr txBox="1">
            <a:spLocks/>
          </p:cNvSpPr>
          <p:nvPr/>
        </p:nvSpPr>
        <p:spPr>
          <a:xfrm>
            <a:off x="104395" y="226126"/>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Asia-Pacific Epoxy Resin Market Overview</a:t>
            </a:r>
            <a:endParaRPr lang="en-US" sz="1600" b="1" dirty="0">
              <a:solidFill>
                <a:srgbClr val="0F4061"/>
              </a:solidFill>
              <a:latin typeface="Montserrat" panose="02000505000000020004" pitchFamily="2" charset="0"/>
              <a:cs typeface="Arial" panose="020B0604020202020204" pitchFamily="34" charset="0"/>
            </a:endParaRPr>
          </a:p>
        </p:txBody>
      </p:sp>
      <p:sp>
        <p:nvSpPr>
          <p:cNvPr id="9" name="TextBox 8">
            <a:extLst>
              <a:ext uri="{FF2B5EF4-FFF2-40B4-BE49-F238E27FC236}">
                <a16:creationId xmlns:a16="http://schemas.microsoft.com/office/drawing/2014/main" id="{50009A8E-C99E-4870-AD91-D5C00F7BDB1B}"/>
              </a:ext>
            </a:extLst>
          </p:cNvPr>
          <p:cNvSpPr txBox="1"/>
          <p:nvPr/>
        </p:nvSpPr>
        <p:spPr>
          <a:xfrm>
            <a:off x="194121" y="812611"/>
            <a:ext cx="8755757" cy="1894365"/>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The total production of Epoxy Resin stood at around 3722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in 2020 and is expected to reach around 5106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by forecast period 2030. </a:t>
            </a:r>
            <a:r>
              <a:rPr lang="en-IN" sz="1000" dirty="0">
                <a:effectLst/>
                <a:latin typeface="Verdana" panose="020B0604030504040204" pitchFamily="34" charset="0"/>
                <a:ea typeface="Verdana" panose="020B0604030504040204" pitchFamily="34" charset="0"/>
                <a:cs typeface="Verdana" panose="020B0604030504040204" pitchFamily="34" charset="0"/>
              </a:rPr>
              <a:t>Major capacities of Epoxy Resin are in China, Northeast Asia, Europe &amp; North America. While very small capacity of Epoxy resin is in Indian Sub-continent, Australia and Africa. In Asia-Pacific, China and Taiwan have become market leader in epoxy resin manufacturing with total capacity of </a:t>
            </a:r>
            <a:r>
              <a:rPr lang="en-IN" sz="1000" dirty="0">
                <a:latin typeface="Verdana" panose="020B0604030504040204" pitchFamily="34" charset="0"/>
                <a:ea typeface="Verdana" panose="020B0604030504040204" pitchFamily="34" charset="0"/>
                <a:cs typeface="Verdana" panose="020B0604030504040204" pitchFamily="34" charset="0"/>
              </a:rPr>
              <a:t>around 2246 thousand tonnes and 310 thousand tonnes respectively as of 2020. various producers including </a:t>
            </a:r>
            <a:r>
              <a:rPr lang="en-IN" sz="1000" dirty="0" err="1">
                <a:effectLst/>
                <a:latin typeface="Verdana" panose="020B0604030504040204" pitchFamily="34" charset="0"/>
                <a:ea typeface="Verdana" panose="020B0604030504040204" pitchFamily="34" charset="0"/>
                <a:cs typeface="Verdana" panose="020B0604030504040204" pitchFamily="34" charset="0"/>
              </a:rPr>
              <a:t>Kukdo</a:t>
            </a:r>
            <a:r>
              <a:rPr lang="en-IN" sz="1000" dirty="0">
                <a:effectLst/>
                <a:latin typeface="Verdana" panose="020B0604030504040204" pitchFamily="34" charset="0"/>
                <a:ea typeface="Verdana" panose="020B0604030504040204" pitchFamily="34" charset="0"/>
                <a:cs typeface="Verdana" panose="020B0604030504040204" pitchFamily="34" charset="0"/>
              </a:rPr>
              <a:t> Chemical (Kunshan) Co., Ltd., Jiangsu </a:t>
            </a:r>
            <a:r>
              <a:rPr lang="en-IN" sz="1000" dirty="0" err="1">
                <a:effectLst/>
                <a:latin typeface="Verdana" panose="020B0604030504040204" pitchFamily="34" charset="0"/>
                <a:ea typeface="Verdana" panose="020B0604030504040204" pitchFamily="34" charset="0"/>
                <a:cs typeface="Verdana" panose="020B0604030504040204" pitchFamily="34" charset="0"/>
              </a:rPr>
              <a:t>Sanmu</a:t>
            </a:r>
            <a:r>
              <a:rPr lang="en-IN" sz="1000" dirty="0">
                <a:effectLst/>
                <a:latin typeface="Verdana" panose="020B0604030504040204" pitchFamily="34" charset="0"/>
                <a:ea typeface="Verdana" panose="020B0604030504040204" pitchFamily="34" charset="0"/>
                <a:cs typeface="Verdana" panose="020B0604030504040204" pitchFamily="34" charset="0"/>
              </a:rPr>
              <a:t> Group and others are planning capacity addition in coming years in China. </a:t>
            </a:r>
            <a:endParaRPr lang="en-US" dirty="0"/>
          </a:p>
        </p:txBody>
      </p:sp>
      <p:sp>
        <p:nvSpPr>
          <p:cNvPr id="13" name="TextBox 9">
            <a:extLst>
              <a:ext uri="{FF2B5EF4-FFF2-40B4-BE49-F238E27FC236}">
                <a16:creationId xmlns:a16="http://schemas.microsoft.com/office/drawing/2014/main" id="{8B35B9B1-7D80-4B4D-B296-5A6C58C52CC6}"/>
              </a:ext>
            </a:extLst>
          </p:cNvPr>
          <p:cNvSpPr txBox="1"/>
          <p:nvPr/>
        </p:nvSpPr>
        <p:spPr>
          <a:xfrm>
            <a:off x="194121" y="3240883"/>
            <a:ext cx="8008505"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Asia Pacific Growth Trend in Foreign Direct Investment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(USD Billion), 2010, 2019 &amp; 2025F</a:t>
            </a:r>
          </a:p>
        </p:txBody>
      </p:sp>
      <p:graphicFrame>
        <p:nvGraphicFramePr>
          <p:cNvPr id="19" name="Chart 18">
            <a:extLst>
              <a:ext uri="{FF2B5EF4-FFF2-40B4-BE49-F238E27FC236}">
                <a16:creationId xmlns:a16="http://schemas.microsoft.com/office/drawing/2014/main" id="{D7EEEBE5-33C5-4FA9-B906-6F5BC7EFC9E7}"/>
              </a:ext>
            </a:extLst>
          </p:cNvPr>
          <p:cNvGraphicFramePr/>
          <p:nvPr>
            <p:extLst>
              <p:ext uri="{D42A27DB-BD31-4B8C-83A1-F6EECF244321}">
                <p14:modId xmlns:p14="http://schemas.microsoft.com/office/powerpoint/2010/main" val="446774188"/>
              </p:ext>
            </p:extLst>
          </p:nvPr>
        </p:nvGraphicFramePr>
        <p:xfrm>
          <a:off x="479320" y="3532951"/>
          <a:ext cx="7723306" cy="2699799"/>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A005B467-737F-408A-B09E-8EA3A70E70E4}"/>
              </a:ext>
            </a:extLst>
          </p:cNvPr>
          <p:cNvSpPr txBox="1"/>
          <p:nvPr/>
        </p:nvSpPr>
        <p:spPr>
          <a:xfrm>
            <a:off x="6213646" y="6232748"/>
            <a:ext cx="2451033"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OECD, </a:t>
            </a:r>
            <a:r>
              <a:rPr lang="en-IN" dirty="0" err="1">
                <a:solidFill>
                  <a:prstClr val="white">
                    <a:lumMod val="50000"/>
                  </a:prstClr>
                </a:solidFill>
              </a:rPr>
              <a:t>TechSci</a:t>
            </a:r>
            <a:r>
              <a:rPr lang="en-IN" dirty="0">
                <a:solidFill>
                  <a:prstClr val="white">
                    <a:lumMod val="50000"/>
                  </a:prstClr>
                </a:solidFill>
              </a:rPr>
              <a:t> Research</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6444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Asia-Pacific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968327280"/>
              </p:ext>
            </p:extLst>
          </p:nvPr>
        </p:nvGraphicFramePr>
        <p:xfrm>
          <a:off x="178676" y="986493"/>
          <a:ext cx="8703583" cy="47132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Asia-Pacific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0735F37D-6C77-496A-8F21-494439848DCA}"/>
              </a:ext>
            </a:extLst>
          </p:cNvPr>
          <p:cNvSpPr txBox="1"/>
          <p:nvPr/>
        </p:nvSpPr>
        <p:spPr>
          <a:xfrm>
            <a:off x="6425733" y="584722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68863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Asia-Pacific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4185646442"/>
              </p:ext>
            </p:extLst>
          </p:nvPr>
        </p:nvGraphicFramePr>
        <p:xfrm>
          <a:off x="28136" y="1018939"/>
          <a:ext cx="9042646" cy="394240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353916D3-6F48-47C1-A6D1-EBA620C9393E}"/>
              </a:ext>
            </a:extLst>
          </p:cNvPr>
          <p:cNvSpPr txBox="1"/>
          <p:nvPr/>
        </p:nvSpPr>
        <p:spPr>
          <a:xfrm>
            <a:off x="6298284" y="524128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057913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Asia-Pacific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582694379"/>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6159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Asia-Pacific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833516705"/>
              </p:ext>
            </p:extLst>
          </p:nvPr>
        </p:nvGraphicFramePr>
        <p:xfrm>
          <a:off x="28137" y="1219243"/>
          <a:ext cx="9115863" cy="41673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480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0382" y="6572808"/>
            <a:ext cx="165735" cy="193675"/>
          </a:xfrm>
          <a:prstGeom prst="rect">
            <a:avLst/>
          </a:prstGeom>
        </p:spPr>
        <p:txBody>
          <a:bodyPr vert="horz" wrap="square" lIns="0" tIns="12700" rIns="0" bIns="0" rtlCol="0">
            <a:spAutoFit/>
          </a:bodyPr>
          <a:lstStyle/>
          <a:p>
            <a:pPr marL="12700">
              <a:lnSpc>
                <a:spcPct val="100000"/>
              </a:lnSpc>
              <a:spcBef>
                <a:spcPts val="100"/>
              </a:spcBef>
            </a:pPr>
            <a:r>
              <a:rPr sz="1100" b="1" spc="-10" dirty="0">
                <a:latin typeface="Calibri"/>
                <a:cs typeface="Calibri"/>
              </a:rPr>
              <a:t>11</a:t>
            </a:r>
            <a:endParaRPr sz="1100">
              <a:latin typeface="Calibri"/>
              <a:cs typeface="Calibri"/>
            </a:endParaRPr>
          </a:p>
        </p:txBody>
      </p:sp>
      <p:sp>
        <p:nvSpPr>
          <p:cNvPr id="3" name="object 3"/>
          <p:cNvSpPr/>
          <p:nvPr/>
        </p:nvSpPr>
        <p:spPr>
          <a:xfrm>
            <a:off x="7095387" y="103631"/>
            <a:ext cx="1871828" cy="5824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12" y="721613"/>
            <a:ext cx="866140" cy="243840"/>
          </a:xfrm>
          <a:custGeom>
            <a:avLst/>
            <a:gdLst/>
            <a:ahLst/>
            <a:cxnLst/>
            <a:rect l="l" t="t" r="r" b="b"/>
            <a:pathLst>
              <a:path w="866140" h="243840">
                <a:moveTo>
                  <a:pt x="0" y="243839"/>
                </a:moveTo>
                <a:lnTo>
                  <a:pt x="865632" y="243839"/>
                </a:lnTo>
                <a:lnTo>
                  <a:pt x="865632" y="0"/>
                </a:lnTo>
                <a:lnTo>
                  <a:pt x="0" y="0"/>
                </a:lnTo>
                <a:lnTo>
                  <a:pt x="0" y="243839"/>
                </a:lnTo>
                <a:close/>
              </a:path>
            </a:pathLst>
          </a:custGeom>
          <a:solidFill>
            <a:srgbClr val="385622"/>
          </a:solidFill>
        </p:spPr>
        <p:txBody>
          <a:bodyPr wrap="square" lIns="0" tIns="0" rIns="0" bIns="0" rtlCol="0"/>
          <a:lstStyle/>
          <a:p>
            <a:endParaRPr/>
          </a:p>
        </p:txBody>
      </p:sp>
      <p:sp>
        <p:nvSpPr>
          <p:cNvPr id="5" name="object 5"/>
          <p:cNvSpPr/>
          <p:nvPr/>
        </p:nvSpPr>
        <p:spPr>
          <a:xfrm>
            <a:off x="1246632" y="721613"/>
            <a:ext cx="7701915" cy="243840"/>
          </a:xfrm>
          <a:custGeom>
            <a:avLst/>
            <a:gdLst/>
            <a:ahLst/>
            <a:cxnLst/>
            <a:rect l="l" t="t" r="r" b="b"/>
            <a:pathLst>
              <a:path w="7701915" h="243840">
                <a:moveTo>
                  <a:pt x="0" y="243839"/>
                </a:moveTo>
                <a:lnTo>
                  <a:pt x="7701533" y="243839"/>
                </a:lnTo>
                <a:lnTo>
                  <a:pt x="7701533" y="0"/>
                </a:lnTo>
                <a:lnTo>
                  <a:pt x="0" y="0"/>
                </a:lnTo>
                <a:lnTo>
                  <a:pt x="0" y="243839"/>
                </a:lnTo>
                <a:close/>
              </a:path>
            </a:pathLst>
          </a:custGeom>
          <a:solidFill>
            <a:srgbClr val="385622"/>
          </a:solidFill>
        </p:spPr>
        <p:txBody>
          <a:bodyPr wrap="square" lIns="0" tIns="0" rIns="0" bIns="0" rtlCol="0"/>
          <a:lstStyle/>
          <a:p>
            <a:endParaRPr/>
          </a:p>
        </p:txBody>
      </p:sp>
      <p:sp>
        <p:nvSpPr>
          <p:cNvPr id="6" name="object 6"/>
          <p:cNvSpPr txBox="1">
            <a:spLocks noGrp="1"/>
          </p:cNvSpPr>
          <p:nvPr>
            <p:ph type="title"/>
          </p:nvPr>
        </p:nvSpPr>
        <p:spPr>
          <a:xfrm>
            <a:off x="211327" y="186893"/>
            <a:ext cx="2013585" cy="271145"/>
          </a:xfrm>
          <a:prstGeom prst="rect">
            <a:avLst/>
          </a:prstGeom>
        </p:spPr>
        <p:txBody>
          <a:bodyPr vert="horz" wrap="square" lIns="0" tIns="13970" rIns="0" bIns="0" rtlCol="0">
            <a:spAutoFit/>
          </a:bodyPr>
          <a:lstStyle/>
          <a:p>
            <a:pPr marL="12700">
              <a:lnSpc>
                <a:spcPct val="100000"/>
              </a:lnSpc>
              <a:spcBef>
                <a:spcPts val="110"/>
              </a:spcBef>
            </a:pPr>
            <a:r>
              <a:rPr sz="1600" b="0" spc="-25" dirty="0">
                <a:solidFill>
                  <a:srgbClr val="252525"/>
                </a:solidFill>
                <a:latin typeface="Calibri"/>
                <a:cs typeface="Calibri"/>
              </a:rPr>
              <a:t>Table </a:t>
            </a:r>
            <a:r>
              <a:rPr sz="1600" b="0" spc="-5" dirty="0">
                <a:solidFill>
                  <a:srgbClr val="252525"/>
                </a:solidFill>
                <a:latin typeface="Calibri"/>
                <a:cs typeface="Calibri"/>
              </a:rPr>
              <a:t>of </a:t>
            </a:r>
            <a:r>
              <a:rPr sz="1600" b="0" spc="-15" dirty="0">
                <a:solidFill>
                  <a:srgbClr val="252525"/>
                </a:solidFill>
                <a:latin typeface="Calibri"/>
                <a:cs typeface="Calibri"/>
              </a:rPr>
              <a:t>Contents </a:t>
            </a:r>
            <a:r>
              <a:rPr sz="1600" b="0" dirty="0">
                <a:solidFill>
                  <a:srgbClr val="252525"/>
                </a:solidFill>
                <a:latin typeface="Calibri"/>
                <a:cs typeface="Calibri"/>
              </a:rPr>
              <a:t>:</a:t>
            </a:r>
            <a:r>
              <a:rPr sz="1600" b="0" spc="10" dirty="0">
                <a:solidFill>
                  <a:srgbClr val="252525"/>
                </a:solidFill>
                <a:latin typeface="Calibri"/>
                <a:cs typeface="Calibri"/>
              </a:rPr>
              <a:t> </a:t>
            </a:r>
            <a:r>
              <a:rPr sz="1600" b="0" dirty="0">
                <a:solidFill>
                  <a:srgbClr val="252525"/>
                </a:solidFill>
                <a:latin typeface="Calibri"/>
                <a:cs typeface="Calibri"/>
              </a:rPr>
              <a:t>TEFR</a:t>
            </a:r>
            <a:endParaRPr sz="1600">
              <a:latin typeface="Calibri"/>
              <a:cs typeface="Calibri"/>
            </a:endParaRPr>
          </a:p>
        </p:txBody>
      </p:sp>
      <p:sp>
        <p:nvSpPr>
          <p:cNvPr id="7" name="object 7"/>
          <p:cNvSpPr/>
          <p:nvPr/>
        </p:nvSpPr>
        <p:spPr>
          <a:xfrm>
            <a:off x="381012" y="965492"/>
            <a:ext cx="443230" cy="448945"/>
          </a:xfrm>
          <a:custGeom>
            <a:avLst/>
            <a:gdLst/>
            <a:ahLst/>
            <a:cxnLst/>
            <a:rect l="l" t="t" r="r" b="b"/>
            <a:pathLst>
              <a:path w="443230" h="448944">
                <a:moveTo>
                  <a:pt x="0" y="448525"/>
                </a:moveTo>
                <a:lnTo>
                  <a:pt x="442633" y="448525"/>
                </a:lnTo>
                <a:lnTo>
                  <a:pt x="442633" y="0"/>
                </a:lnTo>
                <a:lnTo>
                  <a:pt x="0" y="0"/>
                </a:lnTo>
                <a:lnTo>
                  <a:pt x="0" y="448525"/>
                </a:lnTo>
                <a:close/>
              </a:path>
            </a:pathLst>
          </a:custGeom>
          <a:solidFill>
            <a:srgbClr val="538235"/>
          </a:solidFill>
        </p:spPr>
        <p:txBody>
          <a:bodyPr wrap="square" lIns="0" tIns="0" rIns="0" bIns="0" rtlCol="0"/>
          <a:lstStyle/>
          <a:p>
            <a:endParaRPr/>
          </a:p>
        </p:txBody>
      </p:sp>
      <p:sp>
        <p:nvSpPr>
          <p:cNvPr id="8" name="object 8"/>
          <p:cNvSpPr/>
          <p:nvPr/>
        </p:nvSpPr>
        <p:spPr>
          <a:xfrm>
            <a:off x="823645" y="965492"/>
            <a:ext cx="8124825" cy="448945"/>
          </a:xfrm>
          <a:custGeom>
            <a:avLst/>
            <a:gdLst/>
            <a:ahLst/>
            <a:cxnLst/>
            <a:rect l="l" t="t" r="r" b="b"/>
            <a:pathLst>
              <a:path w="8124825" h="448944">
                <a:moveTo>
                  <a:pt x="0" y="448525"/>
                </a:moveTo>
                <a:lnTo>
                  <a:pt x="8124571" y="448525"/>
                </a:lnTo>
                <a:lnTo>
                  <a:pt x="8124571" y="0"/>
                </a:lnTo>
                <a:lnTo>
                  <a:pt x="0" y="0"/>
                </a:lnTo>
                <a:lnTo>
                  <a:pt x="0" y="448525"/>
                </a:lnTo>
                <a:close/>
              </a:path>
            </a:pathLst>
          </a:custGeom>
          <a:solidFill>
            <a:srgbClr val="538235"/>
          </a:solidFill>
        </p:spPr>
        <p:txBody>
          <a:bodyPr wrap="square" lIns="0" tIns="0" rIns="0" bIns="0" rtlCol="0"/>
          <a:lstStyle/>
          <a:p>
            <a:endParaRPr/>
          </a:p>
        </p:txBody>
      </p:sp>
      <p:sp>
        <p:nvSpPr>
          <p:cNvPr id="9" name="object 9"/>
          <p:cNvSpPr/>
          <p:nvPr/>
        </p:nvSpPr>
        <p:spPr>
          <a:xfrm>
            <a:off x="381012" y="1414005"/>
            <a:ext cx="443230" cy="358140"/>
          </a:xfrm>
          <a:custGeom>
            <a:avLst/>
            <a:gdLst/>
            <a:ahLst/>
            <a:cxnLst/>
            <a:rect l="l" t="t" r="r" b="b"/>
            <a:pathLst>
              <a:path w="443230" h="358139">
                <a:moveTo>
                  <a:pt x="0" y="357517"/>
                </a:moveTo>
                <a:lnTo>
                  <a:pt x="442633" y="357517"/>
                </a:lnTo>
                <a:lnTo>
                  <a:pt x="442633" y="0"/>
                </a:lnTo>
                <a:lnTo>
                  <a:pt x="0" y="0"/>
                </a:lnTo>
                <a:lnTo>
                  <a:pt x="0" y="357517"/>
                </a:lnTo>
                <a:close/>
              </a:path>
            </a:pathLst>
          </a:custGeom>
          <a:solidFill>
            <a:srgbClr val="538235"/>
          </a:solidFill>
        </p:spPr>
        <p:txBody>
          <a:bodyPr wrap="square" lIns="0" tIns="0" rIns="0" bIns="0" rtlCol="0"/>
          <a:lstStyle/>
          <a:p>
            <a:endParaRPr/>
          </a:p>
        </p:txBody>
      </p:sp>
      <p:sp>
        <p:nvSpPr>
          <p:cNvPr id="10" name="object 10"/>
          <p:cNvSpPr/>
          <p:nvPr/>
        </p:nvSpPr>
        <p:spPr>
          <a:xfrm>
            <a:off x="823645" y="1414005"/>
            <a:ext cx="8124825" cy="358140"/>
          </a:xfrm>
          <a:custGeom>
            <a:avLst/>
            <a:gdLst/>
            <a:ahLst/>
            <a:cxnLst/>
            <a:rect l="l" t="t" r="r" b="b"/>
            <a:pathLst>
              <a:path w="8124825" h="358139">
                <a:moveTo>
                  <a:pt x="0" y="357517"/>
                </a:moveTo>
                <a:lnTo>
                  <a:pt x="8124571" y="357517"/>
                </a:lnTo>
                <a:lnTo>
                  <a:pt x="8124571" y="0"/>
                </a:lnTo>
                <a:lnTo>
                  <a:pt x="0" y="0"/>
                </a:lnTo>
                <a:lnTo>
                  <a:pt x="0" y="357517"/>
                </a:lnTo>
                <a:close/>
              </a:path>
            </a:pathLst>
          </a:custGeom>
          <a:solidFill>
            <a:srgbClr val="538235"/>
          </a:solidFill>
        </p:spPr>
        <p:txBody>
          <a:bodyPr wrap="square" lIns="0" tIns="0" rIns="0" bIns="0" rtlCol="0"/>
          <a:lstStyle/>
          <a:p>
            <a:endParaRPr/>
          </a:p>
        </p:txBody>
      </p:sp>
      <p:sp>
        <p:nvSpPr>
          <p:cNvPr id="11" name="object 11"/>
          <p:cNvSpPr/>
          <p:nvPr/>
        </p:nvSpPr>
        <p:spPr>
          <a:xfrm>
            <a:off x="381012" y="1771510"/>
            <a:ext cx="443230" cy="358140"/>
          </a:xfrm>
          <a:custGeom>
            <a:avLst/>
            <a:gdLst/>
            <a:ahLst/>
            <a:cxnLst/>
            <a:rect l="l" t="t" r="r" b="b"/>
            <a:pathLst>
              <a:path w="443230" h="358139">
                <a:moveTo>
                  <a:pt x="0" y="357517"/>
                </a:moveTo>
                <a:lnTo>
                  <a:pt x="442633" y="357517"/>
                </a:lnTo>
                <a:lnTo>
                  <a:pt x="442633" y="0"/>
                </a:lnTo>
                <a:lnTo>
                  <a:pt x="0" y="0"/>
                </a:lnTo>
                <a:lnTo>
                  <a:pt x="0" y="357517"/>
                </a:lnTo>
                <a:close/>
              </a:path>
            </a:pathLst>
          </a:custGeom>
          <a:solidFill>
            <a:srgbClr val="538235"/>
          </a:solidFill>
        </p:spPr>
        <p:txBody>
          <a:bodyPr wrap="square" lIns="0" tIns="0" rIns="0" bIns="0" rtlCol="0"/>
          <a:lstStyle/>
          <a:p>
            <a:endParaRPr/>
          </a:p>
        </p:txBody>
      </p:sp>
      <p:sp>
        <p:nvSpPr>
          <p:cNvPr id="12" name="object 12"/>
          <p:cNvSpPr/>
          <p:nvPr/>
        </p:nvSpPr>
        <p:spPr>
          <a:xfrm>
            <a:off x="823645" y="1771510"/>
            <a:ext cx="8124825" cy="358140"/>
          </a:xfrm>
          <a:custGeom>
            <a:avLst/>
            <a:gdLst/>
            <a:ahLst/>
            <a:cxnLst/>
            <a:rect l="l" t="t" r="r" b="b"/>
            <a:pathLst>
              <a:path w="8124825" h="358139">
                <a:moveTo>
                  <a:pt x="0" y="357517"/>
                </a:moveTo>
                <a:lnTo>
                  <a:pt x="8124571" y="357517"/>
                </a:lnTo>
                <a:lnTo>
                  <a:pt x="8124571" y="0"/>
                </a:lnTo>
                <a:lnTo>
                  <a:pt x="0" y="0"/>
                </a:lnTo>
                <a:lnTo>
                  <a:pt x="0" y="357517"/>
                </a:lnTo>
                <a:close/>
              </a:path>
            </a:pathLst>
          </a:custGeom>
          <a:solidFill>
            <a:srgbClr val="538235"/>
          </a:solidFill>
        </p:spPr>
        <p:txBody>
          <a:bodyPr wrap="square" lIns="0" tIns="0" rIns="0" bIns="0" rtlCol="0"/>
          <a:lstStyle/>
          <a:p>
            <a:endParaRPr/>
          </a:p>
        </p:txBody>
      </p:sp>
      <p:graphicFrame>
        <p:nvGraphicFramePr>
          <p:cNvPr id="13" name="object 13"/>
          <p:cNvGraphicFramePr>
            <a:graphicFrameLocks noGrp="1"/>
          </p:cNvGraphicFramePr>
          <p:nvPr/>
        </p:nvGraphicFramePr>
        <p:xfrm>
          <a:off x="381012" y="2597558"/>
          <a:ext cx="8566150" cy="1319120"/>
        </p:xfrm>
        <a:graphic>
          <a:graphicData uri="http://schemas.openxmlformats.org/drawingml/2006/table">
            <a:tbl>
              <a:tblPr firstRow="1" bandRow="1">
                <a:tableStyleId>{2D5ABB26-0587-4C30-8999-92F81FD0307C}</a:tableStyleId>
              </a:tblPr>
              <a:tblGrid>
                <a:gridCol w="365125">
                  <a:extLst>
                    <a:ext uri="{9D8B030D-6E8A-4147-A177-3AD203B41FA5}">
                      <a16:colId xmlns:a16="http://schemas.microsoft.com/office/drawing/2014/main" val="20000"/>
                    </a:ext>
                  </a:extLst>
                </a:gridCol>
                <a:gridCol w="898525">
                  <a:extLst>
                    <a:ext uri="{9D8B030D-6E8A-4147-A177-3AD203B41FA5}">
                      <a16:colId xmlns:a16="http://schemas.microsoft.com/office/drawing/2014/main" val="20001"/>
                    </a:ext>
                  </a:extLst>
                </a:gridCol>
                <a:gridCol w="7302500">
                  <a:extLst>
                    <a:ext uri="{9D8B030D-6E8A-4147-A177-3AD203B41FA5}">
                      <a16:colId xmlns:a16="http://schemas.microsoft.com/office/drawing/2014/main" val="20002"/>
                    </a:ext>
                  </a:extLst>
                </a:gridCol>
              </a:tblGrid>
              <a:tr h="243886">
                <a:tc rowSpan="3">
                  <a:txBody>
                    <a:bodyPr/>
                    <a:lstStyle/>
                    <a:p>
                      <a:pPr>
                        <a:lnSpc>
                          <a:spcPct val="100000"/>
                        </a:lnSpc>
                      </a:pPr>
                      <a:endParaRPr sz="900">
                        <a:latin typeface="Times New Roman"/>
                        <a:cs typeface="Times New Roman"/>
                      </a:endParaRPr>
                    </a:p>
                  </a:txBody>
                  <a:tcPr marL="0" marR="0" marT="0" marB="0"/>
                </a:tc>
                <a:tc>
                  <a:txBody>
                    <a:bodyPr/>
                    <a:lstStyle/>
                    <a:p>
                      <a:pPr marR="69850" algn="r">
                        <a:lnSpc>
                          <a:spcPts val="1010"/>
                        </a:lnSpc>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1</a:t>
                      </a:r>
                      <a:r>
                        <a:rPr sz="900" dirty="0">
                          <a:latin typeface="Arial"/>
                          <a:cs typeface="Arial"/>
                        </a:rPr>
                        <a:t>.</a:t>
                      </a:r>
                      <a:endParaRPr sz="900">
                        <a:latin typeface="Arial"/>
                        <a:cs typeface="Arial"/>
                      </a:endParaRPr>
                    </a:p>
                  </a:txBody>
                  <a:tcPr marL="0" marR="0" marT="0" marB="0"/>
                </a:tc>
                <a:tc>
                  <a:txBody>
                    <a:bodyPr/>
                    <a:lstStyle/>
                    <a:p>
                      <a:pPr marL="73660">
                        <a:lnSpc>
                          <a:spcPts val="1010"/>
                        </a:lnSpc>
                      </a:pPr>
                      <a:r>
                        <a:rPr sz="900" dirty="0">
                          <a:latin typeface="Arial"/>
                          <a:cs typeface="Arial"/>
                        </a:rPr>
                        <a:t>Recommendations</a:t>
                      </a:r>
                      <a:r>
                        <a:rPr sz="900" spc="-85" dirty="0">
                          <a:latin typeface="Arial"/>
                          <a:cs typeface="Arial"/>
                        </a:rPr>
                        <a:t> </a:t>
                      </a:r>
                      <a:r>
                        <a:rPr sz="900" spc="5" dirty="0">
                          <a:latin typeface="Arial"/>
                          <a:cs typeface="Arial"/>
                        </a:rPr>
                        <a:t>for</a:t>
                      </a:r>
                      <a:r>
                        <a:rPr sz="900" spc="-25" dirty="0">
                          <a:latin typeface="Arial"/>
                          <a:cs typeface="Arial"/>
                        </a:rPr>
                        <a:t> </a:t>
                      </a:r>
                      <a:r>
                        <a:rPr sz="900" dirty="0">
                          <a:latin typeface="Arial"/>
                          <a:cs typeface="Arial"/>
                        </a:rPr>
                        <a:t>setting</a:t>
                      </a:r>
                      <a:r>
                        <a:rPr sz="900" spc="-40" dirty="0">
                          <a:latin typeface="Arial"/>
                          <a:cs typeface="Arial"/>
                        </a:rPr>
                        <a:t> </a:t>
                      </a:r>
                      <a:r>
                        <a:rPr sz="900" spc="5" dirty="0">
                          <a:latin typeface="Arial"/>
                          <a:cs typeface="Arial"/>
                        </a:rPr>
                        <a:t>up</a:t>
                      </a:r>
                      <a:r>
                        <a:rPr sz="900" spc="-10" dirty="0">
                          <a:latin typeface="Arial"/>
                          <a:cs typeface="Arial"/>
                        </a:rPr>
                        <a:t> </a:t>
                      </a:r>
                      <a:r>
                        <a:rPr sz="900" dirty="0">
                          <a:latin typeface="Arial"/>
                          <a:cs typeface="Arial"/>
                        </a:rPr>
                        <a:t>facilities</a:t>
                      </a:r>
                      <a:r>
                        <a:rPr sz="900" spc="-55" dirty="0">
                          <a:latin typeface="Arial"/>
                          <a:cs typeface="Arial"/>
                        </a:rPr>
                        <a:t> </a:t>
                      </a:r>
                      <a:r>
                        <a:rPr sz="900" spc="5" dirty="0">
                          <a:latin typeface="Arial"/>
                          <a:cs typeface="Arial"/>
                        </a:rPr>
                        <a:t>for</a:t>
                      </a:r>
                      <a:r>
                        <a:rPr sz="900" spc="-30" dirty="0">
                          <a:latin typeface="Arial"/>
                          <a:cs typeface="Arial"/>
                        </a:rPr>
                        <a:t> </a:t>
                      </a:r>
                      <a:r>
                        <a:rPr sz="900" spc="5" dirty="0">
                          <a:latin typeface="Arial"/>
                          <a:cs typeface="Arial"/>
                        </a:rPr>
                        <a:t>production</a:t>
                      </a:r>
                      <a:r>
                        <a:rPr sz="900" spc="-8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considering</a:t>
                      </a:r>
                      <a:r>
                        <a:rPr sz="900" spc="-60" dirty="0">
                          <a:latin typeface="Arial"/>
                          <a:cs typeface="Arial"/>
                        </a:rPr>
                        <a:t> </a:t>
                      </a:r>
                      <a:r>
                        <a:rPr sz="900" spc="5" dirty="0">
                          <a:latin typeface="Arial"/>
                          <a:cs typeface="Arial"/>
                        </a:rPr>
                        <a:t>the</a:t>
                      </a:r>
                      <a:r>
                        <a:rPr sz="900" spc="-10" dirty="0">
                          <a:latin typeface="Arial"/>
                          <a:cs typeface="Arial"/>
                        </a:rPr>
                        <a:t> </a:t>
                      </a:r>
                      <a:r>
                        <a:rPr sz="900" dirty="0">
                          <a:latin typeface="Arial"/>
                          <a:cs typeface="Arial"/>
                        </a:rPr>
                        <a:t>returns</a:t>
                      </a:r>
                      <a:r>
                        <a:rPr sz="900" spc="-4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investments</a:t>
                      </a:r>
                      <a:r>
                        <a:rPr sz="900" spc="-60" dirty="0">
                          <a:latin typeface="Arial"/>
                          <a:cs typeface="Arial"/>
                        </a:rPr>
                        <a:t> </a:t>
                      </a:r>
                      <a:r>
                        <a:rPr sz="900" dirty="0">
                          <a:latin typeface="Arial"/>
                          <a:cs typeface="Arial"/>
                        </a:rPr>
                        <a:t>and</a:t>
                      </a:r>
                      <a:r>
                        <a:rPr sz="900" spc="-10" dirty="0">
                          <a:latin typeface="Arial"/>
                          <a:cs typeface="Arial"/>
                        </a:rPr>
                        <a:t> </a:t>
                      </a:r>
                      <a:r>
                        <a:rPr sz="900" spc="5" dirty="0">
                          <a:latin typeface="Arial"/>
                          <a:cs typeface="Arial"/>
                        </a:rPr>
                        <a:t>economic</a:t>
                      </a:r>
                      <a:r>
                        <a:rPr sz="900" spc="-55" dirty="0">
                          <a:latin typeface="Arial"/>
                          <a:cs typeface="Arial"/>
                        </a:rPr>
                        <a:t> </a:t>
                      </a:r>
                      <a:r>
                        <a:rPr sz="900" spc="5" dirty="0">
                          <a:latin typeface="Arial"/>
                          <a:cs typeface="Arial"/>
                        </a:rPr>
                        <a:t>scale</a:t>
                      </a:r>
                      <a:endParaRPr sz="900">
                        <a:latin typeface="Arial"/>
                        <a:cs typeface="Arial"/>
                      </a:endParaRPr>
                    </a:p>
                  </a:txBody>
                  <a:tcPr marL="0" marR="0" marT="0" marB="0"/>
                </a:tc>
                <a:extLst>
                  <a:ext uri="{0D108BD9-81ED-4DB2-BD59-A6C34878D82A}">
                    <a16:rowId xmlns:a16="http://schemas.microsoft.com/office/drawing/2014/main" val="10000"/>
                  </a:ext>
                </a:extLst>
              </a:tr>
              <a:tr h="357525">
                <a:tc vMerge="1">
                  <a:txBody>
                    <a:bodyPr/>
                    <a:lstStyle/>
                    <a:p>
                      <a:endParaRPr/>
                    </a:p>
                  </a:txBody>
                  <a:tcPr marL="0" marR="0" marT="0" marB="0"/>
                </a:tc>
                <a:tc>
                  <a:txBody>
                    <a:bodyPr/>
                    <a:lstStyle/>
                    <a:p>
                      <a:pPr marR="69850" algn="r">
                        <a:lnSpc>
                          <a:spcPct val="100000"/>
                        </a:lnSpc>
                        <a:spcBef>
                          <a:spcPts val="825"/>
                        </a:spcBef>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2</a:t>
                      </a:r>
                      <a:r>
                        <a:rPr sz="900" dirty="0">
                          <a:latin typeface="Arial"/>
                          <a:cs typeface="Arial"/>
                        </a:rPr>
                        <a:t>.</a:t>
                      </a:r>
                      <a:endParaRPr sz="900">
                        <a:latin typeface="Arial"/>
                        <a:cs typeface="Arial"/>
                      </a:endParaRPr>
                    </a:p>
                  </a:txBody>
                  <a:tcPr marL="0" marR="0" marT="104775" marB="0"/>
                </a:tc>
                <a:tc>
                  <a:txBody>
                    <a:bodyPr/>
                    <a:lstStyle/>
                    <a:p>
                      <a:pPr marL="73660">
                        <a:lnSpc>
                          <a:spcPct val="100000"/>
                        </a:lnSpc>
                        <a:spcBef>
                          <a:spcPts val="825"/>
                        </a:spcBef>
                      </a:pPr>
                      <a:r>
                        <a:rPr sz="900" spc="-10" dirty="0">
                          <a:latin typeface="Arial"/>
                          <a:cs typeface="Arial"/>
                        </a:rPr>
                        <a:t>Expected </a:t>
                      </a:r>
                      <a:r>
                        <a:rPr sz="900" spc="5" dirty="0">
                          <a:latin typeface="Arial"/>
                          <a:cs typeface="Arial"/>
                        </a:rPr>
                        <a:t>Growth, </a:t>
                      </a:r>
                      <a:r>
                        <a:rPr sz="900" spc="-10" dirty="0">
                          <a:latin typeface="Arial"/>
                          <a:cs typeface="Arial"/>
                        </a:rPr>
                        <a:t>Key </a:t>
                      </a:r>
                      <a:r>
                        <a:rPr sz="900" spc="-5" dirty="0">
                          <a:latin typeface="Arial"/>
                          <a:cs typeface="Arial"/>
                        </a:rPr>
                        <a:t>Market </a:t>
                      </a:r>
                      <a:r>
                        <a:rPr sz="900" dirty="0">
                          <a:latin typeface="Arial"/>
                          <a:cs typeface="Arial"/>
                        </a:rPr>
                        <a:t>Drivers And </a:t>
                      </a:r>
                      <a:r>
                        <a:rPr sz="900" spc="-5" dirty="0">
                          <a:latin typeface="Arial"/>
                          <a:cs typeface="Arial"/>
                        </a:rPr>
                        <a:t>Challenges </a:t>
                      </a:r>
                      <a:r>
                        <a:rPr sz="900" dirty="0">
                          <a:latin typeface="Arial"/>
                          <a:cs typeface="Arial"/>
                        </a:rPr>
                        <a:t>During The Forecast</a:t>
                      </a:r>
                      <a:r>
                        <a:rPr sz="900" spc="-140" dirty="0">
                          <a:latin typeface="Arial"/>
                          <a:cs typeface="Arial"/>
                        </a:rPr>
                        <a:t> </a:t>
                      </a:r>
                      <a:r>
                        <a:rPr sz="900" dirty="0">
                          <a:latin typeface="Arial"/>
                          <a:cs typeface="Arial"/>
                        </a:rPr>
                        <a:t>Period</a:t>
                      </a:r>
                      <a:endParaRPr sz="900">
                        <a:latin typeface="Arial"/>
                        <a:cs typeface="Arial"/>
                      </a:endParaRPr>
                    </a:p>
                  </a:txBody>
                  <a:tcPr marL="0" marR="0" marT="104775" marB="0"/>
                </a:tc>
                <a:extLst>
                  <a:ext uri="{0D108BD9-81ED-4DB2-BD59-A6C34878D82A}">
                    <a16:rowId xmlns:a16="http://schemas.microsoft.com/office/drawing/2014/main" val="10001"/>
                  </a:ext>
                </a:extLst>
              </a:tr>
              <a:tr h="360192">
                <a:tc vMerge="1">
                  <a:txBody>
                    <a:bodyPr/>
                    <a:lstStyle/>
                    <a:p>
                      <a:endParaRPr/>
                    </a:p>
                  </a:txBody>
                  <a:tcPr marL="0" marR="0" marT="0" marB="0"/>
                </a:tc>
                <a:tc>
                  <a:txBody>
                    <a:bodyPr/>
                    <a:lstStyle/>
                    <a:p>
                      <a:pPr marR="69850" algn="r">
                        <a:lnSpc>
                          <a:spcPct val="100000"/>
                        </a:lnSpc>
                        <a:spcBef>
                          <a:spcPts val="825"/>
                        </a:spcBef>
                      </a:pPr>
                      <a:r>
                        <a:rPr sz="900" spc="-5" dirty="0">
                          <a:latin typeface="Arial"/>
                          <a:cs typeface="Arial"/>
                        </a:rPr>
                        <a:t>8</a:t>
                      </a:r>
                      <a:r>
                        <a:rPr sz="900" spc="5" dirty="0">
                          <a:latin typeface="Arial"/>
                          <a:cs typeface="Arial"/>
                        </a:rPr>
                        <a:t>.</a:t>
                      </a:r>
                      <a:r>
                        <a:rPr sz="900" spc="-5" dirty="0">
                          <a:latin typeface="Arial"/>
                          <a:cs typeface="Arial"/>
                        </a:rPr>
                        <a:t>1</a:t>
                      </a:r>
                      <a:r>
                        <a:rPr sz="900" spc="5" dirty="0">
                          <a:latin typeface="Arial"/>
                          <a:cs typeface="Arial"/>
                        </a:rPr>
                        <a:t>.</a:t>
                      </a:r>
                      <a:r>
                        <a:rPr sz="900" spc="-5" dirty="0">
                          <a:latin typeface="Arial"/>
                          <a:cs typeface="Arial"/>
                        </a:rPr>
                        <a:t>3</a:t>
                      </a:r>
                      <a:r>
                        <a:rPr sz="900" dirty="0">
                          <a:latin typeface="Arial"/>
                          <a:cs typeface="Arial"/>
                        </a:rPr>
                        <a:t>.</a:t>
                      </a:r>
                      <a:endParaRPr sz="900">
                        <a:latin typeface="Arial"/>
                        <a:cs typeface="Arial"/>
                      </a:endParaRPr>
                    </a:p>
                  </a:txBody>
                  <a:tcPr marL="0" marR="0" marT="104775" marB="0"/>
                </a:tc>
                <a:tc>
                  <a:txBody>
                    <a:bodyPr/>
                    <a:lstStyle/>
                    <a:p>
                      <a:pPr marL="73660">
                        <a:lnSpc>
                          <a:spcPct val="100000"/>
                        </a:lnSpc>
                        <a:spcBef>
                          <a:spcPts val="825"/>
                        </a:spcBef>
                      </a:pPr>
                      <a:r>
                        <a:rPr sz="900" dirty="0">
                          <a:latin typeface="Arial"/>
                          <a:cs typeface="Arial"/>
                        </a:rPr>
                        <a:t>Observation</a:t>
                      </a:r>
                      <a:r>
                        <a:rPr sz="900" spc="-65" dirty="0">
                          <a:latin typeface="Arial"/>
                          <a:cs typeface="Arial"/>
                        </a:rPr>
                        <a:t> </a:t>
                      </a:r>
                      <a:r>
                        <a:rPr sz="900" spc="5" dirty="0">
                          <a:latin typeface="Arial"/>
                          <a:cs typeface="Arial"/>
                        </a:rPr>
                        <a:t>on</a:t>
                      </a:r>
                      <a:r>
                        <a:rPr sz="900" spc="-15" dirty="0">
                          <a:latin typeface="Arial"/>
                          <a:cs typeface="Arial"/>
                        </a:rPr>
                        <a:t> </a:t>
                      </a:r>
                      <a:r>
                        <a:rPr sz="900" dirty="0">
                          <a:latin typeface="Arial"/>
                          <a:cs typeface="Arial"/>
                        </a:rPr>
                        <a:t>project</a:t>
                      </a:r>
                      <a:r>
                        <a:rPr sz="900" spc="-30" dirty="0">
                          <a:latin typeface="Arial"/>
                          <a:cs typeface="Arial"/>
                        </a:rPr>
                        <a:t> </a:t>
                      </a:r>
                      <a:r>
                        <a:rPr sz="900" spc="5" dirty="0">
                          <a:latin typeface="Arial"/>
                          <a:cs typeface="Arial"/>
                        </a:rPr>
                        <a:t>cost,</a:t>
                      </a:r>
                      <a:r>
                        <a:rPr sz="900" spc="-50" dirty="0">
                          <a:latin typeface="Arial"/>
                          <a:cs typeface="Arial"/>
                        </a:rPr>
                        <a:t> </a:t>
                      </a:r>
                      <a:r>
                        <a:rPr sz="900" spc="5" dirty="0">
                          <a:latin typeface="Arial"/>
                          <a:cs typeface="Arial"/>
                        </a:rPr>
                        <a:t>viability</a:t>
                      </a:r>
                      <a:r>
                        <a:rPr sz="900" spc="-85" dirty="0">
                          <a:latin typeface="Arial"/>
                          <a:cs typeface="Arial"/>
                        </a:rPr>
                        <a:t> </a:t>
                      </a:r>
                      <a:r>
                        <a:rPr sz="900" dirty="0">
                          <a:latin typeface="Arial"/>
                          <a:cs typeface="Arial"/>
                        </a:rPr>
                        <a:t>and</a:t>
                      </a:r>
                      <a:r>
                        <a:rPr sz="900" spc="-15" dirty="0">
                          <a:latin typeface="Arial"/>
                          <a:cs typeface="Arial"/>
                        </a:rPr>
                        <a:t> </a:t>
                      </a:r>
                      <a:r>
                        <a:rPr sz="900" spc="5" dirty="0">
                          <a:latin typeface="Arial"/>
                          <a:cs typeface="Arial"/>
                        </a:rPr>
                        <a:t>sensitivity</a:t>
                      </a:r>
                      <a:r>
                        <a:rPr sz="900" spc="-80" dirty="0">
                          <a:latin typeface="Arial"/>
                          <a:cs typeface="Arial"/>
                        </a:rPr>
                        <a:t> </a:t>
                      </a:r>
                      <a:r>
                        <a:rPr sz="900" spc="5" dirty="0">
                          <a:latin typeface="Arial"/>
                          <a:cs typeface="Arial"/>
                        </a:rPr>
                        <a:t>on</a:t>
                      </a:r>
                      <a:r>
                        <a:rPr sz="900" spc="-15" dirty="0">
                          <a:latin typeface="Arial"/>
                          <a:cs typeface="Arial"/>
                        </a:rPr>
                        <a:t> </a:t>
                      </a:r>
                      <a:r>
                        <a:rPr sz="900" spc="5" dirty="0">
                          <a:latin typeface="Arial"/>
                          <a:cs typeface="Arial"/>
                        </a:rPr>
                        <a:t>fluctuation</a:t>
                      </a:r>
                      <a:r>
                        <a:rPr sz="900" spc="-65" dirty="0">
                          <a:latin typeface="Arial"/>
                          <a:cs typeface="Arial"/>
                        </a:rPr>
                        <a:t> </a:t>
                      </a:r>
                      <a:r>
                        <a:rPr sz="900" spc="10" dirty="0">
                          <a:latin typeface="Arial"/>
                          <a:cs typeface="Arial"/>
                        </a:rPr>
                        <a:t>in</a:t>
                      </a:r>
                      <a:r>
                        <a:rPr sz="900" spc="-40" dirty="0">
                          <a:latin typeface="Arial"/>
                          <a:cs typeface="Arial"/>
                        </a:rPr>
                        <a:t> </a:t>
                      </a:r>
                      <a:r>
                        <a:rPr sz="900" dirty="0">
                          <a:latin typeface="Arial"/>
                          <a:cs typeface="Arial"/>
                        </a:rPr>
                        <a:t>feedstock</a:t>
                      </a:r>
                      <a:r>
                        <a:rPr sz="900" spc="-1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product</a:t>
                      </a:r>
                      <a:r>
                        <a:rPr sz="900" spc="-50" dirty="0">
                          <a:latin typeface="Arial"/>
                          <a:cs typeface="Arial"/>
                        </a:rPr>
                        <a:t> </a:t>
                      </a:r>
                      <a:r>
                        <a:rPr sz="900" dirty="0">
                          <a:latin typeface="Arial"/>
                          <a:cs typeface="Arial"/>
                        </a:rPr>
                        <a:t>prices</a:t>
                      </a:r>
                      <a:endParaRPr sz="900">
                        <a:latin typeface="Arial"/>
                        <a:cs typeface="Arial"/>
                      </a:endParaRPr>
                    </a:p>
                  </a:txBody>
                  <a:tcPr marL="0" marR="0" marT="104775" marB="0"/>
                </a:tc>
                <a:extLst>
                  <a:ext uri="{0D108BD9-81ED-4DB2-BD59-A6C34878D82A}">
                    <a16:rowId xmlns:a16="http://schemas.microsoft.com/office/drawing/2014/main" val="10002"/>
                  </a:ext>
                </a:extLst>
              </a:tr>
              <a:tr h="357517">
                <a:tc>
                  <a:txBody>
                    <a:bodyPr/>
                    <a:lstStyle/>
                    <a:p>
                      <a:pPr marL="91440">
                        <a:lnSpc>
                          <a:spcPct val="100000"/>
                        </a:lnSpc>
                        <a:spcBef>
                          <a:spcPts val="640"/>
                        </a:spcBef>
                      </a:pPr>
                      <a:r>
                        <a:rPr sz="1000" b="1" spc="-10" dirty="0">
                          <a:solidFill>
                            <a:srgbClr val="FFFFFF"/>
                          </a:solidFill>
                          <a:latin typeface="Arial"/>
                          <a:cs typeface="Arial"/>
                        </a:rPr>
                        <a:t>9.</a:t>
                      </a:r>
                      <a:endParaRPr sz="1000">
                        <a:latin typeface="Arial"/>
                        <a:cs typeface="Arial"/>
                      </a:endParaRPr>
                    </a:p>
                  </a:txBody>
                  <a:tcPr marL="0" marR="0" marT="81280" marB="0">
                    <a:solidFill>
                      <a:srgbClr val="538235"/>
                    </a:solidFill>
                  </a:tcPr>
                </a:tc>
                <a:tc>
                  <a:txBody>
                    <a:bodyPr/>
                    <a:lstStyle/>
                    <a:p>
                      <a:pPr marR="66040" algn="r">
                        <a:lnSpc>
                          <a:spcPct val="100000"/>
                        </a:lnSpc>
                        <a:spcBef>
                          <a:spcPts val="640"/>
                        </a:spcBef>
                      </a:pPr>
                      <a:r>
                        <a:rPr sz="1000" b="1" spc="-35" dirty="0">
                          <a:solidFill>
                            <a:srgbClr val="FFFFFF"/>
                          </a:solidFill>
                          <a:latin typeface="Arial"/>
                          <a:cs typeface="Arial"/>
                        </a:rPr>
                        <a:t>A</a:t>
                      </a:r>
                      <a:r>
                        <a:rPr sz="1000" b="1" spc="5" dirty="0">
                          <a:solidFill>
                            <a:srgbClr val="FFFFFF"/>
                          </a:solidFill>
                          <a:latin typeface="Arial"/>
                          <a:cs typeface="Arial"/>
                        </a:rPr>
                        <a:t>nn</a:t>
                      </a:r>
                      <a:r>
                        <a:rPr sz="1000" b="1" spc="-10" dirty="0">
                          <a:solidFill>
                            <a:srgbClr val="FFFFFF"/>
                          </a:solidFill>
                          <a:latin typeface="Arial"/>
                          <a:cs typeface="Arial"/>
                        </a:rPr>
                        <a:t>ex</a:t>
                      </a:r>
                      <a:r>
                        <a:rPr sz="1000" b="1" spc="5" dirty="0">
                          <a:solidFill>
                            <a:srgbClr val="FFFFFF"/>
                          </a:solidFill>
                          <a:latin typeface="Arial"/>
                          <a:cs typeface="Arial"/>
                        </a:rPr>
                        <a:t>u</a:t>
                      </a:r>
                      <a:r>
                        <a:rPr sz="1000" b="1" spc="-10" dirty="0">
                          <a:solidFill>
                            <a:srgbClr val="FFFFFF"/>
                          </a:solidFill>
                          <a:latin typeface="Arial"/>
                          <a:cs typeface="Arial"/>
                        </a:rPr>
                        <a:t>re</a:t>
                      </a:r>
                      <a:r>
                        <a:rPr sz="1000" b="1" dirty="0">
                          <a:solidFill>
                            <a:srgbClr val="FFFFFF"/>
                          </a:solidFill>
                          <a:latin typeface="Arial"/>
                          <a:cs typeface="Arial"/>
                        </a:rPr>
                        <a:t>s</a:t>
                      </a:r>
                      <a:endParaRPr sz="1000">
                        <a:latin typeface="Arial"/>
                        <a:cs typeface="Arial"/>
                      </a:endParaRPr>
                    </a:p>
                  </a:txBody>
                  <a:tcPr marL="0" marR="0" marT="81280" marB="0">
                    <a:solidFill>
                      <a:srgbClr val="538235"/>
                    </a:solidFill>
                  </a:tcPr>
                </a:tc>
                <a:tc>
                  <a:txBody>
                    <a:bodyPr/>
                    <a:lstStyle/>
                    <a:p>
                      <a:pPr>
                        <a:lnSpc>
                          <a:spcPct val="100000"/>
                        </a:lnSpc>
                      </a:pPr>
                      <a:endParaRPr sz="900">
                        <a:latin typeface="Times New Roman"/>
                        <a:cs typeface="Times New Roman"/>
                      </a:endParaRPr>
                    </a:p>
                  </a:txBody>
                  <a:tcPr marL="0" marR="0" marT="0" marB="0">
                    <a:solidFill>
                      <a:srgbClr val="538235"/>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472744" y="1077594"/>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6.</a:t>
            </a:r>
            <a:endParaRPr sz="1000">
              <a:latin typeface="Arial"/>
              <a:cs typeface="Arial"/>
            </a:endParaRPr>
          </a:p>
        </p:txBody>
      </p:sp>
      <p:sp>
        <p:nvSpPr>
          <p:cNvPr id="15" name="object 15"/>
          <p:cNvSpPr txBox="1"/>
          <p:nvPr/>
        </p:nvSpPr>
        <p:spPr>
          <a:xfrm>
            <a:off x="631240" y="752093"/>
            <a:ext cx="7997190" cy="563880"/>
          </a:xfrm>
          <a:prstGeom prst="rect">
            <a:avLst/>
          </a:prstGeom>
        </p:spPr>
        <p:txBody>
          <a:bodyPr vert="horz" wrap="square" lIns="0" tIns="13335" rIns="0" bIns="0" rtlCol="0">
            <a:spAutoFit/>
          </a:bodyPr>
          <a:lstStyle/>
          <a:p>
            <a:pPr>
              <a:lnSpc>
                <a:spcPct val="100000"/>
              </a:lnSpc>
              <a:spcBef>
                <a:spcPts val="105"/>
              </a:spcBef>
              <a:tabLst>
                <a:tab pos="4189095" algn="l"/>
              </a:tabLst>
            </a:pPr>
            <a:r>
              <a:rPr sz="1000" b="1" dirty="0">
                <a:solidFill>
                  <a:srgbClr val="FFFFFF"/>
                </a:solidFill>
                <a:latin typeface="Arial"/>
                <a:cs typeface="Arial"/>
              </a:rPr>
              <a:t>S.</a:t>
            </a:r>
            <a:r>
              <a:rPr sz="1000" b="1" spc="-5" dirty="0">
                <a:solidFill>
                  <a:srgbClr val="FFFFFF"/>
                </a:solidFill>
                <a:latin typeface="Arial"/>
                <a:cs typeface="Arial"/>
              </a:rPr>
              <a:t> </a:t>
            </a:r>
            <a:r>
              <a:rPr sz="1000" b="1" dirty="0">
                <a:solidFill>
                  <a:srgbClr val="FFFFFF"/>
                </a:solidFill>
                <a:latin typeface="Arial"/>
                <a:cs typeface="Arial"/>
              </a:rPr>
              <a:t>No.	Contents</a:t>
            </a:r>
            <a:endParaRPr sz="1000">
              <a:latin typeface="Arial"/>
              <a:cs typeface="Arial"/>
            </a:endParaRPr>
          </a:p>
          <a:p>
            <a:pPr>
              <a:lnSpc>
                <a:spcPct val="100000"/>
              </a:lnSpc>
              <a:spcBef>
                <a:spcPts val="55"/>
              </a:spcBef>
            </a:pPr>
            <a:endParaRPr sz="1000">
              <a:latin typeface="Arial"/>
              <a:cs typeface="Arial"/>
            </a:endParaRPr>
          </a:p>
          <a:p>
            <a:pPr marL="283845" marR="5080">
              <a:lnSpc>
                <a:spcPct val="76000"/>
              </a:lnSpc>
            </a:pPr>
            <a:r>
              <a:rPr sz="1000" b="1" dirty="0">
                <a:solidFill>
                  <a:srgbClr val="FFFFFF"/>
                </a:solidFill>
                <a:latin typeface="Arial"/>
                <a:cs typeface="Arial"/>
              </a:rPr>
              <a:t>Project</a:t>
            </a:r>
            <a:r>
              <a:rPr sz="1000" b="1" spc="-35" dirty="0">
                <a:solidFill>
                  <a:srgbClr val="FFFFFF"/>
                </a:solidFill>
                <a:latin typeface="Arial"/>
                <a:cs typeface="Arial"/>
              </a:rPr>
              <a:t> </a:t>
            </a:r>
            <a:r>
              <a:rPr sz="1000" b="1" dirty="0">
                <a:solidFill>
                  <a:srgbClr val="FFFFFF"/>
                </a:solidFill>
                <a:latin typeface="Arial"/>
                <a:cs typeface="Arial"/>
              </a:rPr>
              <a:t>Schedule</a:t>
            </a:r>
            <a:r>
              <a:rPr sz="1000" b="1" spc="-70" dirty="0">
                <a:solidFill>
                  <a:srgbClr val="FFFFFF"/>
                </a:solidFill>
                <a:latin typeface="Arial"/>
                <a:cs typeface="Arial"/>
              </a:rPr>
              <a:t> </a:t>
            </a:r>
            <a:r>
              <a:rPr sz="1000" b="1" dirty="0">
                <a:solidFill>
                  <a:srgbClr val="FFFFFF"/>
                </a:solidFill>
                <a:latin typeface="Arial"/>
                <a:cs typeface="Arial"/>
              </a:rPr>
              <a:t>(Commissioning</a:t>
            </a:r>
            <a:r>
              <a:rPr sz="1000" b="1" spc="-70" dirty="0">
                <a:solidFill>
                  <a:srgbClr val="FFFFFF"/>
                </a:solidFill>
                <a:latin typeface="Arial"/>
                <a:cs typeface="Arial"/>
              </a:rPr>
              <a:t> </a:t>
            </a:r>
            <a:r>
              <a:rPr sz="1000" b="1" spc="5" dirty="0">
                <a:solidFill>
                  <a:srgbClr val="FFFFFF"/>
                </a:solidFill>
                <a:latin typeface="Arial"/>
                <a:cs typeface="Arial"/>
              </a:rPr>
              <a:t>of</a:t>
            </a:r>
            <a:r>
              <a:rPr sz="1000" b="1" spc="-10" dirty="0">
                <a:solidFill>
                  <a:srgbClr val="FFFFFF"/>
                </a:solidFill>
                <a:latin typeface="Arial"/>
                <a:cs typeface="Arial"/>
              </a:rPr>
              <a:t> </a:t>
            </a:r>
            <a:r>
              <a:rPr sz="1000" b="1" spc="5" dirty="0">
                <a:solidFill>
                  <a:srgbClr val="FFFFFF"/>
                </a:solidFill>
                <a:latin typeface="Arial"/>
                <a:cs typeface="Arial"/>
              </a:rPr>
              <a:t>the</a:t>
            </a:r>
            <a:r>
              <a:rPr sz="1000" b="1" spc="-15" dirty="0">
                <a:solidFill>
                  <a:srgbClr val="FFFFFF"/>
                </a:solidFill>
                <a:latin typeface="Arial"/>
                <a:cs typeface="Arial"/>
              </a:rPr>
              <a:t> </a:t>
            </a:r>
            <a:r>
              <a:rPr sz="1000" b="1" dirty="0">
                <a:solidFill>
                  <a:srgbClr val="FFFFFF"/>
                </a:solidFill>
                <a:latin typeface="Arial"/>
                <a:cs typeface="Arial"/>
              </a:rPr>
              <a:t>plant</a:t>
            </a:r>
            <a:r>
              <a:rPr sz="1000" b="1" spc="-35" dirty="0">
                <a:solidFill>
                  <a:srgbClr val="FFFFFF"/>
                </a:solidFill>
                <a:latin typeface="Arial"/>
                <a:cs typeface="Arial"/>
              </a:rPr>
              <a:t> </a:t>
            </a:r>
            <a:r>
              <a:rPr sz="1000" b="1" dirty="0">
                <a:solidFill>
                  <a:srgbClr val="FFFFFF"/>
                </a:solidFill>
                <a:latin typeface="Arial"/>
                <a:cs typeface="Arial"/>
              </a:rPr>
              <a:t>capacities</a:t>
            </a:r>
            <a:r>
              <a:rPr sz="1000" b="1" spc="-40" dirty="0">
                <a:solidFill>
                  <a:srgbClr val="FFFFFF"/>
                </a:solidFill>
                <a:latin typeface="Arial"/>
                <a:cs typeface="Arial"/>
              </a:rPr>
              <a:t> </a:t>
            </a:r>
            <a:r>
              <a:rPr sz="1000" b="1" spc="5" dirty="0">
                <a:solidFill>
                  <a:srgbClr val="FFFFFF"/>
                </a:solidFill>
                <a:latin typeface="Arial"/>
                <a:cs typeface="Arial"/>
              </a:rPr>
              <a:t>in</a:t>
            </a:r>
            <a:r>
              <a:rPr sz="1000" b="1" spc="-30" dirty="0">
                <a:solidFill>
                  <a:srgbClr val="FFFFFF"/>
                </a:solidFill>
                <a:latin typeface="Arial"/>
                <a:cs typeface="Arial"/>
              </a:rPr>
              <a:t> </a:t>
            </a:r>
            <a:r>
              <a:rPr sz="1000" b="1" dirty="0">
                <a:solidFill>
                  <a:srgbClr val="FFFFFF"/>
                </a:solidFill>
                <a:latin typeface="Arial"/>
                <a:cs typeface="Arial"/>
              </a:rPr>
              <a:t>different</a:t>
            </a:r>
            <a:r>
              <a:rPr sz="1000" b="1" spc="-30" dirty="0">
                <a:solidFill>
                  <a:srgbClr val="FFFFFF"/>
                </a:solidFill>
                <a:latin typeface="Arial"/>
                <a:cs typeface="Arial"/>
              </a:rPr>
              <a:t> </a:t>
            </a:r>
            <a:r>
              <a:rPr sz="1000" b="1" dirty="0">
                <a:solidFill>
                  <a:srgbClr val="FFFFFF"/>
                </a:solidFill>
                <a:latin typeface="Arial"/>
                <a:cs typeface="Arial"/>
              </a:rPr>
              <a:t>phases</a:t>
            </a:r>
            <a:r>
              <a:rPr sz="1000" b="1" spc="-15" dirty="0">
                <a:solidFill>
                  <a:srgbClr val="FFFFFF"/>
                </a:solidFill>
                <a:latin typeface="Arial"/>
                <a:cs typeface="Arial"/>
              </a:rPr>
              <a:t> </a:t>
            </a:r>
            <a:r>
              <a:rPr sz="1000" b="1" spc="-5" dirty="0">
                <a:solidFill>
                  <a:srgbClr val="FFFFFF"/>
                </a:solidFill>
                <a:latin typeface="Arial"/>
                <a:cs typeface="Arial"/>
              </a:rPr>
              <a:t>based</a:t>
            </a:r>
            <a:r>
              <a:rPr sz="1000" b="1" spc="-30" dirty="0">
                <a:solidFill>
                  <a:srgbClr val="FFFFFF"/>
                </a:solidFill>
                <a:latin typeface="Arial"/>
                <a:cs typeface="Arial"/>
              </a:rPr>
              <a:t> </a:t>
            </a:r>
            <a:r>
              <a:rPr sz="1000" b="1" spc="5" dirty="0">
                <a:solidFill>
                  <a:srgbClr val="FFFFFF"/>
                </a:solidFill>
                <a:latin typeface="Arial"/>
                <a:cs typeface="Arial"/>
              </a:rPr>
              <a:t>on</a:t>
            </a:r>
            <a:r>
              <a:rPr sz="1000" b="1" spc="-25" dirty="0">
                <a:solidFill>
                  <a:srgbClr val="FFFFFF"/>
                </a:solidFill>
                <a:latin typeface="Arial"/>
                <a:cs typeface="Arial"/>
              </a:rPr>
              <a:t> </a:t>
            </a:r>
            <a:r>
              <a:rPr sz="1000" b="1" dirty="0">
                <a:solidFill>
                  <a:srgbClr val="FFFFFF"/>
                </a:solidFill>
                <a:latin typeface="Arial"/>
                <a:cs typeface="Arial"/>
              </a:rPr>
              <a:t>demand</a:t>
            </a:r>
            <a:r>
              <a:rPr sz="1000" b="1" spc="-30" dirty="0">
                <a:solidFill>
                  <a:srgbClr val="FFFFFF"/>
                </a:solidFill>
                <a:latin typeface="Arial"/>
                <a:cs typeface="Arial"/>
              </a:rPr>
              <a:t> </a:t>
            </a:r>
            <a:r>
              <a:rPr sz="1000" b="1" spc="5" dirty="0">
                <a:solidFill>
                  <a:srgbClr val="FFFFFF"/>
                </a:solidFill>
                <a:latin typeface="Arial"/>
                <a:cs typeface="Arial"/>
              </a:rPr>
              <a:t>supply</a:t>
            </a:r>
            <a:r>
              <a:rPr sz="1000" b="1" spc="-65" dirty="0">
                <a:solidFill>
                  <a:srgbClr val="FFFFFF"/>
                </a:solidFill>
                <a:latin typeface="Arial"/>
                <a:cs typeface="Arial"/>
              </a:rPr>
              <a:t> </a:t>
            </a:r>
            <a:r>
              <a:rPr sz="1000" b="1" dirty="0">
                <a:solidFill>
                  <a:srgbClr val="FFFFFF"/>
                </a:solidFill>
                <a:latin typeface="Arial"/>
                <a:cs typeface="Arial"/>
              </a:rPr>
              <a:t>situation</a:t>
            </a:r>
            <a:r>
              <a:rPr sz="1000" b="1" spc="-55" dirty="0">
                <a:solidFill>
                  <a:srgbClr val="FFFFFF"/>
                </a:solidFill>
                <a:latin typeface="Arial"/>
                <a:cs typeface="Arial"/>
              </a:rPr>
              <a:t> </a:t>
            </a:r>
            <a:r>
              <a:rPr sz="1000" b="1" dirty="0">
                <a:solidFill>
                  <a:srgbClr val="FFFFFF"/>
                </a:solidFill>
                <a:latin typeface="Arial"/>
                <a:cs typeface="Arial"/>
              </a:rPr>
              <a:t>and economy</a:t>
            </a:r>
            <a:r>
              <a:rPr sz="1000" b="1" spc="-45" dirty="0">
                <a:solidFill>
                  <a:srgbClr val="FFFFFF"/>
                </a:solidFill>
                <a:latin typeface="Arial"/>
                <a:cs typeface="Arial"/>
              </a:rPr>
              <a:t> </a:t>
            </a:r>
            <a:r>
              <a:rPr sz="1000" b="1" spc="5" dirty="0">
                <a:solidFill>
                  <a:srgbClr val="FFFFFF"/>
                </a:solidFill>
                <a:latin typeface="Arial"/>
                <a:cs typeface="Arial"/>
              </a:rPr>
              <a:t>of  </a:t>
            </a:r>
            <a:r>
              <a:rPr sz="1000" b="1" spc="-5" dirty="0">
                <a:solidFill>
                  <a:srgbClr val="FFFFFF"/>
                </a:solidFill>
                <a:latin typeface="Arial"/>
                <a:cs typeface="Arial"/>
              </a:rPr>
              <a:t>scale</a:t>
            </a:r>
            <a:endParaRPr sz="1000">
              <a:latin typeface="Arial"/>
              <a:cs typeface="Arial"/>
            </a:endParaRPr>
          </a:p>
        </p:txBody>
      </p:sp>
      <p:sp>
        <p:nvSpPr>
          <p:cNvPr id="16" name="object 16"/>
          <p:cNvSpPr txBox="1"/>
          <p:nvPr/>
        </p:nvSpPr>
        <p:spPr>
          <a:xfrm>
            <a:off x="472744" y="1480819"/>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7.</a:t>
            </a:r>
            <a:endParaRPr sz="1000">
              <a:latin typeface="Arial"/>
              <a:cs typeface="Arial"/>
            </a:endParaRPr>
          </a:p>
        </p:txBody>
      </p:sp>
      <p:sp>
        <p:nvSpPr>
          <p:cNvPr id="17" name="object 17"/>
          <p:cNvSpPr txBox="1"/>
          <p:nvPr/>
        </p:nvSpPr>
        <p:spPr>
          <a:xfrm>
            <a:off x="915314" y="1423797"/>
            <a:ext cx="7959090" cy="295275"/>
          </a:xfrm>
          <a:prstGeom prst="rect">
            <a:avLst/>
          </a:prstGeom>
        </p:spPr>
        <p:txBody>
          <a:bodyPr vert="horz" wrap="square" lIns="0" tIns="50165" rIns="0" bIns="0" rtlCol="0">
            <a:spAutoFit/>
          </a:bodyPr>
          <a:lstStyle/>
          <a:p>
            <a:pPr marR="5080">
              <a:lnSpc>
                <a:spcPct val="76000"/>
              </a:lnSpc>
              <a:spcBef>
                <a:spcPts val="395"/>
              </a:spcBef>
            </a:pPr>
            <a:r>
              <a:rPr sz="1000" b="1" dirty="0">
                <a:solidFill>
                  <a:srgbClr val="FFFF00"/>
                </a:solidFill>
                <a:latin typeface="Arial"/>
                <a:cs typeface="Arial"/>
              </a:rPr>
              <a:t>Project</a:t>
            </a:r>
            <a:r>
              <a:rPr sz="1000" b="1" spc="-35" dirty="0">
                <a:solidFill>
                  <a:srgbClr val="FFFF00"/>
                </a:solidFill>
                <a:latin typeface="Arial"/>
                <a:cs typeface="Arial"/>
              </a:rPr>
              <a:t> </a:t>
            </a:r>
            <a:r>
              <a:rPr sz="1000" b="1" dirty="0">
                <a:solidFill>
                  <a:srgbClr val="FFFF00"/>
                </a:solidFill>
                <a:latin typeface="Arial"/>
                <a:cs typeface="Arial"/>
              </a:rPr>
              <a:t>and Business</a:t>
            </a:r>
            <a:r>
              <a:rPr sz="1000" b="1" spc="-70" dirty="0">
                <a:solidFill>
                  <a:srgbClr val="FFFF00"/>
                </a:solidFill>
                <a:latin typeface="Arial"/>
                <a:cs typeface="Arial"/>
              </a:rPr>
              <a:t> </a:t>
            </a:r>
            <a:r>
              <a:rPr sz="1000" b="1" dirty="0">
                <a:solidFill>
                  <a:srgbClr val="FFFF00"/>
                </a:solidFill>
                <a:latin typeface="Arial"/>
                <a:cs typeface="Arial"/>
              </a:rPr>
              <a:t>Risk</a:t>
            </a:r>
            <a:r>
              <a:rPr sz="1000" b="1" spc="-15" dirty="0">
                <a:solidFill>
                  <a:srgbClr val="FFFF00"/>
                </a:solidFill>
                <a:latin typeface="Arial"/>
                <a:cs typeface="Arial"/>
              </a:rPr>
              <a:t> </a:t>
            </a:r>
            <a:r>
              <a:rPr sz="1000" b="1" spc="5" dirty="0">
                <a:solidFill>
                  <a:srgbClr val="FFFF00"/>
                </a:solidFill>
                <a:latin typeface="Arial"/>
                <a:cs typeface="Arial"/>
              </a:rPr>
              <a:t>on</a:t>
            </a:r>
            <a:r>
              <a:rPr sz="1000" b="1" dirty="0">
                <a:solidFill>
                  <a:srgbClr val="FFFF00"/>
                </a:solidFill>
                <a:latin typeface="Arial"/>
                <a:cs typeface="Arial"/>
              </a:rPr>
              <a:t> setting</a:t>
            </a:r>
            <a:r>
              <a:rPr sz="1000" b="1" spc="-30" dirty="0">
                <a:solidFill>
                  <a:srgbClr val="FFFF00"/>
                </a:solidFill>
                <a:latin typeface="Arial"/>
                <a:cs typeface="Arial"/>
              </a:rPr>
              <a:t> </a:t>
            </a:r>
            <a:r>
              <a:rPr sz="1000" b="1" spc="5" dirty="0">
                <a:solidFill>
                  <a:srgbClr val="FFFF00"/>
                </a:solidFill>
                <a:latin typeface="Arial"/>
                <a:cs typeface="Arial"/>
              </a:rPr>
              <a:t>up</a:t>
            </a:r>
            <a:r>
              <a:rPr sz="1000" b="1" spc="-25" dirty="0">
                <a:solidFill>
                  <a:srgbClr val="FFFF00"/>
                </a:solidFill>
                <a:latin typeface="Arial"/>
                <a:cs typeface="Arial"/>
              </a:rPr>
              <a:t> </a:t>
            </a:r>
            <a:r>
              <a:rPr sz="1000" b="1" dirty="0">
                <a:solidFill>
                  <a:srgbClr val="FFFF00"/>
                </a:solidFill>
                <a:latin typeface="Arial"/>
                <a:cs typeface="Arial"/>
              </a:rPr>
              <a:t>epoxy</a:t>
            </a:r>
            <a:r>
              <a:rPr sz="1000" b="1" spc="-45" dirty="0">
                <a:solidFill>
                  <a:srgbClr val="FFFF00"/>
                </a:solidFill>
                <a:latin typeface="Arial"/>
                <a:cs typeface="Arial"/>
              </a:rPr>
              <a:t> </a:t>
            </a:r>
            <a:r>
              <a:rPr sz="1000" b="1" spc="-5" dirty="0">
                <a:solidFill>
                  <a:srgbClr val="FFFF00"/>
                </a:solidFill>
                <a:latin typeface="Arial"/>
                <a:cs typeface="Arial"/>
              </a:rPr>
              <a:t>resin</a:t>
            </a:r>
            <a:r>
              <a:rPr sz="1000" b="1" dirty="0">
                <a:solidFill>
                  <a:srgbClr val="FFFF00"/>
                </a:solidFill>
                <a:latin typeface="Arial"/>
                <a:cs typeface="Arial"/>
              </a:rPr>
              <a:t> plant</a:t>
            </a:r>
            <a:r>
              <a:rPr sz="1000" b="1" spc="-30" dirty="0">
                <a:solidFill>
                  <a:srgbClr val="FFFF00"/>
                </a:solidFill>
                <a:latin typeface="Arial"/>
                <a:cs typeface="Arial"/>
              </a:rPr>
              <a:t> </a:t>
            </a:r>
            <a:r>
              <a:rPr sz="1000" b="1" spc="5" dirty="0">
                <a:solidFill>
                  <a:srgbClr val="FFFF00"/>
                </a:solidFill>
                <a:latin typeface="Arial"/>
                <a:cs typeface="Arial"/>
              </a:rPr>
              <a:t>in</a:t>
            </a:r>
            <a:r>
              <a:rPr sz="1000" b="1" spc="-30" dirty="0">
                <a:solidFill>
                  <a:srgbClr val="FFFF00"/>
                </a:solidFill>
                <a:latin typeface="Arial"/>
                <a:cs typeface="Arial"/>
              </a:rPr>
              <a:t> </a:t>
            </a:r>
            <a:r>
              <a:rPr sz="1000" b="1" spc="-10" dirty="0">
                <a:solidFill>
                  <a:srgbClr val="FFFF00"/>
                </a:solidFill>
                <a:latin typeface="Arial"/>
                <a:cs typeface="Arial"/>
              </a:rPr>
              <a:t>West</a:t>
            </a:r>
            <a:r>
              <a:rPr sz="1000" b="1" spc="15" dirty="0">
                <a:solidFill>
                  <a:srgbClr val="FFFF00"/>
                </a:solidFill>
                <a:latin typeface="Arial"/>
                <a:cs typeface="Arial"/>
              </a:rPr>
              <a:t> </a:t>
            </a:r>
            <a:r>
              <a:rPr sz="1000" b="1" dirty="0">
                <a:solidFill>
                  <a:srgbClr val="FFFF00"/>
                </a:solidFill>
                <a:latin typeface="Arial"/>
                <a:cs typeface="Arial"/>
              </a:rPr>
              <a:t>Region</a:t>
            </a:r>
            <a:r>
              <a:rPr sz="1000" b="1" spc="-25" dirty="0">
                <a:solidFill>
                  <a:srgbClr val="FFFF00"/>
                </a:solidFill>
                <a:latin typeface="Arial"/>
                <a:cs typeface="Arial"/>
              </a:rPr>
              <a:t> </a:t>
            </a:r>
            <a:r>
              <a:rPr sz="1000" b="1" spc="5" dirty="0">
                <a:solidFill>
                  <a:srgbClr val="FFFF00"/>
                </a:solidFill>
                <a:latin typeface="Arial"/>
                <a:cs typeface="Arial"/>
              </a:rPr>
              <a:t>of</a:t>
            </a:r>
            <a:r>
              <a:rPr sz="1000" b="1" spc="-5" dirty="0">
                <a:solidFill>
                  <a:srgbClr val="FFFF00"/>
                </a:solidFill>
                <a:latin typeface="Arial"/>
                <a:cs typeface="Arial"/>
              </a:rPr>
              <a:t> </a:t>
            </a:r>
            <a:r>
              <a:rPr sz="1000" b="1" spc="5" dirty="0">
                <a:solidFill>
                  <a:srgbClr val="FFFF00"/>
                </a:solidFill>
                <a:latin typeface="Arial"/>
                <a:cs typeface="Arial"/>
              </a:rPr>
              <a:t>India</a:t>
            </a:r>
            <a:r>
              <a:rPr sz="1000" b="1" spc="-70" dirty="0">
                <a:solidFill>
                  <a:srgbClr val="FFFF00"/>
                </a:solidFill>
                <a:latin typeface="Arial"/>
                <a:cs typeface="Arial"/>
              </a:rPr>
              <a:t> </a:t>
            </a:r>
            <a:r>
              <a:rPr sz="1000" b="1" spc="-5" dirty="0">
                <a:solidFill>
                  <a:srgbClr val="FFFF00"/>
                </a:solidFill>
                <a:latin typeface="Arial"/>
                <a:cs typeface="Arial"/>
              </a:rPr>
              <a:t>(Analysis</a:t>
            </a:r>
            <a:r>
              <a:rPr sz="1000" b="1" spc="-15" dirty="0">
                <a:solidFill>
                  <a:srgbClr val="FFFF00"/>
                </a:solidFill>
                <a:latin typeface="Arial"/>
                <a:cs typeface="Arial"/>
              </a:rPr>
              <a:t> </a:t>
            </a:r>
            <a:r>
              <a:rPr sz="1000" b="1" spc="5" dirty="0">
                <a:solidFill>
                  <a:srgbClr val="FFFF00"/>
                </a:solidFill>
                <a:latin typeface="Arial"/>
                <a:cs typeface="Arial"/>
              </a:rPr>
              <a:t>of</a:t>
            </a:r>
            <a:r>
              <a:rPr sz="1000" b="1" spc="-10" dirty="0">
                <a:solidFill>
                  <a:srgbClr val="FFFF00"/>
                </a:solidFill>
                <a:latin typeface="Arial"/>
                <a:cs typeface="Arial"/>
              </a:rPr>
              <a:t> </a:t>
            </a:r>
            <a:r>
              <a:rPr sz="1000" b="1" dirty="0">
                <a:solidFill>
                  <a:srgbClr val="FFFF00"/>
                </a:solidFill>
                <a:latin typeface="Arial"/>
                <a:cs typeface="Arial"/>
              </a:rPr>
              <a:t>all</a:t>
            </a:r>
            <a:r>
              <a:rPr sz="1000" b="1" spc="-25" dirty="0">
                <a:solidFill>
                  <a:srgbClr val="FFFF00"/>
                </a:solidFill>
                <a:latin typeface="Arial"/>
                <a:cs typeface="Arial"/>
              </a:rPr>
              <a:t> </a:t>
            </a:r>
            <a:r>
              <a:rPr sz="1000" b="1" dirty="0">
                <a:solidFill>
                  <a:srgbClr val="FFFF00"/>
                </a:solidFill>
                <a:latin typeface="Arial"/>
                <a:cs typeface="Arial"/>
              </a:rPr>
              <a:t>prevailing</a:t>
            </a:r>
            <a:r>
              <a:rPr sz="1000" b="1" spc="-55" dirty="0">
                <a:solidFill>
                  <a:srgbClr val="FFFF00"/>
                </a:solidFill>
                <a:latin typeface="Arial"/>
                <a:cs typeface="Arial"/>
              </a:rPr>
              <a:t> </a:t>
            </a:r>
            <a:r>
              <a:rPr sz="1000" b="1" spc="5" dirty="0">
                <a:solidFill>
                  <a:srgbClr val="FFFF00"/>
                </a:solidFill>
                <a:latin typeface="Arial"/>
                <a:cs typeface="Arial"/>
              </a:rPr>
              <a:t>geo-political</a:t>
            </a:r>
            <a:r>
              <a:rPr sz="1000" b="1" spc="-70" dirty="0">
                <a:solidFill>
                  <a:srgbClr val="FFFF00"/>
                </a:solidFill>
                <a:latin typeface="Arial"/>
                <a:cs typeface="Arial"/>
              </a:rPr>
              <a:t> </a:t>
            </a:r>
            <a:r>
              <a:rPr sz="1000" b="1" dirty="0">
                <a:solidFill>
                  <a:srgbClr val="FFFF00"/>
                </a:solidFill>
                <a:latin typeface="Arial"/>
                <a:cs typeface="Arial"/>
              </a:rPr>
              <a:t>and</a:t>
            </a:r>
            <a:r>
              <a:rPr sz="1000" b="1" spc="-20" dirty="0">
                <a:solidFill>
                  <a:srgbClr val="FFFF00"/>
                </a:solidFill>
                <a:latin typeface="Arial"/>
                <a:cs typeface="Arial"/>
              </a:rPr>
              <a:t> </a:t>
            </a:r>
            <a:r>
              <a:rPr sz="1000" b="1" dirty="0">
                <a:solidFill>
                  <a:srgbClr val="FFFF00"/>
                </a:solidFill>
                <a:latin typeface="Arial"/>
                <a:cs typeface="Arial"/>
              </a:rPr>
              <a:t>socio-  economic</a:t>
            </a:r>
            <a:r>
              <a:rPr sz="1000" b="1" spc="-75" dirty="0">
                <a:solidFill>
                  <a:srgbClr val="FFFF00"/>
                </a:solidFill>
                <a:latin typeface="Arial"/>
                <a:cs typeface="Arial"/>
              </a:rPr>
              <a:t> </a:t>
            </a:r>
            <a:r>
              <a:rPr sz="1000" b="1" dirty="0">
                <a:solidFill>
                  <a:srgbClr val="FFFF00"/>
                </a:solidFill>
                <a:latin typeface="Arial"/>
                <a:cs typeface="Arial"/>
              </a:rPr>
              <a:t>factors</a:t>
            </a:r>
            <a:r>
              <a:rPr sz="1000" b="1" spc="-25" dirty="0">
                <a:solidFill>
                  <a:srgbClr val="FFFF00"/>
                </a:solidFill>
                <a:latin typeface="Arial"/>
                <a:cs typeface="Arial"/>
              </a:rPr>
              <a:t> </a:t>
            </a:r>
            <a:r>
              <a:rPr sz="1000" b="1" spc="5" dirty="0">
                <a:solidFill>
                  <a:srgbClr val="FFFF00"/>
                </a:solidFill>
                <a:latin typeface="Arial"/>
                <a:cs typeface="Arial"/>
              </a:rPr>
              <a:t>which</a:t>
            </a:r>
            <a:r>
              <a:rPr sz="1000" b="1" spc="-60" dirty="0">
                <a:solidFill>
                  <a:srgbClr val="FFFF00"/>
                </a:solidFill>
                <a:latin typeface="Arial"/>
                <a:cs typeface="Arial"/>
              </a:rPr>
              <a:t> </a:t>
            </a:r>
            <a:r>
              <a:rPr sz="1000" b="1" spc="5" dirty="0">
                <a:solidFill>
                  <a:srgbClr val="FFFF00"/>
                </a:solidFill>
                <a:latin typeface="Arial"/>
                <a:cs typeface="Arial"/>
              </a:rPr>
              <a:t>will</a:t>
            </a:r>
            <a:r>
              <a:rPr sz="1000" b="1" spc="-35" dirty="0">
                <a:solidFill>
                  <a:srgbClr val="FFFF00"/>
                </a:solidFill>
                <a:latin typeface="Arial"/>
                <a:cs typeface="Arial"/>
              </a:rPr>
              <a:t> </a:t>
            </a:r>
            <a:r>
              <a:rPr sz="1000" b="1" spc="5" dirty="0">
                <a:solidFill>
                  <a:srgbClr val="FFFF00"/>
                </a:solidFill>
                <a:latin typeface="Arial"/>
                <a:cs typeface="Arial"/>
              </a:rPr>
              <a:t>lower</a:t>
            </a:r>
            <a:r>
              <a:rPr sz="1000" b="1" spc="-75" dirty="0">
                <a:solidFill>
                  <a:srgbClr val="FFFF00"/>
                </a:solidFill>
                <a:latin typeface="Arial"/>
                <a:cs typeface="Arial"/>
              </a:rPr>
              <a:t> </a:t>
            </a:r>
            <a:r>
              <a:rPr sz="1000" b="1" dirty="0">
                <a:solidFill>
                  <a:srgbClr val="FFFF00"/>
                </a:solidFill>
                <a:latin typeface="Arial"/>
                <a:cs typeface="Arial"/>
              </a:rPr>
              <a:t>its</a:t>
            </a:r>
            <a:r>
              <a:rPr sz="1000" b="1" spc="-25" dirty="0">
                <a:solidFill>
                  <a:srgbClr val="FFFF00"/>
                </a:solidFill>
                <a:latin typeface="Arial"/>
                <a:cs typeface="Arial"/>
              </a:rPr>
              <a:t> </a:t>
            </a:r>
            <a:r>
              <a:rPr sz="1000" b="1" dirty="0">
                <a:solidFill>
                  <a:srgbClr val="FFFF00"/>
                </a:solidFill>
                <a:latin typeface="Arial"/>
                <a:cs typeface="Arial"/>
              </a:rPr>
              <a:t>profit</a:t>
            </a:r>
            <a:r>
              <a:rPr sz="1000" b="1" spc="-40" dirty="0">
                <a:solidFill>
                  <a:srgbClr val="FFFF00"/>
                </a:solidFill>
                <a:latin typeface="Arial"/>
                <a:cs typeface="Arial"/>
              </a:rPr>
              <a:t> </a:t>
            </a:r>
            <a:r>
              <a:rPr sz="1000" b="1" spc="5" dirty="0">
                <a:solidFill>
                  <a:srgbClr val="FFFF00"/>
                </a:solidFill>
                <a:latin typeface="Arial"/>
                <a:cs typeface="Arial"/>
              </a:rPr>
              <a:t>or</a:t>
            </a:r>
            <a:r>
              <a:rPr sz="1000" b="1" dirty="0">
                <a:solidFill>
                  <a:srgbClr val="FFFF00"/>
                </a:solidFill>
                <a:latin typeface="Arial"/>
                <a:cs typeface="Arial"/>
              </a:rPr>
              <a:t> lead</a:t>
            </a:r>
            <a:r>
              <a:rPr sz="1000" b="1" spc="-35" dirty="0">
                <a:solidFill>
                  <a:srgbClr val="FFFF00"/>
                </a:solidFill>
                <a:latin typeface="Arial"/>
                <a:cs typeface="Arial"/>
              </a:rPr>
              <a:t> </a:t>
            </a:r>
            <a:r>
              <a:rPr sz="1000" b="1" dirty="0">
                <a:solidFill>
                  <a:srgbClr val="FFFF00"/>
                </a:solidFill>
                <a:latin typeface="Arial"/>
                <a:cs typeface="Arial"/>
              </a:rPr>
              <a:t>to</a:t>
            </a:r>
            <a:r>
              <a:rPr sz="1000" b="1" spc="-10" dirty="0">
                <a:solidFill>
                  <a:srgbClr val="FFFF00"/>
                </a:solidFill>
                <a:latin typeface="Arial"/>
                <a:cs typeface="Arial"/>
              </a:rPr>
              <a:t> </a:t>
            </a:r>
            <a:r>
              <a:rPr sz="1000" b="1" dirty="0">
                <a:solidFill>
                  <a:srgbClr val="FFFF00"/>
                </a:solidFill>
                <a:latin typeface="Arial"/>
                <a:cs typeface="Arial"/>
              </a:rPr>
              <a:t>fail)</a:t>
            </a:r>
            <a:endParaRPr sz="1000">
              <a:latin typeface="Arial"/>
              <a:cs typeface="Arial"/>
            </a:endParaRPr>
          </a:p>
        </p:txBody>
      </p:sp>
      <p:sp>
        <p:nvSpPr>
          <p:cNvPr id="18" name="object 18"/>
          <p:cNvSpPr txBox="1"/>
          <p:nvPr/>
        </p:nvSpPr>
        <p:spPr>
          <a:xfrm>
            <a:off x="472744" y="1838705"/>
            <a:ext cx="117475" cy="179070"/>
          </a:xfrm>
          <a:prstGeom prst="rect">
            <a:avLst/>
          </a:prstGeom>
        </p:spPr>
        <p:txBody>
          <a:bodyPr vert="horz" wrap="square" lIns="0" tIns="13335" rIns="0" bIns="0" rtlCol="0">
            <a:spAutoFit/>
          </a:bodyPr>
          <a:lstStyle/>
          <a:p>
            <a:pPr>
              <a:lnSpc>
                <a:spcPct val="100000"/>
              </a:lnSpc>
              <a:spcBef>
                <a:spcPts val="105"/>
              </a:spcBef>
            </a:pPr>
            <a:r>
              <a:rPr sz="1000" b="1" spc="-10" dirty="0">
                <a:solidFill>
                  <a:srgbClr val="FFFFFF"/>
                </a:solidFill>
                <a:latin typeface="Arial"/>
                <a:cs typeface="Arial"/>
              </a:rPr>
              <a:t>8.</a:t>
            </a:r>
            <a:endParaRPr sz="1000">
              <a:latin typeface="Arial"/>
              <a:cs typeface="Arial"/>
            </a:endParaRPr>
          </a:p>
        </p:txBody>
      </p:sp>
      <p:sp>
        <p:nvSpPr>
          <p:cNvPr id="19" name="object 19"/>
          <p:cNvSpPr txBox="1"/>
          <p:nvPr/>
        </p:nvSpPr>
        <p:spPr>
          <a:xfrm>
            <a:off x="915314" y="1838705"/>
            <a:ext cx="1732280" cy="179070"/>
          </a:xfrm>
          <a:prstGeom prst="rect">
            <a:avLst/>
          </a:prstGeom>
        </p:spPr>
        <p:txBody>
          <a:bodyPr vert="horz" wrap="square" lIns="0" tIns="13335" rIns="0" bIns="0" rtlCol="0">
            <a:spAutoFit/>
          </a:bodyPr>
          <a:lstStyle/>
          <a:p>
            <a:pPr>
              <a:lnSpc>
                <a:spcPct val="100000"/>
              </a:lnSpc>
              <a:spcBef>
                <a:spcPts val="105"/>
              </a:spcBef>
            </a:pPr>
            <a:r>
              <a:rPr sz="1000" b="1" dirty="0">
                <a:solidFill>
                  <a:srgbClr val="FFFFFF"/>
                </a:solidFill>
                <a:latin typeface="Arial"/>
                <a:cs typeface="Arial"/>
              </a:rPr>
              <a:t>Strategic</a:t>
            </a:r>
            <a:r>
              <a:rPr sz="1000" b="1" spc="-85" dirty="0">
                <a:solidFill>
                  <a:srgbClr val="FFFFFF"/>
                </a:solidFill>
                <a:latin typeface="Arial"/>
                <a:cs typeface="Arial"/>
              </a:rPr>
              <a:t> </a:t>
            </a:r>
            <a:r>
              <a:rPr sz="1000" b="1" dirty="0">
                <a:solidFill>
                  <a:srgbClr val="FFFFFF"/>
                </a:solidFill>
                <a:latin typeface="Arial"/>
                <a:cs typeface="Arial"/>
              </a:rPr>
              <a:t>Recommendations</a:t>
            </a:r>
            <a:endParaRPr sz="1000">
              <a:latin typeface="Arial"/>
              <a:cs typeface="Arial"/>
            </a:endParaRPr>
          </a:p>
        </p:txBody>
      </p:sp>
      <p:sp>
        <p:nvSpPr>
          <p:cNvPr id="20" name="object 20"/>
          <p:cNvSpPr txBox="1"/>
          <p:nvPr/>
        </p:nvSpPr>
        <p:spPr>
          <a:xfrm>
            <a:off x="967841" y="2216658"/>
            <a:ext cx="1892935" cy="164465"/>
          </a:xfrm>
          <a:prstGeom prst="rect">
            <a:avLst/>
          </a:prstGeom>
        </p:spPr>
        <p:txBody>
          <a:bodyPr vert="horz" wrap="square" lIns="0" tIns="13970" rIns="0" bIns="0" rtlCol="0">
            <a:spAutoFit/>
          </a:bodyPr>
          <a:lstStyle/>
          <a:p>
            <a:pPr marL="12700">
              <a:lnSpc>
                <a:spcPct val="100000"/>
              </a:lnSpc>
              <a:spcBef>
                <a:spcPts val="110"/>
              </a:spcBef>
            </a:pPr>
            <a:r>
              <a:rPr sz="900" dirty="0">
                <a:latin typeface="Arial"/>
                <a:cs typeface="Arial"/>
              </a:rPr>
              <a:t>8.1. </a:t>
            </a:r>
            <a:r>
              <a:rPr sz="900" spc="-5" dirty="0">
                <a:latin typeface="Arial"/>
                <a:cs typeface="Arial"/>
              </a:rPr>
              <a:t>Market </a:t>
            </a:r>
            <a:r>
              <a:rPr sz="900" dirty="0">
                <a:latin typeface="Arial"/>
                <a:cs typeface="Arial"/>
              </a:rPr>
              <a:t>Penetrations</a:t>
            </a:r>
            <a:r>
              <a:rPr sz="900" spc="-5" dirty="0">
                <a:latin typeface="Arial"/>
                <a:cs typeface="Arial"/>
              </a:rPr>
              <a:t> Strategies</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Asia-Pacific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69: Asia-Pacific Epoxy Resin Market Share, By Country, By Volume, 2015–2030F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211262952"/>
              </p:ext>
            </p:extLst>
          </p:nvPr>
        </p:nvGraphicFramePr>
        <p:xfrm>
          <a:off x="456045" y="1136839"/>
          <a:ext cx="8614737" cy="52481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9432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AB1F20CE-5F06-48B5-BF85-B386FC9860E6}"/>
              </a:ext>
            </a:extLst>
          </p:cNvPr>
          <p:cNvGraphicFramePr/>
          <p:nvPr>
            <p:extLst>
              <p:ext uri="{D42A27DB-BD31-4B8C-83A1-F6EECF244321}">
                <p14:modId xmlns:p14="http://schemas.microsoft.com/office/powerpoint/2010/main" val="3073345321"/>
              </p:ext>
            </p:extLst>
          </p:nvPr>
        </p:nvGraphicFramePr>
        <p:xfrm>
          <a:off x="423438" y="975313"/>
          <a:ext cx="8297124" cy="302684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3">
            <a:extLst>
              <a:ext uri="{FF2B5EF4-FFF2-40B4-BE49-F238E27FC236}">
                <a16:creationId xmlns:a16="http://schemas.microsoft.com/office/drawing/2014/main" id="{7B056557-C2BC-414D-9098-E7526F6C8146}"/>
              </a:ext>
            </a:extLst>
          </p:cNvPr>
          <p:cNvSpPr txBox="1">
            <a:spLocks/>
          </p:cNvSpPr>
          <p:nvPr/>
        </p:nvSpPr>
        <p:spPr>
          <a:xfrm>
            <a:off x="53536" y="130464"/>
            <a:ext cx="5602420" cy="6085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IN" sz="1400" b="1">
                <a:solidFill>
                  <a:sysClr val="windowText" lastClr="000000">
                    <a:lumMod val="85000"/>
                    <a:lumOff val="15000"/>
                  </a:sysClr>
                </a:solidFill>
                <a:latin typeface="Montserrat" panose="02000505000000020004" pitchFamily="2" charset="0"/>
                <a:cs typeface="Arial" panose="020B0604020202020204" pitchFamily="34" charset="0"/>
              </a:rPr>
              <a:t>India Epoxy Resin Market</a:t>
            </a:r>
          </a:p>
          <a:p>
            <a:pPr marL="0" indent="0">
              <a:spcBef>
                <a:spcPts val="0"/>
              </a:spcBef>
              <a:buFont typeface="Arial" panose="020B0604020202020204" pitchFamily="34" charset="0"/>
              <a:buNone/>
              <a:defRPr/>
            </a:pPr>
            <a:r>
              <a:rPr lang="en-US" sz="1400">
                <a:solidFill>
                  <a:sysClr val="windowText" lastClr="000000">
                    <a:lumMod val="85000"/>
                    <a:lumOff val="15000"/>
                  </a:sysClr>
                </a:solidFill>
                <a:latin typeface="Montserrat" panose="02000505000000020004" pitchFamily="2" charset="0"/>
                <a:cs typeface="Arial" panose="020B0604020202020204" pitchFamily="34" charset="0"/>
              </a:rPr>
              <a:t>Market Size, By Volume</a:t>
            </a:r>
            <a:endParaRPr lang="en-US" sz="1400" dirty="0">
              <a:solidFill>
                <a:sysClr val="windowText" lastClr="000000">
                  <a:lumMod val="85000"/>
                  <a:lumOff val="15000"/>
                </a:sysClr>
              </a:solidFill>
              <a:latin typeface="Montserrat" panose="02000505000000020004" pitchFamily="2" charset="0"/>
              <a:cs typeface="Arial" panose="020B0604020202020204" pitchFamily="34" charset="0"/>
            </a:endParaRPr>
          </a:p>
        </p:txBody>
      </p:sp>
      <p:sp>
        <p:nvSpPr>
          <p:cNvPr id="11" name="TextBox 10">
            <a:extLst>
              <a:ext uri="{FF2B5EF4-FFF2-40B4-BE49-F238E27FC236}">
                <a16:creationId xmlns:a16="http://schemas.microsoft.com/office/drawing/2014/main" id="{117FD5D0-13FA-4F89-8F3B-31486F8A1BA3}"/>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12" name="Rectangle 11">
            <a:extLst>
              <a:ext uri="{FF2B5EF4-FFF2-40B4-BE49-F238E27FC236}">
                <a16:creationId xmlns:a16="http://schemas.microsoft.com/office/drawing/2014/main" id="{A187EDF4-B8B0-4481-BDC5-37C1AD9A65F7}"/>
              </a:ext>
            </a:extLst>
          </p:cNvPr>
          <p:cNvSpPr/>
          <p:nvPr/>
        </p:nvSpPr>
        <p:spPr>
          <a:xfrm>
            <a:off x="1481999" y="2860641"/>
            <a:ext cx="2134704"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06FE197-7DF8-456C-B40B-F54AEB52A189}"/>
              </a:ext>
            </a:extLst>
          </p:cNvPr>
          <p:cNvSpPr/>
          <p:nvPr/>
        </p:nvSpPr>
        <p:spPr>
          <a:xfrm>
            <a:off x="6105441" y="2855977"/>
            <a:ext cx="2134703"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447319-3659-4923-9921-4696543D19EB}"/>
              </a:ext>
            </a:extLst>
          </p:cNvPr>
          <p:cNvSpPr/>
          <p:nvPr/>
        </p:nvSpPr>
        <p:spPr>
          <a:xfrm>
            <a:off x="1723661" y="313135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1.69</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16" name="Rectangle 15">
            <a:extLst>
              <a:ext uri="{FF2B5EF4-FFF2-40B4-BE49-F238E27FC236}">
                <a16:creationId xmlns:a16="http://schemas.microsoft.com/office/drawing/2014/main" id="{2957D673-D0F7-46A0-AB26-0DD6F086E5C1}"/>
              </a:ext>
            </a:extLst>
          </p:cNvPr>
          <p:cNvSpPr/>
          <p:nvPr/>
        </p:nvSpPr>
        <p:spPr>
          <a:xfrm>
            <a:off x="6364325" y="3088693"/>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6.54% By Volume</a:t>
            </a:r>
          </a:p>
        </p:txBody>
      </p:sp>
      <p:sp>
        <p:nvSpPr>
          <p:cNvPr id="17" name="TextBox 4">
            <a:extLst>
              <a:ext uri="{FF2B5EF4-FFF2-40B4-BE49-F238E27FC236}">
                <a16:creationId xmlns:a16="http://schemas.microsoft.com/office/drawing/2014/main" id="{CD795BA0-1292-4CC6-A4CA-F21745DCBDA1}"/>
              </a:ext>
            </a:extLst>
          </p:cNvPr>
          <p:cNvSpPr txBox="1"/>
          <p:nvPr/>
        </p:nvSpPr>
        <p:spPr>
          <a:xfrm>
            <a:off x="6676077" y="4002160"/>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1" name="TextBox 20">
            <a:extLst>
              <a:ext uri="{FF2B5EF4-FFF2-40B4-BE49-F238E27FC236}">
                <a16:creationId xmlns:a16="http://schemas.microsoft.com/office/drawing/2014/main" id="{A0D32172-2D55-4F16-8466-FD899B0EECB9}"/>
              </a:ext>
            </a:extLst>
          </p:cNvPr>
          <p:cNvSpPr txBox="1"/>
          <p:nvPr/>
        </p:nvSpPr>
        <p:spPr>
          <a:xfrm>
            <a:off x="7172791" y="6402764"/>
            <a:ext cx="2602362" cy="215444"/>
          </a:xfrm>
          <a:prstGeom prst="rect">
            <a:avLst/>
          </a:prstGeom>
          <a:noFill/>
        </p:spPr>
        <p:txBody>
          <a:bodyPr wrap="square" rtlCol="0">
            <a:spAutoFit/>
          </a:body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DE1653EF-4B72-452F-BDDC-2E964F2F179B}"/>
              </a:ext>
            </a:extLst>
          </p:cNvPr>
          <p:cNvSpPr/>
          <p:nvPr/>
        </p:nvSpPr>
        <p:spPr>
          <a:xfrm>
            <a:off x="241921" y="4170191"/>
            <a:ext cx="9780692" cy="292068"/>
          </a:xfrm>
          <a:prstGeom prst="rect">
            <a:avLst/>
          </a:prstGeom>
          <a:noFill/>
        </p:spPr>
        <p:txBody>
          <a:bodyPr wrap="square" rtlCol="0">
            <a:spAutoFit/>
          </a:bodyPr>
          <a:lstStyle/>
          <a:p>
            <a:pPr>
              <a:lnSpc>
                <a:spcPct val="150000"/>
              </a:lnSpc>
            </a:pPr>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Indian </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House Repainting Cycle reduction in years, FY2010 &amp; FY2020</a:t>
            </a:r>
            <a:endPar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3" name="Chart 22">
            <a:extLst>
              <a:ext uri="{FF2B5EF4-FFF2-40B4-BE49-F238E27FC236}">
                <a16:creationId xmlns:a16="http://schemas.microsoft.com/office/drawing/2014/main" id="{2166A64D-F4DA-4DDE-B9A6-C183B321EB32}"/>
              </a:ext>
            </a:extLst>
          </p:cNvPr>
          <p:cNvGraphicFramePr/>
          <p:nvPr/>
        </p:nvGraphicFramePr>
        <p:xfrm>
          <a:off x="1186455" y="4588567"/>
          <a:ext cx="6771089" cy="19593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5254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D4EFC2-5D5D-4793-829B-4E6A7A726B15}"/>
              </a:ext>
            </a:extLst>
          </p:cNvPr>
          <p:cNvSpPr/>
          <p:nvPr/>
        </p:nvSpPr>
        <p:spPr>
          <a:xfrm>
            <a:off x="7932267" y="3550827"/>
            <a:ext cx="537145" cy="1040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Arrow: Right 2">
            <a:extLst>
              <a:ext uri="{FF2B5EF4-FFF2-40B4-BE49-F238E27FC236}">
                <a16:creationId xmlns:a16="http://schemas.microsoft.com/office/drawing/2014/main" id="{62073038-2CF5-40E1-8DF5-DC1B628D60BF}"/>
              </a:ext>
            </a:extLst>
          </p:cNvPr>
          <p:cNvSpPr/>
          <p:nvPr/>
        </p:nvSpPr>
        <p:spPr>
          <a:xfrm>
            <a:off x="255122" y="3583410"/>
            <a:ext cx="529115" cy="1538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841220A-989B-4A5E-A2CA-0BC653182B1C}"/>
              </a:ext>
            </a:extLst>
          </p:cNvPr>
          <p:cNvSpPr txBox="1">
            <a:spLocks/>
          </p:cNvSpPr>
          <p:nvPr/>
        </p:nvSpPr>
        <p:spPr>
          <a:xfrm>
            <a:off x="157875" y="236851"/>
            <a:ext cx="7406640" cy="286232"/>
          </a:xfrm>
          <a:prstGeom prst="rect">
            <a:avLst/>
          </a:prstGeom>
          <a:noFill/>
        </p:spPr>
        <p:txBody>
          <a:bodyPr vert="horz" wrap="square" lIns="91440" tIns="45720" rIns="91440" bIns="45720" rtlCol="0" anchor="ctr">
            <a:spAutoFit/>
          </a:bodyPr>
          <a:lstStyle>
            <a:defPPr>
              <a:defRPr lang="en-US"/>
            </a:defPPr>
            <a:lvl1pPr marR="0" lvl="0" indent="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stStyle>
          <a:p>
            <a:pPr defTabSz="685800">
              <a:lnSpc>
                <a:spcPct val="90000"/>
              </a:lnSpc>
              <a:spcBef>
                <a:spcPts val="0"/>
              </a:spcBef>
              <a:defRPr/>
            </a:pPr>
            <a:r>
              <a:rPr lang="en-IN" dirty="0">
                <a:solidFill>
                  <a:sysClr val="windowText" lastClr="000000">
                    <a:lumMod val="85000"/>
                    <a:lumOff val="15000"/>
                  </a:sysClr>
                </a:solidFill>
                <a:latin typeface="Montserrat" panose="02000505000000020004" pitchFamily="2" charset="0"/>
                <a:ea typeface="+mn-ea"/>
              </a:rPr>
              <a:t>India Chemical Industry Outlook</a:t>
            </a:r>
          </a:p>
        </p:txBody>
      </p:sp>
      <p:sp>
        <p:nvSpPr>
          <p:cNvPr id="72" name="TextBox 71">
            <a:extLst>
              <a:ext uri="{FF2B5EF4-FFF2-40B4-BE49-F238E27FC236}">
                <a16:creationId xmlns:a16="http://schemas.microsoft.com/office/drawing/2014/main" id="{E227DF02-E577-4547-8A05-1948127C1E71}"/>
              </a:ext>
            </a:extLst>
          </p:cNvPr>
          <p:cNvSpPr txBox="1"/>
          <p:nvPr/>
        </p:nvSpPr>
        <p:spPr>
          <a:xfrm>
            <a:off x="255122" y="880413"/>
            <a:ext cx="4429342" cy="522900"/>
          </a:xfrm>
          <a:prstGeom prst="rect">
            <a:avLst/>
          </a:prstGeom>
          <a:solidFill>
            <a:schemeClr val="tx1">
              <a:lumMod val="65000"/>
              <a:lumOff val="35000"/>
            </a:schemeClr>
          </a:solidFill>
        </p:spPr>
        <p:txBody>
          <a:bodyPr wrap="square" rtlCol="0">
            <a:spAutoFit/>
          </a:bodyPr>
          <a:lstStyle/>
          <a:p>
            <a:pPr algn="just">
              <a:lnSpc>
                <a:spcPct val="150000"/>
              </a:lnSpc>
            </a:pPr>
            <a:r>
              <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rPr>
              <a:t>North &amp; West are the dominating region in India Epoxy Resin Market.</a:t>
            </a:r>
          </a:p>
        </p:txBody>
      </p:sp>
      <p:grpSp>
        <p:nvGrpSpPr>
          <p:cNvPr id="135" name="组合 17">
            <a:extLst>
              <a:ext uri="{FF2B5EF4-FFF2-40B4-BE49-F238E27FC236}">
                <a16:creationId xmlns:a16="http://schemas.microsoft.com/office/drawing/2014/main" id="{A7E8AF9E-11F8-4E2A-A1D2-A2E7C19F60B7}"/>
              </a:ext>
            </a:extLst>
          </p:cNvPr>
          <p:cNvGrpSpPr/>
          <p:nvPr/>
        </p:nvGrpSpPr>
        <p:grpSpPr>
          <a:xfrm>
            <a:off x="5269666" y="678076"/>
            <a:ext cx="2793931" cy="2085836"/>
            <a:chOff x="2138550" y="1358525"/>
            <a:chExt cx="4549776" cy="5089525"/>
          </a:xfrm>
        </p:grpSpPr>
        <p:sp>
          <p:nvSpPr>
            <p:cNvPr id="136" name="Freeform 4">
              <a:extLst>
                <a:ext uri="{FF2B5EF4-FFF2-40B4-BE49-F238E27FC236}">
                  <a16:creationId xmlns:a16="http://schemas.microsoft.com/office/drawing/2014/main" id="{82E4D02F-68AA-4D0D-9628-3F0F4CEE0345}"/>
                </a:ext>
              </a:extLst>
            </p:cNvPr>
            <p:cNvSpPr>
              <a:spLocks/>
            </p:cNvSpPr>
            <p:nvPr/>
          </p:nvSpPr>
          <p:spPr bwMode="auto">
            <a:xfrm>
              <a:off x="2405250" y="2572963"/>
              <a:ext cx="1343025" cy="1214438"/>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37" name="Freeform 5">
              <a:extLst>
                <a:ext uri="{FF2B5EF4-FFF2-40B4-BE49-F238E27FC236}">
                  <a16:creationId xmlns:a16="http://schemas.microsoft.com/office/drawing/2014/main" id="{BD6FAA25-08C4-4739-9B9F-965A24A73019}"/>
                </a:ext>
              </a:extLst>
            </p:cNvPr>
            <p:cNvSpPr>
              <a:spLocks/>
            </p:cNvSpPr>
            <p:nvPr/>
          </p:nvSpPr>
          <p:spPr bwMode="auto">
            <a:xfrm>
              <a:off x="2138550" y="3481013"/>
              <a:ext cx="992188" cy="798513"/>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38" name="Freeform 6">
              <a:extLst>
                <a:ext uri="{FF2B5EF4-FFF2-40B4-BE49-F238E27FC236}">
                  <a16:creationId xmlns:a16="http://schemas.microsoft.com/office/drawing/2014/main" id="{C689C809-6875-46F9-9CC8-FF8EA5E6B1B9}"/>
                </a:ext>
              </a:extLst>
            </p:cNvPr>
            <p:cNvSpPr>
              <a:spLocks/>
            </p:cNvSpPr>
            <p:nvPr/>
          </p:nvSpPr>
          <p:spPr bwMode="auto">
            <a:xfrm>
              <a:off x="2841813" y="3976313"/>
              <a:ext cx="1336675" cy="1095375"/>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39" name="Freeform 7">
              <a:extLst>
                <a:ext uri="{FF2B5EF4-FFF2-40B4-BE49-F238E27FC236}">
                  <a16:creationId xmlns:a16="http://schemas.microsoft.com/office/drawing/2014/main" id="{5053F0BA-214B-4679-9F7A-9C027896BF66}"/>
                </a:ext>
              </a:extLst>
            </p:cNvPr>
            <p:cNvSpPr>
              <a:spLocks/>
            </p:cNvSpPr>
            <p:nvPr/>
          </p:nvSpPr>
          <p:spPr bwMode="auto">
            <a:xfrm>
              <a:off x="3045013" y="4616075"/>
              <a:ext cx="736600" cy="1181100"/>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0" name="Freeform 9">
              <a:extLst>
                <a:ext uri="{FF2B5EF4-FFF2-40B4-BE49-F238E27FC236}">
                  <a16:creationId xmlns:a16="http://schemas.microsoft.com/office/drawing/2014/main" id="{DB9216E5-C572-4875-AE1E-A0D8D3DCA4EB}"/>
                </a:ext>
              </a:extLst>
            </p:cNvPr>
            <p:cNvSpPr>
              <a:spLocks/>
            </p:cNvSpPr>
            <p:nvPr/>
          </p:nvSpPr>
          <p:spPr bwMode="auto">
            <a:xfrm>
              <a:off x="3056125" y="3161925"/>
              <a:ext cx="1420813" cy="98583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1" name="Freeform 10">
              <a:extLst>
                <a:ext uri="{FF2B5EF4-FFF2-40B4-BE49-F238E27FC236}">
                  <a16:creationId xmlns:a16="http://schemas.microsoft.com/office/drawing/2014/main" id="{8BCED17F-8C7F-42E7-90C7-AC7DAF638875}"/>
                </a:ext>
              </a:extLst>
            </p:cNvPr>
            <p:cNvSpPr>
              <a:spLocks/>
            </p:cNvSpPr>
            <p:nvPr/>
          </p:nvSpPr>
          <p:spPr bwMode="auto">
            <a:xfrm>
              <a:off x="3583175" y="2547563"/>
              <a:ext cx="1165225" cy="1120775"/>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42" name="Freeform 11">
              <a:extLst>
                <a:ext uri="{FF2B5EF4-FFF2-40B4-BE49-F238E27FC236}">
                  <a16:creationId xmlns:a16="http://schemas.microsoft.com/office/drawing/2014/main" id="{5F29C471-04C9-45E9-8FFD-E282A929941F}"/>
                </a:ext>
              </a:extLst>
            </p:cNvPr>
            <p:cNvSpPr>
              <a:spLocks/>
            </p:cNvSpPr>
            <p:nvPr/>
          </p:nvSpPr>
          <p:spPr bwMode="auto">
            <a:xfrm>
              <a:off x="4064188" y="3628650"/>
              <a:ext cx="661988" cy="109220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3" name="Freeform 12">
              <a:extLst>
                <a:ext uri="{FF2B5EF4-FFF2-40B4-BE49-F238E27FC236}">
                  <a16:creationId xmlns:a16="http://schemas.microsoft.com/office/drawing/2014/main" id="{286D54E6-19CC-464E-8603-C5A9BC75452F}"/>
                </a:ext>
              </a:extLst>
            </p:cNvPr>
            <p:cNvSpPr>
              <a:spLocks/>
            </p:cNvSpPr>
            <p:nvPr/>
          </p:nvSpPr>
          <p:spPr bwMode="auto">
            <a:xfrm>
              <a:off x="3660963" y="2358650"/>
              <a:ext cx="517525" cy="465138"/>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4" name="Freeform 13">
              <a:extLst>
                <a:ext uri="{FF2B5EF4-FFF2-40B4-BE49-F238E27FC236}">
                  <a16:creationId xmlns:a16="http://schemas.microsoft.com/office/drawing/2014/main" id="{FF40DBEC-8C17-4BA2-9E02-6FEBA9797262}"/>
                </a:ext>
              </a:extLst>
            </p:cNvPr>
            <p:cNvSpPr>
              <a:spLocks/>
            </p:cNvSpPr>
            <p:nvPr/>
          </p:nvSpPr>
          <p:spPr bwMode="auto">
            <a:xfrm>
              <a:off x="4548375" y="3038100"/>
              <a:ext cx="776288" cy="549275"/>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sz="1350" b="1" kern="0">
                <a:solidFill>
                  <a:schemeClr val="tx1"/>
                </a:solidFill>
                <a:latin typeface="Arial" charset="0"/>
              </a:endParaRPr>
            </a:p>
          </p:txBody>
        </p:sp>
        <p:sp>
          <p:nvSpPr>
            <p:cNvPr id="145" name="Freeform 14">
              <a:extLst>
                <a:ext uri="{FF2B5EF4-FFF2-40B4-BE49-F238E27FC236}">
                  <a16:creationId xmlns:a16="http://schemas.microsoft.com/office/drawing/2014/main" id="{A42F61EF-99C4-48E0-A5C0-16366395B9D0}"/>
                </a:ext>
              </a:extLst>
            </p:cNvPr>
            <p:cNvSpPr>
              <a:spLocks/>
            </p:cNvSpPr>
            <p:nvPr/>
          </p:nvSpPr>
          <p:spPr bwMode="auto">
            <a:xfrm>
              <a:off x="4264213" y="3881063"/>
              <a:ext cx="973138" cy="839788"/>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46" name="Freeform 15">
              <a:extLst>
                <a:ext uri="{FF2B5EF4-FFF2-40B4-BE49-F238E27FC236}">
                  <a16:creationId xmlns:a16="http://schemas.microsoft.com/office/drawing/2014/main" id="{44964437-76E5-4D11-A90D-27A8D2F95D6B}"/>
                </a:ext>
              </a:extLst>
            </p:cNvPr>
            <p:cNvSpPr>
              <a:spLocks/>
            </p:cNvSpPr>
            <p:nvPr/>
          </p:nvSpPr>
          <p:spPr bwMode="auto">
            <a:xfrm>
              <a:off x="4564250" y="3387350"/>
              <a:ext cx="714375" cy="59372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7" name="Freeform 16">
              <a:extLst>
                <a:ext uri="{FF2B5EF4-FFF2-40B4-BE49-F238E27FC236}">
                  <a16:creationId xmlns:a16="http://schemas.microsoft.com/office/drawing/2014/main" id="{18862F0D-7D8B-47B5-AD10-F36810319897}"/>
                </a:ext>
              </a:extLst>
            </p:cNvPr>
            <p:cNvSpPr>
              <a:spLocks/>
            </p:cNvSpPr>
            <p:nvPr/>
          </p:nvSpPr>
          <p:spPr bwMode="auto">
            <a:xfrm>
              <a:off x="4959538" y="3049213"/>
              <a:ext cx="600075" cy="98901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48" name="Freeform 17">
              <a:extLst>
                <a:ext uri="{FF2B5EF4-FFF2-40B4-BE49-F238E27FC236}">
                  <a16:creationId xmlns:a16="http://schemas.microsoft.com/office/drawing/2014/main" id="{13E28B40-2556-4F59-ADAB-5CC669D0D7D8}"/>
                </a:ext>
              </a:extLst>
            </p:cNvPr>
            <p:cNvSpPr>
              <a:spLocks/>
            </p:cNvSpPr>
            <p:nvPr/>
          </p:nvSpPr>
          <p:spPr bwMode="auto">
            <a:xfrm>
              <a:off x="3195825" y="2436438"/>
              <a:ext cx="466725" cy="568325"/>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49" name="Freeform 18">
              <a:extLst>
                <a:ext uri="{FF2B5EF4-FFF2-40B4-BE49-F238E27FC236}">
                  <a16:creationId xmlns:a16="http://schemas.microsoft.com/office/drawing/2014/main" id="{1059DB83-3DC8-421A-9389-8F7BEFAF5B39}"/>
                </a:ext>
              </a:extLst>
            </p:cNvPr>
            <p:cNvSpPr>
              <a:spLocks/>
            </p:cNvSpPr>
            <p:nvPr/>
          </p:nvSpPr>
          <p:spPr bwMode="auto">
            <a:xfrm>
              <a:off x="3376800" y="5459038"/>
              <a:ext cx="704850" cy="95408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0" name="Freeform 19">
              <a:extLst>
                <a:ext uri="{FF2B5EF4-FFF2-40B4-BE49-F238E27FC236}">
                  <a16:creationId xmlns:a16="http://schemas.microsoft.com/office/drawing/2014/main" id="{B9BAEA9D-0F27-4FBB-A433-C589B79C0DE1}"/>
                </a:ext>
              </a:extLst>
            </p:cNvPr>
            <p:cNvSpPr>
              <a:spLocks/>
            </p:cNvSpPr>
            <p:nvPr/>
          </p:nvSpPr>
          <p:spPr bwMode="auto">
            <a:xfrm>
              <a:off x="3152963" y="5590800"/>
              <a:ext cx="423863" cy="80486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1" name="Freeform 20">
              <a:extLst>
                <a:ext uri="{FF2B5EF4-FFF2-40B4-BE49-F238E27FC236}">
                  <a16:creationId xmlns:a16="http://schemas.microsoft.com/office/drawing/2014/main" id="{00EC4B29-5655-41DB-962D-D319630B4724}"/>
                </a:ext>
              </a:extLst>
            </p:cNvPr>
            <p:cNvSpPr>
              <a:spLocks/>
            </p:cNvSpPr>
            <p:nvPr/>
          </p:nvSpPr>
          <p:spPr bwMode="auto">
            <a:xfrm>
              <a:off x="3383150" y="2041150"/>
              <a:ext cx="500063" cy="504825"/>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2" name="Freeform 21">
              <a:extLst>
                <a:ext uri="{FF2B5EF4-FFF2-40B4-BE49-F238E27FC236}">
                  <a16:creationId xmlns:a16="http://schemas.microsoft.com/office/drawing/2014/main" id="{EDF14566-0574-4994-8FA7-435225013A97}"/>
                </a:ext>
              </a:extLst>
            </p:cNvPr>
            <p:cNvSpPr>
              <a:spLocks/>
            </p:cNvSpPr>
            <p:nvPr/>
          </p:nvSpPr>
          <p:spPr bwMode="auto">
            <a:xfrm>
              <a:off x="2957700" y="1358525"/>
              <a:ext cx="1119188" cy="836613"/>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3" name="Freeform 22">
              <a:extLst>
                <a:ext uri="{FF2B5EF4-FFF2-40B4-BE49-F238E27FC236}">
                  <a16:creationId xmlns:a16="http://schemas.microsoft.com/office/drawing/2014/main" id="{99B22AEF-B5F5-4A9A-85E5-5F2E7147F91D}"/>
                </a:ext>
              </a:extLst>
            </p:cNvPr>
            <p:cNvSpPr>
              <a:spLocks/>
            </p:cNvSpPr>
            <p:nvPr/>
          </p:nvSpPr>
          <p:spPr bwMode="auto">
            <a:xfrm>
              <a:off x="3106925" y="2163388"/>
              <a:ext cx="476250" cy="500063"/>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4" name="Freeform 23">
              <a:extLst>
                <a:ext uri="{FF2B5EF4-FFF2-40B4-BE49-F238E27FC236}">
                  <a16:creationId xmlns:a16="http://schemas.microsoft.com/office/drawing/2014/main" id="{B44EDAB9-4F80-4D88-A257-C01A312A615F}"/>
                </a:ext>
              </a:extLst>
            </p:cNvPr>
            <p:cNvSpPr>
              <a:spLocks/>
            </p:cNvSpPr>
            <p:nvPr/>
          </p:nvSpPr>
          <p:spPr bwMode="auto">
            <a:xfrm>
              <a:off x="5548500" y="2820613"/>
              <a:ext cx="935038" cy="7191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5" name="Freeform 24">
              <a:extLst>
                <a:ext uri="{FF2B5EF4-FFF2-40B4-BE49-F238E27FC236}">
                  <a16:creationId xmlns:a16="http://schemas.microsoft.com/office/drawing/2014/main" id="{F0CDBB23-A808-4FAE-90DD-F09C557930AA}"/>
                </a:ext>
              </a:extLst>
            </p:cNvPr>
            <p:cNvSpPr>
              <a:spLocks/>
            </p:cNvSpPr>
            <p:nvPr/>
          </p:nvSpPr>
          <p:spPr bwMode="auto">
            <a:xfrm>
              <a:off x="5813613" y="2561850"/>
              <a:ext cx="874713" cy="555625"/>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6" name="Freeform 25">
              <a:extLst>
                <a:ext uri="{FF2B5EF4-FFF2-40B4-BE49-F238E27FC236}">
                  <a16:creationId xmlns:a16="http://schemas.microsoft.com/office/drawing/2014/main" id="{4D2AD726-993D-4240-9BFF-580F39D203A2}"/>
                </a:ext>
              </a:extLst>
            </p:cNvPr>
            <p:cNvSpPr>
              <a:spLocks/>
            </p:cNvSpPr>
            <p:nvPr/>
          </p:nvSpPr>
          <p:spPr bwMode="auto">
            <a:xfrm>
              <a:off x="6107300" y="3096838"/>
              <a:ext cx="288925" cy="231775"/>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7" name="Freeform 26">
              <a:extLst>
                <a:ext uri="{FF2B5EF4-FFF2-40B4-BE49-F238E27FC236}">
                  <a16:creationId xmlns:a16="http://schemas.microsoft.com/office/drawing/2014/main" id="{A2B37782-2CA6-4879-991D-7B361B2E1698}"/>
                </a:ext>
              </a:extLst>
            </p:cNvPr>
            <p:cNvSpPr>
              <a:spLocks/>
            </p:cNvSpPr>
            <p:nvPr/>
          </p:nvSpPr>
          <p:spPr bwMode="auto">
            <a:xfrm>
              <a:off x="6077138" y="3249238"/>
              <a:ext cx="280988" cy="304800"/>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8" name="Freeform 27">
              <a:extLst>
                <a:ext uri="{FF2B5EF4-FFF2-40B4-BE49-F238E27FC236}">
                  <a16:creationId xmlns:a16="http://schemas.microsoft.com/office/drawing/2014/main" id="{05E12FFA-E17A-4BBB-A514-0C7C73CC6ACF}"/>
                </a:ext>
              </a:extLst>
            </p:cNvPr>
            <p:cNvSpPr>
              <a:spLocks/>
            </p:cNvSpPr>
            <p:nvPr/>
          </p:nvSpPr>
          <p:spPr bwMode="auto">
            <a:xfrm>
              <a:off x="5967600" y="3490538"/>
              <a:ext cx="204788" cy="419100"/>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59" name="Freeform 28">
              <a:extLst>
                <a:ext uri="{FF2B5EF4-FFF2-40B4-BE49-F238E27FC236}">
                  <a16:creationId xmlns:a16="http://schemas.microsoft.com/office/drawing/2014/main" id="{952FA110-CB33-4A53-922C-6B3A7EE27E45}"/>
                </a:ext>
              </a:extLst>
            </p:cNvPr>
            <p:cNvSpPr>
              <a:spLocks/>
            </p:cNvSpPr>
            <p:nvPr/>
          </p:nvSpPr>
          <p:spPr bwMode="auto">
            <a:xfrm>
              <a:off x="5269100" y="2887288"/>
              <a:ext cx="133350" cy="18415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0" name="Freeform 29">
              <a:extLst>
                <a:ext uri="{FF2B5EF4-FFF2-40B4-BE49-F238E27FC236}">
                  <a16:creationId xmlns:a16="http://schemas.microsoft.com/office/drawing/2014/main" id="{CB3BC8E3-D926-4C9A-A51D-E6EE05DAF33C}"/>
                </a:ext>
              </a:extLst>
            </p:cNvPr>
            <p:cNvSpPr>
              <a:spLocks/>
            </p:cNvSpPr>
            <p:nvPr/>
          </p:nvSpPr>
          <p:spPr bwMode="auto">
            <a:xfrm>
              <a:off x="2967225" y="5049463"/>
              <a:ext cx="100013" cy="166688"/>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1" name="Freeform 30">
              <a:extLst>
                <a:ext uri="{FF2B5EF4-FFF2-40B4-BE49-F238E27FC236}">
                  <a16:creationId xmlns:a16="http://schemas.microsoft.com/office/drawing/2014/main" id="{7BCE6D73-BE95-4F48-8E6D-92A6FC8F1757}"/>
                </a:ext>
              </a:extLst>
            </p:cNvPr>
            <p:cNvSpPr>
              <a:spLocks/>
            </p:cNvSpPr>
            <p:nvPr/>
          </p:nvSpPr>
          <p:spPr bwMode="auto">
            <a:xfrm>
              <a:off x="5807263" y="3481013"/>
              <a:ext cx="171450" cy="277813"/>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2" name="Freeform 31">
              <a:extLst>
                <a:ext uri="{FF2B5EF4-FFF2-40B4-BE49-F238E27FC236}">
                  <a16:creationId xmlns:a16="http://schemas.microsoft.com/office/drawing/2014/main" id="{3749BB55-EE4F-40F9-91B3-2FC2580D0228}"/>
                </a:ext>
              </a:extLst>
            </p:cNvPr>
            <p:cNvSpPr>
              <a:spLocks/>
            </p:cNvSpPr>
            <p:nvPr/>
          </p:nvSpPr>
          <p:spPr bwMode="auto">
            <a:xfrm>
              <a:off x="5559613" y="3211138"/>
              <a:ext cx="455613" cy="195263"/>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63" name="组合 16">
              <a:extLst>
                <a:ext uri="{FF2B5EF4-FFF2-40B4-BE49-F238E27FC236}">
                  <a16:creationId xmlns:a16="http://schemas.microsoft.com/office/drawing/2014/main" id="{49A64633-F0F0-4E64-8912-81C4990A8B92}"/>
                </a:ext>
              </a:extLst>
            </p:cNvPr>
            <p:cNvGrpSpPr/>
            <p:nvPr/>
          </p:nvGrpSpPr>
          <p:grpSpPr>
            <a:xfrm>
              <a:off x="6220013" y="6138488"/>
              <a:ext cx="238125" cy="309562"/>
              <a:chOff x="6220013" y="6138488"/>
              <a:chExt cx="238125" cy="309562"/>
            </a:xfrm>
          </p:grpSpPr>
          <p:sp>
            <p:nvSpPr>
              <p:cNvPr id="196" name="Freeform 33">
                <a:extLst>
                  <a:ext uri="{FF2B5EF4-FFF2-40B4-BE49-F238E27FC236}">
                    <a16:creationId xmlns:a16="http://schemas.microsoft.com/office/drawing/2014/main" id="{FA9C6862-80EA-46B9-BA1B-AB4CFE3DA34A}"/>
                  </a:ext>
                </a:extLst>
              </p:cNvPr>
              <p:cNvSpPr>
                <a:spLocks/>
              </p:cNvSpPr>
              <p:nvPr/>
            </p:nvSpPr>
            <p:spPr bwMode="auto">
              <a:xfrm>
                <a:off x="6286688" y="6278188"/>
                <a:ext cx="34925" cy="46038"/>
              </a:xfrm>
              <a:custGeom>
                <a:avLst/>
                <a:gdLst>
                  <a:gd name="T0" fmla="*/ 1 w 108"/>
                  <a:gd name="T1" fmla="*/ 9 h 144"/>
                  <a:gd name="T2" fmla="*/ 2 w 108"/>
                  <a:gd name="T3" fmla="*/ 7 h 144"/>
                  <a:gd name="T4" fmla="*/ 0 w 108"/>
                  <a:gd name="T5" fmla="*/ 3 h 144"/>
                  <a:gd name="T6" fmla="*/ 3 w 108"/>
                  <a:gd name="T7" fmla="*/ 0 h 144"/>
                  <a:gd name="T8" fmla="*/ 6 w 108"/>
                  <a:gd name="T9" fmla="*/ 3 h 144"/>
                  <a:gd name="T10" fmla="*/ 5 w 108"/>
                  <a:gd name="T11" fmla="*/ 8 h 144"/>
                  <a:gd name="T12" fmla="*/ 1 w 108"/>
                  <a:gd name="T13" fmla="*/ 9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44">
                    <a:moveTo>
                      <a:pt x="67" y="144"/>
                    </a:moveTo>
                    <a:lnTo>
                      <a:pt x="18" y="84"/>
                    </a:lnTo>
                    <a:lnTo>
                      <a:pt x="0" y="0"/>
                    </a:lnTo>
                    <a:lnTo>
                      <a:pt x="48" y="6"/>
                    </a:lnTo>
                    <a:lnTo>
                      <a:pt x="84" y="54"/>
                    </a:lnTo>
                    <a:lnTo>
                      <a:pt x="108" y="108"/>
                    </a:lnTo>
                    <a:lnTo>
                      <a:pt x="67" y="144"/>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7" name="Freeform 33">
                <a:extLst>
                  <a:ext uri="{FF2B5EF4-FFF2-40B4-BE49-F238E27FC236}">
                    <a16:creationId xmlns:a16="http://schemas.microsoft.com/office/drawing/2014/main" id="{CCE73D51-F192-4D34-894C-E6578425A548}"/>
                  </a:ext>
                </a:extLst>
              </p:cNvPr>
              <p:cNvSpPr>
                <a:spLocks/>
              </p:cNvSpPr>
              <p:nvPr/>
            </p:nvSpPr>
            <p:spPr bwMode="auto">
              <a:xfrm>
                <a:off x="6345425" y="6322638"/>
                <a:ext cx="53975" cy="52388"/>
              </a:xfrm>
              <a:custGeom>
                <a:avLst/>
                <a:gdLst>
                  <a:gd name="T0" fmla="*/ 1 w 170"/>
                  <a:gd name="T1" fmla="*/ 9 h 166"/>
                  <a:gd name="T2" fmla="*/ 2 w 170"/>
                  <a:gd name="T3" fmla="*/ 7 h 166"/>
                  <a:gd name="T4" fmla="*/ 0 w 170"/>
                  <a:gd name="T5" fmla="*/ 3 h 166"/>
                  <a:gd name="T6" fmla="*/ 3 w 170"/>
                  <a:gd name="T7" fmla="*/ 0 h 166"/>
                  <a:gd name="T8" fmla="*/ 6 w 170"/>
                  <a:gd name="T9" fmla="*/ 3 h 166"/>
                  <a:gd name="T10" fmla="*/ 5 w 170"/>
                  <a:gd name="T11" fmla="*/ 8 h 166"/>
                  <a:gd name="T12" fmla="*/ 1 w 170"/>
                  <a:gd name="T13" fmla="*/ 9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166">
                    <a:moveTo>
                      <a:pt x="124" y="166"/>
                    </a:moveTo>
                    <a:lnTo>
                      <a:pt x="62" y="161"/>
                    </a:lnTo>
                    <a:lnTo>
                      <a:pt x="0" y="151"/>
                    </a:lnTo>
                    <a:lnTo>
                      <a:pt x="4" y="108"/>
                    </a:lnTo>
                    <a:lnTo>
                      <a:pt x="67" y="118"/>
                    </a:lnTo>
                    <a:lnTo>
                      <a:pt x="104" y="84"/>
                    </a:lnTo>
                    <a:lnTo>
                      <a:pt x="86" y="0"/>
                    </a:lnTo>
                    <a:lnTo>
                      <a:pt x="134" y="6"/>
                    </a:lnTo>
                    <a:lnTo>
                      <a:pt x="170" y="54"/>
                    </a:lnTo>
                    <a:lnTo>
                      <a:pt x="168" y="118"/>
                    </a:lnTo>
                    <a:lnTo>
                      <a:pt x="124" y="16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8" name="Freeform 33">
                <a:extLst>
                  <a:ext uri="{FF2B5EF4-FFF2-40B4-BE49-F238E27FC236}">
                    <a16:creationId xmlns:a16="http://schemas.microsoft.com/office/drawing/2014/main" id="{DA8862C0-A44B-4E66-AD58-4D9EAD44066B}"/>
                  </a:ext>
                </a:extLst>
              </p:cNvPr>
              <p:cNvSpPr>
                <a:spLocks/>
              </p:cNvSpPr>
              <p:nvPr/>
            </p:nvSpPr>
            <p:spPr bwMode="auto">
              <a:xfrm>
                <a:off x="6220013" y="6138488"/>
                <a:ext cx="31750" cy="36513"/>
              </a:xfrm>
              <a:custGeom>
                <a:avLst/>
                <a:gdLst>
                  <a:gd name="T0" fmla="*/ 1 w 97"/>
                  <a:gd name="T1" fmla="*/ 9 h 116"/>
                  <a:gd name="T2" fmla="*/ 2 w 97"/>
                  <a:gd name="T3" fmla="*/ 7 h 116"/>
                  <a:gd name="T4" fmla="*/ 0 w 97"/>
                  <a:gd name="T5" fmla="*/ 3 h 116"/>
                  <a:gd name="T6" fmla="*/ 3 w 97"/>
                  <a:gd name="T7" fmla="*/ 0 h 116"/>
                  <a:gd name="T8" fmla="*/ 6 w 97"/>
                  <a:gd name="T9" fmla="*/ 3 h 116"/>
                  <a:gd name="T10" fmla="*/ 5 w 97"/>
                  <a:gd name="T11" fmla="*/ 8 h 116"/>
                  <a:gd name="T12" fmla="*/ 1 w 97"/>
                  <a:gd name="T13" fmla="*/ 9 h 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116">
                    <a:moveTo>
                      <a:pt x="19" y="116"/>
                    </a:moveTo>
                    <a:lnTo>
                      <a:pt x="0" y="68"/>
                    </a:lnTo>
                    <a:lnTo>
                      <a:pt x="13" y="0"/>
                    </a:lnTo>
                    <a:lnTo>
                      <a:pt x="61" y="6"/>
                    </a:lnTo>
                    <a:lnTo>
                      <a:pt x="97" y="54"/>
                    </a:lnTo>
                    <a:lnTo>
                      <a:pt x="77" y="101"/>
                    </a:lnTo>
                    <a:lnTo>
                      <a:pt x="19" y="11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9" name="Freeform 33">
                <a:extLst>
                  <a:ext uri="{FF2B5EF4-FFF2-40B4-BE49-F238E27FC236}">
                    <a16:creationId xmlns:a16="http://schemas.microsoft.com/office/drawing/2014/main" id="{43807F16-5272-4B4C-90DB-F683208DCACF}"/>
                  </a:ext>
                </a:extLst>
              </p:cNvPr>
              <p:cNvSpPr>
                <a:spLocks/>
              </p:cNvSpPr>
              <p:nvPr/>
            </p:nvSpPr>
            <p:spPr bwMode="auto">
              <a:xfrm>
                <a:off x="6426388" y="6425825"/>
                <a:ext cx="31750" cy="22225"/>
              </a:xfrm>
              <a:custGeom>
                <a:avLst/>
                <a:gdLst>
                  <a:gd name="T0" fmla="*/ 1 w 101"/>
                  <a:gd name="T1" fmla="*/ 8 h 71"/>
                  <a:gd name="T2" fmla="*/ 2 w 101"/>
                  <a:gd name="T3" fmla="*/ 7 h 71"/>
                  <a:gd name="T4" fmla="*/ 0 w 101"/>
                  <a:gd name="T5" fmla="*/ 3 h 71"/>
                  <a:gd name="T6" fmla="*/ 3 w 101"/>
                  <a:gd name="T7" fmla="*/ 0 h 71"/>
                  <a:gd name="T8" fmla="*/ 6 w 101"/>
                  <a:gd name="T9" fmla="*/ 3 h 71"/>
                  <a:gd name="T10" fmla="*/ 5 w 101"/>
                  <a:gd name="T11" fmla="*/ 8 h 71"/>
                  <a:gd name="T12" fmla="*/ 1 w 101"/>
                  <a:gd name="T13" fmla="*/ 8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 h="71">
                    <a:moveTo>
                      <a:pt x="61" y="71"/>
                    </a:moveTo>
                    <a:lnTo>
                      <a:pt x="0" y="62"/>
                    </a:lnTo>
                    <a:lnTo>
                      <a:pt x="12" y="11"/>
                    </a:lnTo>
                    <a:lnTo>
                      <a:pt x="48" y="0"/>
                    </a:lnTo>
                    <a:lnTo>
                      <a:pt x="101" y="0"/>
                    </a:lnTo>
                    <a:lnTo>
                      <a:pt x="101" y="58"/>
                    </a:lnTo>
                    <a:lnTo>
                      <a:pt x="61" y="7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164" name="Freeform 41">
              <a:extLst>
                <a:ext uri="{FF2B5EF4-FFF2-40B4-BE49-F238E27FC236}">
                  <a16:creationId xmlns:a16="http://schemas.microsoft.com/office/drawing/2014/main" id="{5BB52AD9-BBF1-464D-A887-559E74CB532D}"/>
                </a:ext>
              </a:extLst>
            </p:cNvPr>
            <p:cNvSpPr>
              <a:spLocks/>
            </p:cNvSpPr>
            <p:nvPr/>
          </p:nvSpPr>
          <p:spPr bwMode="auto">
            <a:xfrm>
              <a:off x="3562538" y="2803150"/>
              <a:ext cx="61913" cy="71438"/>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5" name="Freeform 42">
              <a:extLst>
                <a:ext uri="{FF2B5EF4-FFF2-40B4-BE49-F238E27FC236}">
                  <a16:creationId xmlns:a16="http://schemas.microsoft.com/office/drawing/2014/main" id="{62709FBC-5550-4DD7-8F26-A086703E0E7F}"/>
                </a:ext>
              </a:extLst>
            </p:cNvPr>
            <p:cNvSpPr>
              <a:spLocks/>
            </p:cNvSpPr>
            <p:nvPr/>
          </p:nvSpPr>
          <p:spPr bwMode="auto">
            <a:xfrm>
              <a:off x="3962588" y="5887663"/>
              <a:ext cx="39688" cy="38100"/>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6" name="Freeform 43">
              <a:extLst>
                <a:ext uri="{FF2B5EF4-FFF2-40B4-BE49-F238E27FC236}">
                  <a16:creationId xmlns:a16="http://schemas.microsoft.com/office/drawing/2014/main" id="{22F7937B-EF93-402F-A5B4-6FAA133DD6B8}"/>
                </a:ext>
              </a:extLst>
            </p:cNvPr>
            <p:cNvSpPr>
              <a:spLocks/>
            </p:cNvSpPr>
            <p:nvPr/>
          </p:nvSpPr>
          <p:spPr bwMode="auto">
            <a:xfrm>
              <a:off x="3949888" y="5709863"/>
              <a:ext cx="39688" cy="49213"/>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7" name="Freeform 44">
              <a:extLst>
                <a:ext uri="{FF2B5EF4-FFF2-40B4-BE49-F238E27FC236}">
                  <a16:creationId xmlns:a16="http://schemas.microsoft.com/office/drawing/2014/main" id="{C3CEF32E-404E-4F03-A69C-F8A7825DF623}"/>
                </a:ext>
              </a:extLst>
            </p:cNvPr>
            <p:cNvSpPr>
              <a:spLocks/>
            </p:cNvSpPr>
            <p:nvPr/>
          </p:nvSpPr>
          <p:spPr bwMode="auto">
            <a:xfrm>
              <a:off x="4388038" y="4887538"/>
              <a:ext cx="28575" cy="25400"/>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68" name="Freeform 45">
              <a:extLst>
                <a:ext uri="{FF2B5EF4-FFF2-40B4-BE49-F238E27FC236}">
                  <a16:creationId xmlns:a16="http://schemas.microsoft.com/office/drawing/2014/main" id="{71114E8D-5AD8-4EB9-BE91-9BC2C06781FE}"/>
                </a:ext>
              </a:extLst>
            </p:cNvPr>
            <p:cNvSpPr>
              <a:spLocks/>
            </p:cNvSpPr>
            <p:nvPr/>
          </p:nvSpPr>
          <p:spPr bwMode="auto">
            <a:xfrm>
              <a:off x="3240275" y="5743200"/>
              <a:ext cx="20638" cy="20638"/>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69" name="Group 293">
              <a:extLst>
                <a:ext uri="{FF2B5EF4-FFF2-40B4-BE49-F238E27FC236}">
                  <a16:creationId xmlns:a16="http://schemas.microsoft.com/office/drawing/2014/main" id="{F7680F44-0D56-4703-8B8F-732107194344}"/>
                </a:ext>
              </a:extLst>
            </p:cNvPr>
            <p:cNvGrpSpPr>
              <a:grpSpLocks/>
            </p:cNvGrpSpPr>
            <p:nvPr/>
          </p:nvGrpSpPr>
          <p:grpSpPr bwMode="auto">
            <a:xfrm>
              <a:off x="2560825" y="5597150"/>
              <a:ext cx="354013" cy="744538"/>
              <a:chOff x="507" y="3356"/>
              <a:chExt cx="223" cy="469"/>
            </a:xfrm>
          </p:grpSpPr>
          <p:sp>
            <p:nvSpPr>
              <p:cNvPr id="181" name="Freeform 33">
                <a:extLst>
                  <a:ext uri="{FF2B5EF4-FFF2-40B4-BE49-F238E27FC236}">
                    <a16:creationId xmlns:a16="http://schemas.microsoft.com/office/drawing/2014/main" id="{F5177AE7-1C34-4757-A626-286659672A43}"/>
                  </a:ext>
                </a:extLst>
              </p:cNvPr>
              <p:cNvSpPr>
                <a:spLocks/>
              </p:cNvSpPr>
              <p:nvPr/>
            </p:nvSpPr>
            <p:spPr bwMode="auto">
              <a:xfrm>
                <a:off x="563" y="3436"/>
                <a:ext cx="13" cy="20"/>
              </a:xfrm>
              <a:custGeom>
                <a:avLst/>
                <a:gdLst>
                  <a:gd name="T0" fmla="*/ 1 w 68"/>
                  <a:gd name="T1" fmla="*/ 8 h 102"/>
                  <a:gd name="T2" fmla="*/ 2 w 68"/>
                  <a:gd name="T3" fmla="*/ 6 h 102"/>
                  <a:gd name="T4" fmla="*/ 0 w 68"/>
                  <a:gd name="T5" fmla="*/ 3 h 102"/>
                  <a:gd name="T6" fmla="*/ 3 w 68"/>
                  <a:gd name="T7" fmla="*/ 0 h 102"/>
                  <a:gd name="T8" fmla="*/ 6 w 68"/>
                  <a:gd name="T9" fmla="*/ 3 h 102"/>
                  <a:gd name="T10" fmla="*/ 5 w 68"/>
                  <a:gd name="T11" fmla="*/ 8 h 102"/>
                  <a:gd name="T12" fmla="*/ 1 w 68"/>
                  <a:gd name="T13" fmla="*/ 8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02">
                    <a:moveTo>
                      <a:pt x="24" y="102"/>
                    </a:moveTo>
                    <a:lnTo>
                      <a:pt x="0" y="73"/>
                    </a:lnTo>
                    <a:lnTo>
                      <a:pt x="9" y="29"/>
                    </a:lnTo>
                    <a:lnTo>
                      <a:pt x="26" y="1"/>
                    </a:lnTo>
                    <a:lnTo>
                      <a:pt x="50" y="0"/>
                    </a:lnTo>
                    <a:lnTo>
                      <a:pt x="68" y="34"/>
                    </a:lnTo>
                    <a:lnTo>
                      <a:pt x="56" y="84"/>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2" name="Freeform 33">
                <a:extLst>
                  <a:ext uri="{FF2B5EF4-FFF2-40B4-BE49-F238E27FC236}">
                    <a16:creationId xmlns:a16="http://schemas.microsoft.com/office/drawing/2014/main" id="{1AA21535-7944-4B69-9947-3A6F21AC1DE9}"/>
                  </a:ext>
                </a:extLst>
              </p:cNvPr>
              <p:cNvSpPr>
                <a:spLocks/>
              </p:cNvSpPr>
              <p:nvPr/>
            </p:nvSpPr>
            <p:spPr bwMode="auto">
              <a:xfrm>
                <a:off x="625" y="3480"/>
                <a:ext cx="15" cy="16"/>
              </a:xfrm>
              <a:custGeom>
                <a:avLst/>
                <a:gdLst>
                  <a:gd name="T0" fmla="*/ 1 w 74"/>
                  <a:gd name="T1" fmla="*/ 8 h 82"/>
                  <a:gd name="T2" fmla="*/ 2 w 74"/>
                  <a:gd name="T3" fmla="*/ 6 h 82"/>
                  <a:gd name="T4" fmla="*/ 0 w 74"/>
                  <a:gd name="T5" fmla="*/ 3 h 82"/>
                  <a:gd name="T6" fmla="*/ 3 w 74"/>
                  <a:gd name="T7" fmla="*/ 0 h 82"/>
                  <a:gd name="T8" fmla="*/ 6 w 74"/>
                  <a:gd name="T9" fmla="*/ 3 h 82"/>
                  <a:gd name="T10" fmla="*/ 5 w 74"/>
                  <a:gd name="T11" fmla="*/ 8 h 82"/>
                  <a:gd name="T12" fmla="*/ 1 w 74"/>
                  <a:gd name="T13" fmla="*/ 8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82">
                    <a:moveTo>
                      <a:pt x="24" y="82"/>
                    </a:moveTo>
                    <a:lnTo>
                      <a:pt x="3" y="74"/>
                    </a:lnTo>
                    <a:lnTo>
                      <a:pt x="0" y="53"/>
                    </a:lnTo>
                    <a:lnTo>
                      <a:pt x="9" y="9"/>
                    </a:lnTo>
                    <a:lnTo>
                      <a:pt x="32" y="0"/>
                    </a:lnTo>
                    <a:lnTo>
                      <a:pt x="50" y="0"/>
                    </a:lnTo>
                    <a:lnTo>
                      <a:pt x="68" y="14"/>
                    </a:lnTo>
                    <a:lnTo>
                      <a:pt x="74" y="45"/>
                    </a:lnTo>
                    <a:lnTo>
                      <a:pt x="59" y="78"/>
                    </a:lnTo>
                    <a:lnTo>
                      <a:pt x="24"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3" name="Freeform 33">
                <a:extLst>
                  <a:ext uri="{FF2B5EF4-FFF2-40B4-BE49-F238E27FC236}">
                    <a16:creationId xmlns:a16="http://schemas.microsoft.com/office/drawing/2014/main" id="{4CE356BE-2FD9-49C8-B5B4-992734E15446}"/>
                  </a:ext>
                </a:extLst>
              </p:cNvPr>
              <p:cNvSpPr>
                <a:spLocks/>
              </p:cNvSpPr>
              <p:nvPr/>
            </p:nvSpPr>
            <p:spPr bwMode="auto">
              <a:xfrm>
                <a:off x="532" y="3356"/>
                <a:ext cx="18" cy="21"/>
              </a:xfrm>
              <a:custGeom>
                <a:avLst/>
                <a:gdLst>
                  <a:gd name="T0" fmla="*/ 1 w 91"/>
                  <a:gd name="T1" fmla="*/ 9 h 106"/>
                  <a:gd name="T2" fmla="*/ 2 w 91"/>
                  <a:gd name="T3" fmla="*/ 7 h 106"/>
                  <a:gd name="T4" fmla="*/ 0 w 91"/>
                  <a:gd name="T5" fmla="*/ 3 h 106"/>
                  <a:gd name="T6" fmla="*/ 3 w 91"/>
                  <a:gd name="T7" fmla="*/ 0 h 106"/>
                  <a:gd name="T8" fmla="*/ 6 w 91"/>
                  <a:gd name="T9" fmla="*/ 3 h 106"/>
                  <a:gd name="T10" fmla="*/ 5 w 91"/>
                  <a:gd name="T11" fmla="*/ 8 h 106"/>
                  <a:gd name="T12" fmla="*/ 1 w 91"/>
                  <a:gd name="T13" fmla="*/ 9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106">
                    <a:moveTo>
                      <a:pt x="24" y="102"/>
                    </a:moveTo>
                    <a:lnTo>
                      <a:pt x="0" y="73"/>
                    </a:lnTo>
                    <a:lnTo>
                      <a:pt x="9" y="29"/>
                    </a:lnTo>
                    <a:lnTo>
                      <a:pt x="26" y="1"/>
                    </a:lnTo>
                    <a:lnTo>
                      <a:pt x="50" y="0"/>
                    </a:lnTo>
                    <a:lnTo>
                      <a:pt x="87" y="25"/>
                    </a:lnTo>
                    <a:lnTo>
                      <a:pt x="91" y="59"/>
                    </a:lnTo>
                    <a:lnTo>
                      <a:pt x="84" y="82"/>
                    </a:lnTo>
                    <a:lnTo>
                      <a:pt x="55" y="106"/>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4" name="Freeform 33">
                <a:extLst>
                  <a:ext uri="{FF2B5EF4-FFF2-40B4-BE49-F238E27FC236}">
                    <a16:creationId xmlns:a16="http://schemas.microsoft.com/office/drawing/2014/main" id="{5A2DE1A3-7AF1-430B-8DE9-9B4EAEBDE3EF}"/>
                  </a:ext>
                </a:extLst>
              </p:cNvPr>
              <p:cNvSpPr>
                <a:spLocks/>
              </p:cNvSpPr>
              <p:nvPr/>
            </p:nvSpPr>
            <p:spPr bwMode="auto">
              <a:xfrm>
                <a:off x="553" y="3482"/>
                <a:ext cx="11" cy="16"/>
              </a:xfrm>
              <a:custGeom>
                <a:avLst/>
                <a:gdLst>
                  <a:gd name="T0" fmla="*/ 1 w 56"/>
                  <a:gd name="T1" fmla="*/ 9 h 78"/>
                  <a:gd name="T2" fmla="*/ 2 w 56"/>
                  <a:gd name="T3" fmla="*/ 7 h 78"/>
                  <a:gd name="T4" fmla="*/ 0 w 56"/>
                  <a:gd name="T5" fmla="*/ 3 h 78"/>
                  <a:gd name="T6" fmla="*/ 3 w 56"/>
                  <a:gd name="T7" fmla="*/ 0 h 78"/>
                  <a:gd name="T8" fmla="*/ 6 w 56"/>
                  <a:gd name="T9" fmla="*/ 3 h 78"/>
                  <a:gd name="T10" fmla="*/ 5 w 56"/>
                  <a:gd name="T11" fmla="*/ 8 h 78"/>
                  <a:gd name="T12" fmla="*/ 1 w 56"/>
                  <a:gd name="T13" fmla="*/ 9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8">
                    <a:moveTo>
                      <a:pt x="24" y="76"/>
                    </a:moveTo>
                    <a:lnTo>
                      <a:pt x="4" y="68"/>
                    </a:lnTo>
                    <a:lnTo>
                      <a:pt x="0" y="47"/>
                    </a:lnTo>
                    <a:lnTo>
                      <a:pt x="7" y="9"/>
                    </a:lnTo>
                    <a:lnTo>
                      <a:pt x="31" y="0"/>
                    </a:lnTo>
                    <a:lnTo>
                      <a:pt x="45" y="11"/>
                    </a:lnTo>
                    <a:lnTo>
                      <a:pt x="55" y="26"/>
                    </a:lnTo>
                    <a:lnTo>
                      <a:pt x="56" y="58"/>
                    </a:lnTo>
                    <a:lnTo>
                      <a:pt x="46" y="78"/>
                    </a:lnTo>
                    <a:lnTo>
                      <a:pt x="24" y="7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5" name="Freeform 33">
                <a:extLst>
                  <a:ext uri="{FF2B5EF4-FFF2-40B4-BE49-F238E27FC236}">
                    <a16:creationId xmlns:a16="http://schemas.microsoft.com/office/drawing/2014/main" id="{9B5CF75A-296D-4119-BA6B-03F4D41ADCD7}"/>
                  </a:ext>
                </a:extLst>
              </p:cNvPr>
              <p:cNvSpPr>
                <a:spLocks/>
              </p:cNvSpPr>
              <p:nvPr/>
            </p:nvSpPr>
            <p:spPr bwMode="auto">
              <a:xfrm>
                <a:off x="561" y="3521"/>
                <a:ext cx="12" cy="17"/>
              </a:xfrm>
              <a:custGeom>
                <a:avLst/>
                <a:gdLst>
                  <a:gd name="T0" fmla="*/ 1 w 60"/>
                  <a:gd name="T1" fmla="*/ 9 h 85"/>
                  <a:gd name="T2" fmla="*/ 2 w 60"/>
                  <a:gd name="T3" fmla="*/ 7 h 85"/>
                  <a:gd name="T4" fmla="*/ 0 w 60"/>
                  <a:gd name="T5" fmla="*/ 3 h 85"/>
                  <a:gd name="T6" fmla="*/ 3 w 60"/>
                  <a:gd name="T7" fmla="*/ 0 h 85"/>
                  <a:gd name="T8" fmla="*/ 6 w 60"/>
                  <a:gd name="T9" fmla="*/ 3 h 85"/>
                  <a:gd name="T10" fmla="*/ 5 w 60"/>
                  <a:gd name="T11" fmla="*/ 8 h 85"/>
                  <a:gd name="T12" fmla="*/ 1 w 60"/>
                  <a:gd name="T13" fmla="*/ 9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22" y="85"/>
                    </a:moveTo>
                    <a:lnTo>
                      <a:pt x="1" y="74"/>
                    </a:lnTo>
                    <a:lnTo>
                      <a:pt x="0" y="47"/>
                    </a:lnTo>
                    <a:lnTo>
                      <a:pt x="3" y="19"/>
                    </a:lnTo>
                    <a:lnTo>
                      <a:pt x="31" y="0"/>
                    </a:lnTo>
                    <a:lnTo>
                      <a:pt x="52" y="18"/>
                    </a:lnTo>
                    <a:lnTo>
                      <a:pt x="60" y="42"/>
                    </a:lnTo>
                    <a:lnTo>
                      <a:pt x="58" y="67"/>
                    </a:lnTo>
                    <a:lnTo>
                      <a:pt x="46" y="78"/>
                    </a:lnTo>
                    <a:lnTo>
                      <a:pt x="22" y="8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6" name="Freeform 33">
                <a:extLst>
                  <a:ext uri="{FF2B5EF4-FFF2-40B4-BE49-F238E27FC236}">
                    <a16:creationId xmlns:a16="http://schemas.microsoft.com/office/drawing/2014/main" id="{30FB9C56-B6D7-479D-BEEC-D11D4FC508EF}"/>
                  </a:ext>
                </a:extLst>
              </p:cNvPr>
              <p:cNvSpPr>
                <a:spLocks/>
              </p:cNvSpPr>
              <p:nvPr/>
            </p:nvSpPr>
            <p:spPr bwMode="auto">
              <a:xfrm>
                <a:off x="660" y="3454"/>
                <a:ext cx="12" cy="15"/>
              </a:xfrm>
              <a:custGeom>
                <a:avLst/>
                <a:gdLst>
                  <a:gd name="T0" fmla="*/ 1 w 60"/>
                  <a:gd name="T1" fmla="*/ 9 h 72"/>
                  <a:gd name="T2" fmla="*/ 2 w 60"/>
                  <a:gd name="T3" fmla="*/ 7 h 72"/>
                  <a:gd name="T4" fmla="*/ 0 w 60"/>
                  <a:gd name="T5" fmla="*/ 3 h 72"/>
                  <a:gd name="T6" fmla="*/ 3 w 60"/>
                  <a:gd name="T7" fmla="*/ 0 h 72"/>
                  <a:gd name="T8" fmla="*/ 6 w 60"/>
                  <a:gd name="T9" fmla="*/ 3 h 72"/>
                  <a:gd name="T10" fmla="*/ 5 w 60"/>
                  <a:gd name="T11" fmla="*/ 8 h 72"/>
                  <a:gd name="T12" fmla="*/ 1 w 60"/>
                  <a:gd name="T13" fmla="*/ 9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27" y="72"/>
                    </a:moveTo>
                    <a:lnTo>
                      <a:pt x="7" y="62"/>
                    </a:lnTo>
                    <a:lnTo>
                      <a:pt x="0" y="38"/>
                    </a:lnTo>
                    <a:lnTo>
                      <a:pt x="3" y="10"/>
                    </a:lnTo>
                    <a:lnTo>
                      <a:pt x="33" y="0"/>
                    </a:lnTo>
                    <a:lnTo>
                      <a:pt x="52" y="9"/>
                    </a:lnTo>
                    <a:lnTo>
                      <a:pt x="60" y="33"/>
                    </a:lnTo>
                    <a:lnTo>
                      <a:pt x="58" y="58"/>
                    </a:lnTo>
                    <a:lnTo>
                      <a:pt x="46" y="69"/>
                    </a:lnTo>
                    <a:lnTo>
                      <a:pt x="27" y="7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7" name="Freeform 33">
                <a:extLst>
                  <a:ext uri="{FF2B5EF4-FFF2-40B4-BE49-F238E27FC236}">
                    <a16:creationId xmlns:a16="http://schemas.microsoft.com/office/drawing/2014/main" id="{E19CBAEE-712D-45F6-9073-19A8CA34CBFB}"/>
                  </a:ext>
                </a:extLst>
              </p:cNvPr>
              <p:cNvSpPr>
                <a:spLocks/>
              </p:cNvSpPr>
              <p:nvPr/>
            </p:nvSpPr>
            <p:spPr bwMode="auto">
              <a:xfrm>
                <a:off x="575" y="3509"/>
                <a:ext cx="11"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8" name="Freeform 33">
                <a:extLst>
                  <a:ext uri="{FF2B5EF4-FFF2-40B4-BE49-F238E27FC236}">
                    <a16:creationId xmlns:a16="http://schemas.microsoft.com/office/drawing/2014/main" id="{7CFB8B3C-051F-43E8-9A64-A6E2FBBACBAD}"/>
                  </a:ext>
                </a:extLst>
              </p:cNvPr>
              <p:cNvSpPr>
                <a:spLocks/>
              </p:cNvSpPr>
              <p:nvPr/>
            </p:nvSpPr>
            <p:spPr bwMode="auto">
              <a:xfrm>
                <a:off x="528" y="3412"/>
                <a:ext cx="12" cy="14"/>
              </a:xfrm>
              <a:custGeom>
                <a:avLst/>
                <a:gdLst>
                  <a:gd name="T0" fmla="*/ 1 w 60"/>
                  <a:gd name="T1" fmla="*/ 8 h 72"/>
                  <a:gd name="T2" fmla="*/ 2 w 60"/>
                  <a:gd name="T3" fmla="*/ 6 h 72"/>
                  <a:gd name="T4" fmla="*/ 0 w 60"/>
                  <a:gd name="T5" fmla="*/ 3 h 72"/>
                  <a:gd name="T6" fmla="*/ 3 w 60"/>
                  <a:gd name="T7" fmla="*/ 0 h 72"/>
                  <a:gd name="T8" fmla="*/ 6 w 60"/>
                  <a:gd name="T9" fmla="*/ 3 h 72"/>
                  <a:gd name="T10" fmla="*/ 5 w 60"/>
                  <a:gd name="T11" fmla="*/ 8 h 72"/>
                  <a:gd name="T12" fmla="*/ 1 w 60"/>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16" y="68"/>
                    </a:moveTo>
                    <a:lnTo>
                      <a:pt x="4" y="53"/>
                    </a:lnTo>
                    <a:lnTo>
                      <a:pt x="0" y="32"/>
                    </a:lnTo>
                    <a:lnTo>
                      <a:pt x="1" y="11"/>
                    </a:lnTo>
                    <a:lnTo>
                      <a:pt x="26" y="0"/>
                    </a:lnTo>
                    <a:lnTo>
                      <a:pt x="47" y="1"/>
                    </a:lnTo>
                    <a:lnTo>
                      <a:pt x="60" y="18"/>
                    </a:lnTo>
                    <a:lnTo>
                      <a:pt x="58" y="60"/>
                    </a:lnTo>
                    <a:lnTo>
                      <a:pt x="40" y="72"/>
                    </a:lnTo>
                    <a:lnTo>
                      <a:pt x="16" y="6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9" name="Freeform 33">
                <a:extLst>
                  <a:ext uri="{FF2B5EF4-FFF2-40B4-BE49-F238E27FC236}">
                    <a16:creationId xmlns:a16="http://schemas.microsoft.com/office/drawing/2014/main" id="{CC077B97-05BC-4F7E-851C-3881B7D84B31}"/>
                  </a:ext>
                </a:extLst>
              </p:cNvPr>
              <p:cNvSpPr>
                <a:spLocks/>
              </p:cNvSpPr>
              <p:nvPr/>
            </p:nvSpPr>
            <p:spPr bwMode="auto">
              <a:xfrm>
                <a:off x="603" y="3524"/>
                <a:ext cx="11"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0" name="Freeform 33">
                <a:extLst>
                  <a:ext uri="{FF2B5EF4-FFF2-40B4-BE49-F238E27FC236}">
                    <a16:creationId xmlns:a16="http://schemas.microsoft.com/office/drawing/2014/main" id="{79C4E939-8E82-45CF-A3BD-D272D8599337}"/>
                  </a:ext>
                </a:extLst>
              </p:cNvPr>
              <p:cNvSpPr>
                <a:spLocks/>
              </p:cNvSpPr>
              <p:nvPr/>
            </p:nvSpPr>
            <p:spPr bwMode="auto">
              <a:xfrm>
                <a:off x="626" y="3429"/>
                <a:ext cx="12"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1" name="Freeform 33">
                <a:extLst>
                  <a:ext uri="{FF2B5EF4-FFF2-40B4-BE49-F238E27FC236}">
                    <a16:creationId xmlns:a16="http://schemas.microsoft.com/office/drawing/2014/main" id="{29A8CD66-F7E3-4B4B-8380-36D2BF965217}"/>
                  </a:ext>
                </a:extLst>
              </p:cNvPr>
              <p:cNvSpPr>
                <a:spLocks/>
              </p:cNvSpPr>
              <p:nvPr/>
            </p:nvSpPr>
            <p:spPr bwMode="auto">
              <a:xfrm>
                <a:off x="507" y="3440"/>
                <a:ext cx="11" cy="12"/>
              </a:xfrm>
              <a:custGeom>
                <a:avLst/>
                <a:gdLst>
                  <a:gd name="T0" fmla="*/ 1 w 55"/>
                  <a:gd name="T1" fmla="*/ 8 h 63"/>
                  <a:gd name="T2" fmla="*/ 2 w 55"/>
                  <a:gd name="T3" fmla="*/ 6 h 63"/>
                  <a:gd name="T4" fmla="*/ 0 w 55"/>
                  <a:gd name="T5" fmla="*/ 2 h 63"/>
                  <a:gd name="T6" fmla="*/ 3 w 55"/>
                  <a:gd name="T7" fmla="*/ 0 h 63"/>
                  <a:gd name="T8" fmla="*/ 6 w 55"/>
                  <a:gd name="T9" fmla="*/ 3 h 63"/>
                  <a:gd name="T10" fmla="*/ 5 w 55"/>
                  <a:gd name="T11" fmla="*/ 8 h 63"/>
                  <a:gd name="T12" fmla="*/ 1 w 55"/>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63">
                    <a:moveTo>
                      <a:pt x="24" y="61"/>
                    </a:moveTo>
                    <a:lnTo>
                      <a:pt x="4" y="53"/>
                    </a:lnTo>
                    <a:lnTo>
                      <a:pt x="0" y="32"/>
                    </a:lnTo>
                    <a:lnTo>
                      <a:pt x="11" y="10"/>
                    </a:lnTo>
                    <a:lnTo>
                      <a:pt x="26" y="0"/>
                    </a:lnTo>
                    <a:lnTo>
                      <a:pt x="43" y="5"/>
                    </a:lnTo>
                    <a:lnTo>
                      <a:pt x="51" y="24"/>
                    </a:lnTo>
                    <a:lnTo>
                      <a:pt x="55" y="44"/>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2" name="Freeform 33">
                <a:extLst>
                  <a:ext uri="{FF2B5EF4-FFF2-40B4-BE49-F238E27FC236}">
                    <a16:creationId xmlns:a16="http://schemas.microsoft.com/office/drawing/2014/main" id="{1F200C21-07E9-40B7-AC2D-DCE46C7A38C6}"/>
                  </a:ext>
                </a:extLst>
              </p:cNvPr>
              <p:cNvSpPr>
                <a:spLocks/>
              </p:cNvSpPr>
              <p:nvPr/>
            </p:nvSpPr>
            <p:spPr bwMode="auto">
              <a:xfrm>
                <a:off x="603" y="3564"/>
                <a:ext cx="15" cy="14"/>
              </a:xfrm>
              <a:custGeom>
                <a:avLst/>
                <a:gdLst>
                  <a:gd name="T0" fmla="*/ 1 w 75"/>
                  <a:gd name="T1" fmla="*/ 8 h 73"/>
                  <a:gd name="T2" fmla="*/ 2 w 75"/>
                  <a:gd name="T3" fmla="*/ 6 h 73"/>
                  <a:gd name="T4" fmla="*/ 0 w 75"/>
                  <a:gd name="T5" fmla="*/ 2 h 73"/>
                  <a:gd name="T6" fmla="*/ 3 w 75"/>
                  <a:gd name="T7" fmla="*/ 0 h 73"/>
                  <a:gd name="T8" fmla="*/ 6 w 75"/>
                  <a:gd name="T9" fmla="*/ 3 h 73"/>
                  <a:gd name="T10" fmla="*/ 5 w 75"/>
                  <a:gd name="T11" fmla="*/ 8 h 73"/>
                  <a:gd name="T12" fmla="*/ 1 w 75"/>
                  <a:gd name="T13" fmla="*/ 8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73">
                    <a:moveTo>
                      <a:pt x="21" y="73"/>
                    </a:moveTo>
                    <a:lnTo>
                      <a:pt x="3" y="55"/>
                    </a:lnTo>
                    <a:lnTo>
                      <a:pt x="0" y="27"/>
                    </a:lnTo>
                    <a:lnTo>
                      <a:pt x="18" y="0"/>
                    </a:lnTo>
                    <a:lnTo>
                      <a:pt x="43" y="1"/>
                    </a:lnTo>
                    <a:lnTo>
                      <a:pt x="64" y="2"/>
                    </a:lnTo>
                    <a:lnTo>
                      <a:pt x="75" y="17"/>
                    </a:lnTo>
                    <a:lnTo>
                      <a:pt x="73" y="44"/>
                    </a:lnTo>
                    <a:lnTo>
                      <a:pt x="46" y="73"/>
                    </a:lnTo>
                    <a:lnTo>
                      <a:pt x="21" y="73"/>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3" name="Freeform 33">
                <a:extLst>
                  <a:ext uri="{FF2B5EF4-FFF2-40B4-BE49-F238E27FC236}">
                    <a16:creationId xmlns:a16="http://schemas.microsoft.com/office/drawing/2014/main" id="{40C8EE29-96A9-4177-9EF0-C71DDE5B4658}"/>
                  </a:ext>
                </a:extLst>
              </p:cNvPr>
              <p:cNvSpPr>
                <a:spLocks/>
              </p:cNvSpPr>
              <p:nvPr/>
            </p:nvSpPr>
            <p:spPr bwMode="auto">
              <a:xfrm>
                <a:off x="558" y="3603"/>
                <a:ext cx="13" cy="17"/>
              </a:xfrm>
              <a:custGeom>
                <a:avLst/>
                <a:gdLst>
                  <a:gd name="T0" fmla="*/ 1 w 65"/>
                  <a:gd name="T1" fmla="*/ 9 h 82"/>
                  <a:gd name="T2" fmla="*/ 2 w 65"/>
                  <a:gd name="T3" fmla="*/ 7 h 82"/>
                  <a:gd name="T4" fmla="*/ 0 w 65"/>
                  <a:gd name="T5" fmla="*/ 3 h 82"/>
                  <a:gd name="T6" fmla="*/ 3 w 65"/>
                  <a:gd name="T7" fmla="*/ 0 h 82"/>
                  <a:gd name="T8" fmla="*/ 6 w 65"/>
                  <a:gd name="T9" fmla="*/ 3 h 82"/>
                  <a:gd name="T10" fmla="*/ 5 w 65"/>
                  <a:gd name="T11" fmla="*/ 8 h 82"/>
                  <a:gd name="T12" fmla="*/ 1 w 65"/>
                  <a:gd name="T13" fmla="*/ 9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2">
                    <a:moveTo>
                      <a:pt x="12" y="82"/>
                    </a:moveTo>
                    <a:lnTo>
                      <a:pt x="0" y="61"/>
                    </a:lnTo>
                    <a:lnTo>
                      <a:pt x="7" y="32"/>
                    </a:lnTo>
                    <a:lnTo>
                      <a:pt x="18" y="10"/>
                    </a:lnTo>
                    <a:lnTo>
                      <a:pt x="33" y="0"/>
                    </a:lnTo>
                    <a:lnTo>
                      <a:pt x="54" y="1"/>
                    </a:lnTo>
                    <a:lnTo>
                      <a:pt x="65" y="16"/>
                    </a:lnTo>
                    <a:lnTo>
                      <a:pt x="57" y="46"/>
                    </a:lnTo>
                    <a:lnTo>
                      <a:pt x="37" y="76"/>
                    </a:lnTo>
                    <a:lnTo>
                      <a:pt x="12"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4" name="Freeform 33">
                <a:extLst>
                  <a:ext uri="{FF2B5EF4-FFF2-40B4-BE49-F238E27FC236}">
                    <a16:creationId xmlns:a16="http://schemas.microsoft.com/office/drawing/2014/main" id="{D1C9DDD9-6D19-4128-AD5B-A3C4D0ADCCE2}"/>
                  </a:ext>
                </a:extLst>
              </p:cNvPr>
              <p:cNvSpPr>
                <a:spLocks/>
              </p:cNvSpPr>
              <p:nvPr/>
            </p:nvSpPr>
            <p:spPr bwMode="auto">
              <a:xfrm>
                <a:off x="638" y="3806"/>
                <a:ext cx="15" cy="19"/>
              </a:xfrm>
              <a:custGeom>
                <a:avLst/>
                <a:gdLst>
                  <a:gd name="T0" fmla="*/ 1 w 73"/>
                  <a:gd name="T1" fmla="*/ 9 h 93"/>
                  <a:gd name="T2" fmla="*/ 2 w 73"/>
                  <a:gd name="T3" fmla="*/ 7 h 93"/>
                  <a:gd name="T4" fmla="*/ 0 w 73"/>
                  <a:gd name="T5" fmla="*/ 3 h 93"/>
                  <a:gd name="T6" fmla="*/ 3 w 73"/>
                  <a:gd name="T7" fmla="*/ 0 h 93"/>
                  <a:gd name="T8" fmla="*/ 6 w 73"/>
                  <a:gd name="T9" fmla="*/ 3 h 93"/>
                  <a:gd name="T10" fmla="*/ 5 w 73"/>
                  <a:gd name="T11" fmla="*/ 8 h 93"/>
                  <a:gd name="T12" fmla="*/ 1 w 73"/>
                  <a:gd name="T13" fmla="*/ 9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93">
                    <a:moveTo>
                      <a:pt x="22" y="90"/>
                    </a:moveTo>
                    <a:lnTo>
                      <a:pt x="0" y="72"/>
                    </a:lnTo>
                    <a:lnTo>
                      <a:pt x="1" y="39"/>
                    </a:lnTo>
                    <a:lnTo>
                      <a:pt x="12" y="14"/>
                    </a:lnTo>
                    <a:lnTo>
                      <a:pt x="30" y="0"/>
                    </a:lnTo>
                    <a:lnTo>
                      <a:pt x="54" y="0"/>
                    </a:lnTo>
                    <a:lnTo>
                      <a:pt x="67" y="18"/>
                    </a:lnTo>
                    <a:lnTo>
                      <a:pt x="73" y="42"/>
                    </a:lnTo>
                    <a:lnTo>
                      <a:pt x="70" y="77"/>
                    </a:lnTo>
                    <a:lnTo>
                      <a:pt x="51" y="93"/>
                    </a:lnTo>
                    <a:lnTo>
                      <a:pt x="22" y="9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95" name="Freeform 33">
                <a:extLst>
                  <a:ext uri="{FF2B5EF4-FFF2-40B4-BE49-F238E27FC236}">
                    <a16:creationId xmlns:a16="http://schemas.microsoft.com/office/drawing/2014/main" id="{55A7F97D-9DDC-4567-B275-ADA4D6795D71}"/>
                  </a:ext>
                </a:extLst>
              </p:cNvPr>
              <p:cNvSpPr>
                <a:spLocks/>
              </p:cNvSpPr>
              <p:nvPr/>
            </p:nvSpPr>
            <p:spPr bwMode="auto">
              <a:xfrm>
                <a:off x="718" y="3609"/>
                <a:ext cx="12"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170" name="Freeform 72">
              <a:extLst>
                <a:ext uri="{FF2B5EF4-FFF2-40B4-BE49-F238E27FC236}">
                  <a16:creationId xmlns:a16="http://schemas.microsoft.com/office/drawing/2014/main" id="{E2826C18-3A46-4687-93BC-ECE05C33CF8A}"/>
                </a:ext>
              </a:extLst>
            </p:cNvPr>
            <p:cNvSpPr>
              <a:spLocks/>
            </p:cNvSpPr>
            <p:nvPr/>
          </p:nvSpPr>
          <p:spPr bwMode="auto">
            <a:xfrm>
              <a:off x="3518088" y="2412625"/>
              <a:ext cx="42863" cy="38100"/>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71" name="Group 78">
              <a:extLst>
                <a:ext uri="{FF2B5EF4-FFF2-40B4-BE49-F238E27FC236}">
                  <a16:creationId xmlns:a16="http://schemas.microsoft.com/office/drawing/2014/main" id="{9DFD61B9-5AA3-4F4F-BA4B-C0FA2059B605}"/>
                </a:ext>
              </a:extLst>
            </p:cNvPr>
            <p:cNvGrpSpPr>
              <a:grpSpLocks/>
            </p:cNvGrpSpPr>
            <p:nvPr/>
          </p:nvGrpSpPr>
          <p:grpSpPr bwMode="auto">
            <a:xfrm>
              <a:off x="2873563" y="4239838"/>
              <a:ext cx="53975" cy="57150"/>
              <a:chOff x="7728" y="10782"/>
              <a:chExt cx="2776" cy="2978"/>
            </a:xfrm>
          </p:grpSpPr>
          <p:sp>
            <p:nvSpPr>
              <p:cNvPr id="179" name="Freeform 79">
                <a:extLst>
                  <a:ext uri="{FF2B5EF4-FFF2-40B4-BE49-F238E27FC236}">
                    <a16:creationId xmlns:a16="http://schemas.microsoft.com/office/drawing/2014/main" id="{53C9EB4D-5EAA-4F4D-9B16-3CF7C9A85018}"/>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80" name="Freeform 80">
                <a:extLst>
                  <a:ext uri="{FF2B5EF4-FFF2-40B4-BE49-F238E27FC236}">
                    <a16:creationId xmlns:a16="http://schemas.microsoft.com/office/drawing/2014/main" id="{6B4F332C-CDB8-44E3-9973-DF9D9804ED11}"/>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grpSp>
          <p:nvGrpSpPr>
            <p:cNvPr id="172" name="Group 313">
              <a:extLst>
                <a:ext uri="{FF2B5EF4-FFF2-40B4-BE49-F238E27FC236}">
                  <a16:creationId xmlns:a16="http://schemas.microsoft.com/office/drawing/2014/main" id="{392A6BE2-E6C4-4B8C-AE76-B456BA4894D9}"/>
                </a:ext>
              </a:extLst>
            </p:cNvPr>
            <p:cNvGrpSpPr>
              <a:grpSpLocks/>
            </p:cNvGrpSpPr>
            <p:nvPr/>
          </p:nvGrpSpPr>
          <p:grpSpPr bwMode="auto">
            <a:xfrm>
              <a:off x="2568763" y="4168400"/>
              <a:ext cx="323850" cy="65088"/>
              <a:chOff x="512" y="2456"/>
              <a:chExt cx="204" cy="41"/>
            </a:xfrm>
          </p:grpSpPr>
          <p:sp>
            <p:nvSpPr>
              <p:cNvPr id="175" name="Freeform 77">
                <a:extLst>
                  <a:ext uri="{FF2B5EF4-FFF2-40B4-BE49-F238E27FC236}">
                    <a16:creationId xmlns:a16="http://schemas.microsoft.com/office/drawing/2014/main" id="{CDD0B0CB-CC29-43E4-865A-A11F378A9180}"/>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nvGrpSpPr>
              <p:cNvPr id="176" name="Group 315">
                <a:extLst>
                  <a:ext uri="{FF2B5EF4-FFF2-40B4-BE49-F238E27FC236}">
                    <a16:creationId xmlns:a16="http://schemas.microsoft.com/office/drawing/2014/main" id="{0623B614-7449-4710-8248-13094954839F}"/>
                  </a:ext>
                </a:extLst>
              </p:cNvPr>
              <p:cNvGrpSpPr>
                <a:grpSpLocks/>
              </p:cNvGrpSpPr>
              <p:nvPr/>
            </p:nvGrpSpPr>
            <p:grpSpPr bwMode="auto">
              <a:xfrm>
                <a:off x="512" y="2456"/>
                <a:ext cx="12" cy="4"/>
                <a:chOff x="2478" y="4937"/>
                <a:chExt cx="10011" cy="3255"/>
              </a:xfrm>
            </p:grpSpPr>
            <p:sp>
              <p:nvSpPr>
                <p:cNvPr id="177" name="Freeform 316">
                  <a:extLst>
                    <a:ext uri="{FF2B5EF4-FFF2-40B4-BE49-F238E27FC236}">
                      <a16:creationId xmlns:a16="http://schemas.microsoft.com/office/drawing/2014/main" id="{1F93BE97-A323-43A4-871B-9171AC22E454}"/>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sp>
              <p:nvSpPr>
                <p:cNvPr id="178" name="Freeform 317">
                  <a:extLst>
                    <a:ext uri="{FF2B5EF4-FFF2-40B4-BE49-F238E27FC236}">
                      <a16:creationId xmlns:a16="http://schemas.microsoft.com/office/drawing/2014/main" id="{84D5FC3D-320A-4005-AC1E-A4DB71F88D32}"/>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grpSp>
        <p:sp>
          <p:nvSpPr>
            <p:cNvPr id="173" name="Freeform 4">
              <a:extLst>
                <a:ext uri="{FF2B5EF4-FFF2-40B4-BE49-F238E27FC236}">
                  <a16:creationId xmlns:a16="http://schemas.microsoft.com/office/drawing/2014/main" id="{94F97122-338B-485E-8DF8-8B8CBE96F30A}"/>
                </a:ext>
              </a:extLst>
            </p:cNvPr>
            <p:cNvSpPr>
              <a:spLocks/>
            </p:cNvSpPr>
            <p:nvPr/>
          </p:nvSpPr>
          <p:spPr bwMode="auto">
            <a:xfrm>
              <a:off x="3583175" y="4357313"/>
              <a:ext cx="738188" cy="693738"/>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dirty="0">
                <a:solidFill>
                  <a:schemeClr val="tx1"/>
                </a:solidFill>
              </a:endParaRPr>
            </a:p>
          </p:txBody>
        </p:sp>
        <p:sp>
          <p:nvSpPr>
            <p:cNvPr id="174" name="Freeform 4">
              <a:extLst>
                <a:ext uri="{FF2B5EF4-FFF2-40B4-BE49-F238E27FC236}">
                  <a16:creationId xmlns:a16="http://schemas.microsoft.com/office/drawing/2014/main" id="{F5C89792-2353-4FAF-8C7D-20EDA570C585}"/>
                </a:ext>
              </a:extLst>
            </p:cNvPr>
            <p:cNvSpPr>
              <a:spLocks/>
            </p:cNvSpPr>
            <p:nvPr/>
          </p:nvSpPr>
          <p:spPr bwMode="auto">
            <a:xfrm>
              <a:off x="3476813" y="4471613"/>
              <a:ext cx="1338263" cy="1144588"/>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sz="1350" kern="0">
                <a:solidFill>
                  <a:schemeClr val="tx1"/>
                </a:solidFill>
              </a:endParaRPr>
            </a:p>
          </p:txBody>
        </p:sp>
      </p:grpSp>
      <p:sp>
        <p:nvSpPr>
          <p:cNvPr id="201" name="Rectangle 200">
            <a:extLst>
              <a:ext uri="{FF2B5EF4-FFF2-40B4-BE49-F238E27FC236}">
                <a16:creationId xmlns:a16="http://schemas.microsoft.com/office/drawing/2014/main" id="{76358C2E-902C-4A94-ABD9-9B190A32EFB7}"/>
              </a:ext>
            </a:extLst>
          </p:cNvPr>
          <p:cNvSpPr/>
          <p:nvPr/>
        </p:nvSpPr>
        <p:spPr>
          <a:xfrm>
            <a:off x="314326" y="2061929"/>
            <a:ext cx="1612201" cy="764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KEY GROWTH FACTORS</a:t>
            </a:r>
          </a:p>
        </p:txBody>
      </p:sp>
      <p:sp>
        <p:nvSpPr>
          <p:cNvPr id="203" name="Rounded Rectangle 9">
            <a:extLst>
              <a:ext uri="{FF2B5EF4-FFF2-40B4-BE49-F238E27FC236}">
                <a16:creationId xmlns:a16="http://schemas.microsoft.com/office/drawing/2014/main" id="{7C335A24-787F-4EE2-8EBD-E20F1E211006}"/>
              </a:ext>
            </a:extLst>
          </p:cNvPr>
          <p:cNvSpPr/>
          <p:nvPr/>
        </p:nvSpPr>
        <p:spPr>
          <a:xfrm rot="18900000">
            <a:off x="3002914" y="3117777"/>
            <a:ext cx="1119438" cy="1179847"/>
          </a:xfrm>
          <a:prstGeom prst="roundRect">
            <a:avLst>
              <a:gd name="adj" fmla="val 10715"/>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04" name="Rounded Rectangle 13">
            <a:extLst>
              <a:ext uri="{FF2B5EF4-FFF2-40B4-BE49-F238E27FC236}">
                <a16:creationId xmlns:a16="http://schemas.microsoft.com/office/drawing/2014/main" id="{380EFBB9-8489-44A6-B0BE-2D31DE563805}"/>
              </a:ext>
            </a:extLst>
          </p:cNvPr>
          <p:cNvSpPr/>
          <p:nvPr/>
        </p:nvSpPr>
        <p:spPr>
          <a:xfrm rot="18900000">
            <a:off x="4719069" y="3060422"/>
            <a:ext cx="1207833" cy="1139476"/>
          </a:xfrm>
          <a:prstGeom prst="roundRect">
            <a:avLst>
              <a:gd name="adj" fmla="val 10715"/>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05" name="Rectangle 204">
            <a:extLst>
              <a:ext uri="{FF2B5EF4-FFF2-40B4-BE49-F238E27FC236}">
                <a16:creationId xmlns:a16="http://schemas.microsoft.com/office/drawing/2014/main" id="{5E8D4A0B-9427-4B51-93EB-E3CB2AC078FB}"/>
              </a:ext>
            </a:extLst>
          </p:cNvPr>
          <p:cNvSpPr/>
          <p:nvPr/>
        </p:nvSpPr>
        <p:spPr>
          <a:xfrm>
            <a:off x="1058457" y="3408726"/>
            <a:ext cx="1434233"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Rising Disposable</a:t>
            </a:r>
          </a:p>
          <a:p>
            <a:pPr lvl="0" algn="ctr"/>
            <a:r>
              <a:rPr lang="en-US" sz="1000" b="1" dirty="0">
                <a:latin typeface="Verdana" panose="020B0604030504040204" pitchFamily="34" charset="0"/>
                <a:ea typeface="Verdana" panose="020B0604030504040204" pitchFamily="34" charset="0"/>
                <a:cs typeface="Verdana" panose="020B0604030504040204" pitchFamily="34" charset="0"/>
              </a:rPr>
              <a:t>Income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6" name="Rectangle 205">
            <a:extLst>
              <a:ext uri="{FF2B5EF4-FFF2-40B4-BE49-F238E27FC236}">
                <a16:creationId xmlns:a16="http://schemas.microsoft.com/office/drawing/2014/main" id="{7E151B7C-33AD-4925-8000-5C90706FB7A5}"/>
              </a:ext>
            </a:extLst>
          </p:cNvPr>
          <p:cNvSpPr/>
          <p:nvPr/>
        </p:nvSpPr>
        <p:spPr>
          <a:xfrm>
            <a:off x="2853793" y="3357973"/>
            <a:ext cx="1355948"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Shorter Repainting Cycle</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7" name="Rectangle 206">
            <a:extLst>
              <a:ext uri="{FF2B5EF4-FFF2-40B4-BE49-F238E27FC236}">
                <a16:creationId xmlns:a16="http://schemas.microsoft.com/office/drawing/2014/main" id="{170FEAC4-3858-4A40-A08B-58FCD83C53CC}"/>
              </a:ext>
            </a:extLst>
          </p:cNvPr>
          <p:cNvSpPr/>
          <p:nvPr/>
        </p:nvSpPr>
        <p:spPr>
          <a:xfrm>
            <a:off x="4649462" y="3398471"/>
            <a:ext cx="1388482" cy="400110"/>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Reduced GST (28 to 18%)</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sp>
        <p:nvSpPr>
          <p:cNvPr id="208" name="Rounded Rectangle 13">
            <a:extLst>
              <a:ext uri="{FF2B5EF4-FFF2-40B4-BE49-F238E27FC236}">
                <a16:creationId xmlns:a16="http://schemas.microsoft.com/office/drawing/2014/main" id="{DD2DBAD4-AAFF-45DA-8EB1-703D824FB33C}"/>
              </a:ext>
            </a:extLst>
          </p:cNvPr>
          <p:cNvSpPr/>
          <p:nvPr/>
        </p:nvSpPr>
        <p:spPr>
          <a:xfrm rot="18900000">
            <a:off x="6578004" y="3049316"/>
            <a:ext cx="1185465" cy="1161301"/>
          </a:xfrm>
          <a:prstGeom prst="roundRect">
            <a:avLst>
              <a:gd name="adj" fmla="val 10715"/>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10" name="Rectangle 209">
            <a:extLst>
              <a:ext uri="{FF2B5EF4-FFF2-40B4-BE49-F238E27FC236}">
                <a16:creationId xmlns:a16="http://schemas.microsoft.com/office/drawing/2014/main" id="{D06075C4-89EE-4EAD-B71D-D975781048AC}"/>
              </a:ext>
            </a:extLst>
          </p:cNvPr>
          <p:cNvSpPr/>
          <p:nvPr/>
        </p:nvSpPr>
        <p:spPr>
          <a:xfrm>
            <a:off x="6467646" y="3359776"/>
            <a:ext cx="1470195" cy="553998"/>
          </a:xfrm>
          <a:prstGeom prst="rect">
            <a:avLst/>
          </a:prstGeom>
        </p:spPr>
        <p:txBody>
          <a:bodyPr wrap="square">
            <a:spAutoFit/>
          </a:bodyPr>
          <a:lstStyle/>
          <a:p>
            <a:pPr lvl="0" algn="ctr"/>
            <a:r>
              <a:rPr lang="en-US" sz="1000" b="1" dirty="0">
                <a:latin typeface="Verdana" panose="020B0604030504040204" pitchFamily="34" charset="0"/>
                <a:ea typeface="Verdana" panose="020B0604030504040204" pitchFamily="34" charset="0"/>
                <a:cs typeface="Verdana" panose="020B0604030504040204" pitchFamily="34" charset="0"/>
              </a:rPr>
              <a:t>Increasing Focus on Aesthetic in Infrastructure</a:t>
            </a:r>
          </a:p>
        </p:txBody>
      </p:sp>
      <p:sp>
        <p:nvSpPr>
          <p:cNvPr id="214" name="TextBox 213">
            <a:extLst>
              <a:ext uri="{FF2B5EF4-FFF2-40B4-BE49-F238E27FC236}">
                <a16:creationId xmlns:a16="http://schemas.microsoft.com/office/drawing/2014/main" id="{2A9920FA-2E35-4F12-81BB-32801D81E816}"/>
              </a:ext>
            </a:extLst>
          </p:cNvPr>
          <p:cNvSpPr txBox="1"/>
          <p:nvPr/>
        </p:nvSpPr>
        <p:spPr>
          <a:xfrm>
            <a:off x="4126801" y="3538496"/>
            <a:ext cx="592061" cy="307668"/>
          </a:xfrm>
          <a:prstGeom prst="rect">
            <a:avLst/>
          </a:prstGeom>
          <a:noFill/>
          <a:ln>
            <a:noFill/>
          </a:ln>
        </p:spPr>
        <p:txBody>
          <a:bodyPr wrap="square" rtlCol="0" anchor="ctr">
            <a:spAutoFit/>
          </a:bodyPr>
          <a:lstStyle/>
          <a:p>
            <a:pPr algn="ctr"/>
            <a:r>
              <a:rPr lang="en-US" altLang="ko-KR" sz="1400" b="1" dirty="0">
                <a:solidFill>
                  <a:schemeClr val="bg1"/>
                </a:solidFill>
                <a:latin typeface="Verdana" panose="020B0604030504040204" pitchFamily="34" charset="0"/>
                <a:ea typeface="Verdana" panose="020B0604030504040204" pitchFamily="34" charset="0"/>
                <a:cs typeface="Verdana" panose="020B0604030504040204" pitchFamily="34" charset="0"/>
              </a:rPr>
              <a:t>03</a:t>
            </a:r>
            <a:endParaRPr lang="ko-KR" altLang="en-US" sz="1400" b="1" dirty="0">
              <a:solidFill>
                <a:schemeClr val="bg1"/>
              </a:solidFill>
              <a:latin typeface="Verdana" panose="020B0604030504040204" pitchFamily="34" charset="0"/>
              <a:cs typeface="Verdana" panose="020B0604030504040204" pitchFamily="34" charset="0"/>
            </a:endParaRPr>
          </a:p>
        </p:txBody>
      </p:sp>
      <p:sp>
        <p:nvSpPr>
          <p:cNvPr id="216" name="Rectangle 6">
            <a:extLst>
              <a:ext uri="{FF2B5EF4-FFF2-40B4-BE49-F238E27FC236}">
                <a16:creationId xmlns:a16="http://schemas.microsoft.com/office/drawing/2014/main" id="{2350AEE7-33EC-4902-B6A9-5C8D5332E248}"/>
              </a:ext>
            </a:extLst>
          </p:cNvPr>
          <p:cNvSpPr/>
          <p:nvPr/>
        </p:nvSpPr>
        <p:spPr>
          <a:xfrm rot="18900000">
            <a:off x="571468" y="3464207"/>
            <a:ext cx="425537" cy="4253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bg1"/>
              </a:solidFill>
              <a:latin typeface="Verdana" panose="020B0604030504040204" pitchFamily="34" charset="0"/>
              <a:cs typeface="Verdana" panose="020B0604030504040204" pitchFamily="34" charset="0"/>
            </a:endParaRPr>
          </a:p>
        </p:txBody>
      </p:sp>
      <p:sp>
        <p:nvSpPr>
          <p:cNvPr id="220" name="Rectangle 219">
            <a:extLst>
              <a:ext uri="{FF2B5EF4-FFF2-40B4-BE49-F238E27FC236}">
                <a16:creationId xmlns:a16="http://schemas.microsoft.com/office/drawing/2014/main" id="{374183E1-D33F-45DA-BE96-C1FD26C1B9FE}"/>
              </a:ext>
            </a:extLst>
          </p:cNvPr>
          <p:cNvSpPr/>
          <p:nvPr/>
        </p:nvSpPr>
        <p:spPr>
          <a:xfrm rot="18900000">
            <a:off x="4205258" y="3451200"/>
            <a:ext cx="425538" cy="42535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latin typeface="Verdana" panose="020B0604030504040204" pitchFamily="34" charset="0"/>
              <a:cs typeface="Verdana" panose="020B0604030504040204" pitchFamily="34" charset="0"/>
            </a:endParaRPr>
          </a:p>
        </p:txBody>
      </p:sp>
      <p:sp>
        <p:nvSpPr>
          <p:cNvPr id="221" name="Rectangle 220">
            <a:extLst>
              <a:ext uri="{FF2B5EF4-FFF2-40B4-BE49-F238E27FC236}">
                <a16:creationId xmlns:a16="http://schemas.microsoft.com/office/drawing/2014/main" id="{BEEDC70E-81CA-4E4F-B42F-83613564AD4C}"/>
              </a:ext>
            </a:extLst>
          </p:cNvPr>
          <p:cNvSpPr/>
          <p:nvPr/>
        </p:nvSpPr>
        <p:spPr>
          <a:xfrm rot="18900000">
            <a:off x="6056609" y="3399310"/>
            <a:ext cx="425537" cy="42535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latin typeface="Verdana" panose="020B0604030504040204" pitchFamily="34" charset="0"/>
              <a:cs typeface="Verdana" panose="020B0604030504040204" pitchFamily="34" charset="0"/>
            </a:endParaRPr>
          </a:p>
        </p:txBody>
      </p:sp>
      <p:sp>
        <p:nvSpPr>
          <p:cNvPr id="202" name="Rounded Rectangle 5">
            <a:extLst>
              <a:ext uri="{FF2B5EF4-FFF2-40B4-BE49-F238E27FC236}">
                <a16:creationId xmlns:a16="http://schemas.microsoft.com/office/drawing/2014/main" id="{DF4257B9-906F-4C55-9120-DC928BFAE2C4}"/>
              </a:ext>
            </a:extLst>
          </p:cNvPr>
          <p:cNvSpPr/>
          <p:nvPr/>
        </p:nvSpPr>
        <p:spPr>
          <a:xfrm rot="18900000">
            <a:off x="1243629" y="3130585"/>
            <a:ext cx="1123344" cy="1144631"/>
          </a:xfrm>
          <a:prstGeom prst="roundRect">
            <a:avLst>
              <a:gd name="adj" fmla="val 10715"/>
            </a:avLst>
          </a:prstGeom>
          <a:noFill/>
          <a:ln w="635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00" dirty="0">
              <a:latin typeface="Verdana" panose="020B0604030504040204" pitchFamily="34" charset="0"/>
              <a:cs typeface="Verdana" panose="020B0604030504040204" pitchFamily="34" charset="0"/>
            </a:endParaRPr>
          </a:p>
        </p:txBody>
      </p:sp>
      <p:sp>
        <p:nvSpPr>
          <p:cNvPr id="218" name="Rectangle 11">
            <a:extLst>
              <a:ext uri="{FF2B5EF4-FFF2-40B4-BE49-F238E27FC236}">
                <a16:creationId xmlns:a16="http://schemas.microsoft.com/office/drawing/2014/main" id="{D1D19DAA-AE43-4DBF-A81B-5FD6737AEE41}"/>
              </a:ext>
            </a:extLst>
          </p:cNvPr>
          <p:cNvSpPr/>
          <p:nvPr/>
        </p:nvSpPr>
        <p:spPr>
          <a:xfrm rot="18900000">
            <a:off x="2432738" y="3462694"/>
            <a:ext cx="425538" cy="4253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Verdana" panose="020B0604030504040204" pitchFamily="34" charset="0"/>
              <a:cs typeface="Verdana" panose="020B0604030504040204" pitchFamily="34" charset="0"/>
            </a:endParaRPr>
          </a:p>
        </p:txBody>
      </p:sp>
      <p:sp>
        <p:nvSpPr>
          <p:cNvPr id="222" name="TextBox 221">
            <a:extLst>
              <a:ext uri="{FF2B5EF4-FFF2-40B4-BE49-F238E27FC236}">
                <a16:creationId xmlns:a16="http://schemas.microsoft.com/office/drawing/2014/main" id="{D15CD42B-B316-4554-B9CB-F60A88CCC20A}"/>
              </a:ext>
            </a:extLst>
          </p:cNvPr>
          <p:cNvSpPr txBox="1"/>
          <p:nvPr/>
        </p:nvSpPr>
        <p:spPr>
          <a:xfrm>
            <a:off x="445405" y="3477518"/>
            <a:ext cx="592060" cy="307777"/>
          </a:xfrm>
          <a:prstGeom prst="rect">
            <a:avLst/>
          </a:prstGeom>
          <a:noFill/>
          <a:ln>
            <a:noFill/>
          </a:ln>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01</a:t>
            </a:r>
            <a:endParaRPr lang="ko-KR" altLang="en-US" sz="1400" b="1" dirty="0">
              <a:latin typeface="Verdana" panose="020B0604030504040204" pitchFamily="34" charset="0"/>
              <a:cs typeface="Verdana" panose="020B0604030504040204" pitchFamily="34" charset="0"/>
            </a:endParaRPr>
          </a:p>
        </p:txBody>
      </p:sp>
      <p:sp>
        <p:nvSpPr>
          <p:cNvPr id="223" name="TextBox 222">
            <a:extLst>
              <a:ext uri="{FF2B5EF4-FFF2-40B4-BE49-F238E27FC236}">
                <a16:creationId xmlns:a16="http://schemas.microsoft.com/office/drawing/2014/main" id="{8D1C4D1B-3EFC-4AB8-AF80-F81A3F9C291A}"/>
              </a:ext>
            </a:extLst>
          </p:cNvPr>
          <p:cNvSpPr txBox="1"/>
          <p:nvPr/>
        </p:nvSpPr>
        <p:spPr>
          <a:xfrm>
            <a:off x="2349476" y="3507963"/>
            <a:ext cx="592061" cy="307668"/>
          </a:xfrm>
          <a:prstGeom prst="rect">
            <a:avLst/>
          </a:prstGeom>
          <a:noFill/>
        </p:spPr>
        <p:txBody>
          <a:bodyPr wrap="square" rtlCol="0" anchor="ctr">
            <a:spAutoFit/>
          </a:bodyPr>
          <a:lstStyle/>
          <a:p>
            <a:pPr algn="ctr"/>
            <a:r>
              <a:rPr lang="en-US" altLang="ko-KR" sz="1400" b="1" dirty="0">
                <a:solidFill>
                  <a:schemeClr val="bg1"/>
                </a:solidFill>
                <a:latin typeface="Verdana" panose="020B0604030504040204" pitchFamily="34" charset="0"/>
                <a:ea typeface="Verdana" panose="020B0604030504040204" pitchFamily="34" charset="0"/>
                <a:cs typeface="Verdana" panose="020B0604030504040204" pitchFamily="34" charset="0"/>
              </a:rPr>
              <a:t>02</a:t>
            </a:r>
            <a:endParaRPr lang="ko-KR" altLang="en-US" sz="1400" b="1" dirty="0">
              <a:solidFill>
                <a:schemeClr val="bg1"/>
              </a:solidFill>
              <a:latin typeface="Verdana" panose="020B0604030504040204" pitchFamily="34" charset="0"/>
              <a:cs typeface="Verdana" panose="020B0604030504040204" pitchFamily="34" charset="0"/>
            </a:endParaRPr>
          </a:p>
        </p:txBody>
      </p:sp>
      <p:sp>
        <p:nvSpPr>
          <p:cNvPr id="224" name="TextBox 223">
            <a:extLst>
              <a:ext uri="{FF2B5EF4-FFF2-40B4-BE49-F238E27FC236}">
                <a16:creationId xmlns:a16="http://schemas.microsoft.com/office/drawing/2014/main" id="{8C99654F-0634-4E1D-A78E-B44A1F2D5FA7}"/>
              </a:ext>
            </a:extLst>
          </p:cNvPr>
          <p:cNvSpPr txBox="1"/>
          <p:nvPr/>
        </p:nvSpPr>
        <p:spPr>
          <a:xfrm>
            <a:off x="4133747" y="3521536"/>
            <a:ext cx="592061" cy="307668"/>
          </a:xfrm>
          <a:prstGeom prst="rect">
            <a:avLst/>
          </a:prstGeom>
          <a:noFill/>
          <a:ln>
            <a:noFill/>
          </a:ln>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03</a:t>
            </a:r>
            <a:endParaRPr lang="ko-KR" altLang="en-US" sz="1400" b="1" dirty="0">
              <a:latin typeface="Verdana" panose="020B0604030504040204" pitchFamily="34" charset="0"/>
              <a:cs typeface="Verdana" panose="020B0604030504040204" pitchFamily="34" charset="0"/>
            </a:endParaRPr>
          </a:p>
        </p:txBody>
      </p:sp>
      <p:sp>
        <p:nvSpPr>
          <p:cNvPr id="225" name="TextBox 224">
            <a:extLst>
              <a:ext uri="{FF2B5EF4-FFF2-40B4-BE49-F238E27FC236}">
                <a16:creationId xmlns:a16="http://schemas.microsoft.com/office/drawing/2014/main" id="{41F97E7E-C840-44ED-BBAE-4684562BB216}"/>
              </a:ext>
            </a:extLst>
          </p:cNvPr>
          <p:cNvSpPr txBox="1"/>
          <p:nvPr/>
        </p:nvSpPr>
        <p:spPr>
          <a:xfrm>
            <a:off x="5973347" y="3458152"/>
            <a:ext cx="592060" cy="307668"/>
          </a:xfrm>
          <a:prstGeom prst="rect">
            <a:avLst/>
          </a:prstGeom>
          <a:noFill/>
        </p:spPr>
        <p:txBody>
          <a:bodyPr wrap="square" rtlCol="0" anchor="ctr">
            <a:spAutoFit/>
          </a:bodyPr>
          <a:lstStyle/>
          <a:p>
            <a:pPr algn="ctr"/>
            <a:r>
              <a:rPr lang="en-US" altLang="ko-KR" sz="1400" b="1" dirty="0">
                <a:latin typeface="Verdana" panose="020B0604030504040204" pitchFamily="34" charset="0"/>
                <a:ea typeface="Verdana" panose="020B0604030504040204" pitchFamily="34" charset="0"/>
                <a:cs typeface="Verdana" panose="020B0604030504040204" pitchFamily="34" charset="0"/>
              </a:rPr>
              <a:t>04</a:t>
            </a:r>
            <a:endParaRPr lang="ko-KR" altLang="en-US" sz="1400" b="1" dirty="0">
              <a:latin typeface="Verdana" panose="020B0604030504040204" pitchFamily="34" charset="0"/>
              <a:cs typeface="Verdana" panose="020B0604030504040204" pitchFamily="34" charset="0"/>
            </a:endParaRPr>
          </a:p>
        </p:txBody>
      </p:sp>
      <p:graphicFrame>
        <p:nvGraphicFramePr>
          <p:cNvPr id="228" name="Diagram 227">
            <a:extLst>
              <a:ext uri="{FF2B5EF4-FFF2-40B4-BE49-F238E27FC236}">
                <a16:creationId xmlns:a16="http://schemas.microsoft.com/office/drawing/2014/main" id="{4A86ABA9-0527-47DB-B1A2-2769B5B77F6A}"/>
              </a:ext>
            </a:extLst>
          </p:cNvPr>
          <p:cNvGraphicFramePr/>
          <p:nvPr/>
        </p:nvGraphicFramePr>
        <p:xfrm>
          <a:off x="537500" y="4673600"/>
          <a:ext cx="7594288" cy="196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027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690666893"/>
              </p:ext>
            </p:extLst>
          </p:nvPr>
        </p:nvGraphicFramePr>
        <p:xfrm>
          <a:off x="178676" y="986493"/>
          <a:ext cx="8703583" cy="47132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Asia-Pacific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0735F37D-6C77-496A-8F21-494439848DCA}"/>
              </a:ext>
            </a:extLst>
          </p:cNvPr>
          <p:cNvSpPr txBox="1"/>
          <p:nvPr/>
        </p:nvSpPr>
        <p:spPr>
          <a:xfrm>
            <a:off x="6425733" y="584722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4748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India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115706575"/>
              </p:ext>
            </p:extLst>
          </p:nvPr>
        </p:nvGraphicFramePr>
        <p:xfrm>
          <a:off x="28136" y="1018939"/>
          <a:ext cx="9042646" cy="3942404"/>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353916D3-6F48-47C1-A6D1-EBA620C9393E}"/>
              </a:ext>
            </a:extLst>
          </p:cNvPr>
          <p:cNvSpPr txBox="1"/>
          <p:nvPr/>
        </p:nvSpPr>
        <p:spPr>
          <a:xfrm>
            <a:off x="6298284" y="524128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3662842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India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4280497089"/>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5054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India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India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3211029206"/>
              </p:ext>
            </p:extLst>
          </p:nvPr>
        </p:nvGraphicFramePr>
        <p:xfrm>
          <a:off x="28137" y="1234483"/>
          <a:ext cx="9115863" cy="41673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2298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3014253"/>
            <a:ext cx="2736426" cy="1200329"/>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EUROPE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wooden, wood&#10;&#10;Description automatically generated">
            <a:extLst>
              <a:ext uri="{FF2B5EF4-FFF2-40B4-BE49-F238E27FC236}">
                <a16:creationId xmlns:a16="http://schemas.microsoft.com/office/drawing/2014/main" id="{3318A866-82E0-4722-87A7-96CA7C923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2"/>
            <a:ext cx="6096004" cy="36480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0866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2272439281"/>
              </p:ext>
            </p:extLst>
          </p:nvPr>
        </p:nvGraphicFramePr>
        <p:xfrm>
          <a:off x="423438" y="534898"/>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10: Europe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02328" y="2459690"/>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71196" y="2468169"/>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2744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4.63%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2744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3.96</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719636" y="3517851"/>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4" name="TextBox 3">
            <a:extLst>
              <a:ext uri="{FF2B5EF4-FFF2-40B4-BE49-F238E27FC236}">
                <a16:creationId xmlns:a16="http://schemas.microsoft.com/office/drawing/2014/main" id="{9E8A52AA-DCF5-4D00-93B4-12D850D1833B}"/>
              </a:ext>
            </a:extLst>
          </p:cNvPr>
          <p:cNvSpPr txBox="1"/>
          <p:nvPr/>
        </p:nvSpPr>
        <p:spPr>
          <a:xfrm>
            <a:off x="241921" y="3680657"/>
            <a:ext cx="4807551" cy="2862322"/>
          </a:xfrm>
          <a:prstGeom prst="rect">
            <a:avLst/>
          </a:prstGeom>
          <a:solidFill>
            <a:schemeClr val="tx2">
              <a:lumMod val="75000"/>
            </a:schemeClr>
          </a:solidFill>
        </p:spPr>
        <p:txBody>
          <a:bodyPr wrap="square" rtlCol="0">
            <a:spAutoFit/>
          </a:bodyPr>
          <a:lstStyle/>
          <a:p>
            <a:pPr algn="just"/>
            <a:r>
              <a:rPr lang="en-IN" sz="1200" dirty="0">
                <a:solidFill>
                  <a:schemeClr val="bg1"/>
                </a:solidFill>
              </a:rPr>
              <a:t>European paint industry is struggling with peak price of epoxy resin due to dramatic supply shortage of raw material supply. In addition to the corona pandemic, it has massive impact on the companies business result, which  anticipated to witness slow growth during short term compared to historical period, this has created a colossal disruption across the globe in 2020. </a:t>
            </a:r>
          </a:p>
          <a:p>
            <a:pPr algn="just"/>
            <a:r>
              <a:rPr lang="en-IN" sz="1200" dirty="0">
                <a:solidFill>
                  <a:schemeClr val="bg1"/>
                </a:solidFill>
              </a:rPr>
              <a:t>According to the German Coatings and Printing Inks Association (</a:t>
            </a:r>
            <a:r>
              <a:rPr lang="en-IN" sz="1200" dirty="0" err="1">
                <a:solidFill>
                  <a:schemeClr val="bg1"/>
                </a:solidFill>
              </a:rPr>
              <a:t>VdL</a:t>
            </a:r>
            <a:r>
              <a:rPr lang="en-IN" sz="1200" dirty="0">
                <a:solidFill>
                  <a:schemeClr val="bg1"/>
                </a:solidFill>
              </a:rPr>
              <a:t>), for roughly 270 companies, prices on the world market, particularly for epoxy resins and polyester resins, have gone up so dramatically due to surge in total demand in the region post peak of pandemic in 2020 which have caused a significant impact on business results and overall demand in Europe. </a:t>
            </a:r>
          </a:p>
          <a:p>
            <a:pPr algn="just"/>
            <a:r>
              <a:rPr lang="en-IN" sz="1200" dirty="0">
                <a:solidFill>
                  <a:schemeClr val="bg1"/>
                </a:solidFill>
              </a:rPr>
              <a:t>However, the gradual improvement in demand across Europe is anticipated in view of downstream industries operating at higher operating rate to fulfil swelling demand. </a:t>
            </a:r>
          </a:p>
        </p:txBody>
      </p:sp>
      <p:sp>
        <p:nvSpPr>
          <p:cNvPr id="12" name="TextBox 11">
            <a:extLst>
              <a:ext uri="{FF2B5EF4-FFF2-40B4-BE49-F238E27FC236}">
                <a16:creationId xmlns:a16="http://schemas.microsoft.com/office/drawing/2014/main" id="{54583485-4896-40C8-913D-BB781294AFA1}"/>
              </a:ext>
            </a:extLst>
          </p:cNvPr>
          <p:cNvSpPr txBox="1"/>
          <p:nvPr/>
        </p:nvSpPr>
        <p:spPr>
          <a:xfrm>
            <a:off x="7888613" y="6238996"/>
            <a:ext cx="1064155" cy="2308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
            <a:r>
              <a:rPr lang="en-IN" sz="9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OPEC</a:t>
            </a:r>
          </a:p>
        </p:txBody>
      </p:sp>
      <p:sp>
        <p:nvSpPr>
          <p:cNvPr id="13" name="Rectangle 12">
            <a:extLst>
              <a:ext uri="{FF2B5EF4-FFF2-40B4-BE49-F238E27FC236}">
                <a16:creationId xmlns:a16="http://schemas.microsoft.com/office/drawing/2014/main" id="{5DD6AB39-427F-4B54-B389-00FEA7AB9A10}"/>
              </a:ext>
            </a:extLst>
          </p:cNvPr>
          <p:cNvSpPr/>
          <p:nvPr/>
        </p:nvSpPr>
        <p:spPr>
          <a:xfrm>
            <a:off x="5135881" y="3698343"/>
            <a:ext cx="4008119" cy="52290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86: Europe Construction Market size, By Value (USD Billion), 2016-2020</a:t>
            </a:r>
          </a:p>
        </p:txBody>
      </p:sp>
      <p:graphicFrame>
        <p:nvGraphicFramePr>
          <p:cNvPr id="14" name="Chart 13">
            <a:extLst>
              <a:ext uri="{FF2B5EF4-FFF2-40B4-BE49-F238E27FC236}">
                <a16:creationId xmlns:a16="http://schemas.microsoft.com/office/drawing/2014/main" id="{10852AA1-BB9F-4D68-BDA7-F92C86D87E81}"/>
              </a:ext>
            </a:extLst>
          </p:cNvPr>
          <p:cNvGraphicFramePr/>
          <p:nvPr>
            <p:extLst>
              <p:ext uri="{D42A27DB-BD31-4B8C-83A1-F6EECF244321}">
                <p14:modId xmlns:p14="http://schemas.microsoft.com/office/powerpoint/2010/main" val="4199780130"/>
              </p:ext>
            </p:extLst>
          </p:nvPr>
        </p:nvGraphicFramePr>
        <p:xfrm>
          <a:off x="5056731" y="4141274"/>
          <a:ext cx="4133531" cy="19524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330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224416965"/>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24002" y="733346"/>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Europe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1154190" y="4194165"/>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Europe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559575884"/>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45250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pPr>
              <a:spcBef>
                <a:spcPts val="0"/>
              </a:spcBef>
            </a:pPr>
            <a:r>
              <a:rPr lang="en-US" sz="1200" b="0" spc="0" dirty="0">
                <a:solidFill>
                  <a:schemeClr val="tx1">
                    <a:lumMod val="85000"/>
                    <a:lumOff val="15000"/>
                  </a:schemeClr>
                </a:solidFill>
                <a:latin typeface="Montserrat" panose="02000505000000020004" pitchFamily="2" charset="0"/>
              </a:rPr>
              <a:t>Product of Interest (POI): </a:t>
            </a:r>
            <a:r>
              <a:rPr lang="en-IN" sz="1200" spc="0" dirty="0">
                <a:solidFill>
                  <a:schemeClr val="tx1">
                    <a:lumMod val="85000"/>
                    <a:lumOff val="15000"/>
                  </a:schemeClr>
                </a:solidFill>
                <a:latin typeface="Montserrat" panose="02000505000000020004" pitchFamily="2" charset="0"/>
              </a:rPr>
              <a:t>Epoxy Resin</a:t>
            </a:r>
            <a:endParaRPr lang="en-US" sz="1200" spc="0" dirty="0">
              <a:solidFill>
                <a:schemeClr val="tx1">
                  <a:lumMod val="85000"/>
                  <a:lumOff val="15000"/>
                </a:schemeClr>
              </a:solidFill>
              <a:latin typeface="Montserrat" panose="02000505000000020004" pitchFamily="2" charset="0"/>
            </a:endParaRPr>
          </a:p>
        </p:txBody>
      </p:sp>
      <p:sp>
        <p:nvSpPr>
          <p:cNvPr id="3" name="Rectangle 2">
            <a:extLst>
              <a:ext uri="{FF2B5EF4-FFF2-40B4-BE49-F238E27FC236}">
                <a16:creationId xmlns:a16="http://schemas.microsoft.com/office/drawing/2014/main" id="{3DDE9E4E-8702-4501-978B-FF90B0A676E7}"/>
              </a:ext>
            </a:extLst>
          </p:cNvPr>
          <p:cNvSpPr/>
          <p:nvPr/>
        </p:nvSpPr>
        <p:spPr>
          <a:xfrm>
            <a:off x="0" y="1015606"/>
            <a:ext cx="9144000" cy="1680645"/>
          </a:xfrm>
          <a:prstGeom prst="rect">
            <a:avLst/>
          </a:prstGeom>
          <a:solidFill>
            <a:schemeClr val="accent6">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Veradana"/>
              <a:ea typeface="+mn-ea"/>
              <a:cs typeface="+mn-cs"/>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104969" y="3469614"/>
            <a:ext cx="1775803" cy="2870979"/>
            <a:chOff x="5680590" y="3221272"/>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680590" y="3221272"/>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endParaRPr kumimoji="0" lang="en-US" altLang="ko-KR" sz="9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Review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2015 – 2019</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Base Year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2020</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Estimated Year</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2021</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Forecast Period </a:t>
              </a:r>
            </a:p>
            <a:p>
              <a:pPr marL="0" marR="0" lvl="0" indent="0" algn="ctr" defTabSz="457200" rtl="0" eaLnBrk="1" fontAlgn="auto" latinLnBrk="0" hangingPunct="1">
                <a:lnSpc>
                  <a:spcPts val="2200"/>
                </a:lnSpc>
                <a:spcBef>
                  <a:spcPts val="0"/>
                </a:spcBef>
                <a:spcAft>
                  <a:spcPts val="0"/>
                </a:spcAft>
                <a:buClrTx/>
                <a:buSzTx/>
                <a:buFontTx/>
                <a:buNone/>
                <a:tabLst/>
                <a:defRPr/>
              </a:pPr>
              <a:r>
                <a:rPr kumimoji="0" lang="en-US" altLang="ko-KR" sz="1050" b="1" i="0" u="none" strike="noStrike" kern="1200" cap="none" spc="0" normalizeH="0" baseline="0" noProof="0" dirty="0">
                  <a:ln>
                    <a:noFill/>
                  </a:ln>
                  <a:solidFill>
                    <a:srgbClr val="1E5C61"/>
                  </a:solidFill>
                  <a:effectLst/>
                  <a:uLnTx/>
                  <a:uFillTx/>
                  <a:latin typeface="Verdana" panose="020B0604030504040204" pitchFamily="34" charset="0"/>
                  <a:ea typeface="Verdana" panose="020B0604030504040204" pitchFamily="34" charset="0"/>
                  <a:cs typeface="Verdana" panose="020B0604030504040204" pitchFamily="34" charset="0"/>
                </a:rPr>
                <a:t>2022 – 2030</a:t>
              </a:r>
            </a:p>
          </p:txBody>
        </p:sp>
        <p:sp>
          <p:nvSpPr>
            <p:cNvPr id="24" name="Rectangle 23">
              <a:extLst>
                <a:ext uri="{FF2B5EF4-FFF2-40B4-BE49-F238E27FC236}">
                  <a16:creationId xmlns:a16="http://schemas.microsoft.com/office/drawing/2014/main" id="{755CFAAC-596D-4503-B88D-937A7EE98449}"/>
                </a:ext>
              </a:extLst>
            </p:cNvPr>
            <p:cNvSpPr/>
            <p:nvPr/>
          </p:nvSpPr>
          <p:spPr>
            <a:xfrm>
              <a:off x="6219395" y="3228357"/>
              <a:ext cx="2057399"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ontserrat" panose="02000505000000020004" pitchFamily="2" charset="0"/>
                  <a:ea typeface="+mn-ea"/>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3786" y="3171642"/>
            <a:ext cx="7142461" cy="3546127"/>
            <a:chOff x="329241" y="3318875"/>
            <a:chExt cx="7069176" cy="3528633"/>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FF61549-36F6-49F1-97F6-1AB189EA302E}"/>
                </a:ext>
              </a:extLst>
            </p:cNvPr>
            <p:cNvSpPr txBox="1"/>
            <p:nvPr/>
          </p:nvSpPr>
          <p:spPr>
            <a:xfrm>
              <a:off x="5839599" y="4926520"/>
              <a:ext cx="1558818" cy="229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REGION</a:t>
              </a:r>
            </a:p>
          </p:txBody>
        </p:sp>
        <p:sp>
          <p:nvSpPr>
            <p:cNvPr id="27" name="TextBox 26">
              <a:extLst>
                <a:ext uri="{FF2B5EF4-FFF2-40B4-BE49-F238E27FC236}">
                  <a16:creationId xmlns:a16="http://schemas.microsoft.com/office/drawing/2014/main" id="{C2974BF6-9B90-4FF7-A7AD-7C0FE2E05F8C}"/>
                </a:ext>
              </a:extLst>
            </p:cNvPr>
            <p:cNvSpPr txBox="1"/>
            <p:nvPr/>
          </p:nvSpPr>
          <p:spPr>
            <a:xfrm>
              <a:off x="5830880" y="5129718"/>
              <a:ext cx="1161133" cy="1717790"/>
            </a:xfrm>
            <a:prstGeom prst="rect">
              <a:avLst/>
            </a:prstGeom>
            <a:noFill/>
          </p:spPr>
          <p:txBody>
            <a:bodyPr wrap="square" rtlCol="0">
              <a:spAutoFit/>
            </a:bodyPr>
            <a:lstStyle/>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Asia-Pacific</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Europe</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North America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900" dirty="0">
                  <a:solidFill>
                    <a:srgbClr val="44546A">
                      <a:lumMod val="75000"/>
                    </a:srgbClr>
                  </a:solidFill>
                  <a:latin typeface="Verdana" panose="020B0604030504040204" pitchFamily="34" charset="0"/>
                  <a:ea typeface="Verdana" panose="020B0604030504040204" pitchFamily="34" charset="0"/>
                  <a:cs typeface="Verdana" panose="020B0604030504040204" pitchFamily="34" charset="0"/>
                </a:rPr>
                <a:t>Middle East &amp; Africa</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dirty="0">
                  <a:ln>
                    <a:noFill/>
                  </a:ln>
                  <a:solidFill>
                    <a:srgbClr val="44546A">
                      <a:lumMod val="75000"/>
                    </a:srgbClr>
                  </a:solidFill>
                  <a:effectLst/>
                  <a:uLnTx/>
                  <a:uFillTx/>
                  <a:latin typeface="Verdana" panose="020B0604030504040204" pitchFamily="34" charset="0"/>
                  <a:ea typeface="Verdana" panose="020B0604030504040204" pitchFamily="34" charset="0"/>
                  <a:cs typeface="Verdana" panose="020B0604030504040204" pitchFamily="34" charset="0"/>
                </a:rPr>
                <a:t>South America</a:t>
              </a:r>
            </a:p>
          </p:txBody>
        </p:sp>
      </p:gr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Veradana"/>
                <a:ea typeface="+mn-ea"/>
                <a:cs typeface="Arial" panose="020B0604020202020204" pitchFamily="34" charset="0"/>
              </a:rPr>
              <a:t>Market Segmentation</a:t>
            </a:r>
          </a:p>
        </p:txBody>
      </p:sp>
      <p:sp>
        <p:nvSpPr>
          <p:cNvPr id="10" name="Rectangle 9">
            <a:extLst>
              <a:ext uri="{FF2B5EF4-FFF2-40B4-BE49-F238E27FC236}">
                <a16:creationId xmlns:a16="http://schemas.microsoft.com/office/drawing/2014/main" id="{D3ED3059-C3A2-40CB-AC12-B05730D7DE40}"/>
              </a:ext>
            </a:extLst>
          </p:cNvPr>
          <p:cNvSpPr/>
          <p:nvPr/>
        </p:nvSpPr>
        <p:spPr>
          <a:xfrm>
            <a:off x="183786" y="1048027"/>
            <a:ext cx="8798352" cy="1600438"/>
          </a:xfrm>
          <a:prstGeom prst="rect">
            <a:avLst/>
          </a:prstGeom>
        </p:spPr>
        <p:txBody>
          <a:bodyPr wrap="square">
            <a:spAutoFit/>
          </a:bodyPr>
          <a:lstStyle/>
          <a:p>
            <a:pPr algn="just"/>
            <a:r>
              <a:rPr lang="en-US" sz="1400" dirty="0">
                <a:solidFill>
                  <a:schemeClr val="bg1"/>
                </a:solidFill>
                <a:latin typeface="Veradana"/>
              </a:rPr>
              <a:t>Epoxy Resin have properties including </a:t>
            </a:r>
            <a:r>
              <a:rPr lang="en-IN" sz="1400" dirty="0">
                <a:solidFill>
                  <a:schemeClr val="bg1"/>
                </a:solidFill>
                <a:latin typeface="Veradana"/>
              </a:rPr>
              <a:t>water resistant due to absence of ester group in its structure which makes it suitable for various applications across end-use industries such as construction, electronics, and others. The major application of epoxy resin is found in paints &amp; coating sector globally as of 2020 which is anticipated to maintain its dominance in forecast year as well. The epoxy resin market is segmented into three major grades – solid, liquid and semi-solid. Liquid form accounts for over 40% share in the global epoxy resin demand, owing to its surging consumption from expanding construction sector across the various developing countries like China, India and others for numerous applications owing to its properties viz., chemical resistance, toughness, excellent adhesion and others. </a:t>
            </a:r>
            <a:endParaRPr lang="en-US" sz="1400" dirty="0">
              <a:highlight>
                <a:srgbClr val="FFFF00"/>
              </a:highlight>
              <a:latin typeface="Veradana"/>
            </a:endParaRPr>
          </a:p>
        </p:txBody>
      </p:sp>
      <p:sp>
        <p:nvSpPr>
          <p:cNvPr id="14" name="TextBox 13">
            <a:extLst>
              <a:ext uri="{FF2B5EF4-FFF2-40B4-BE49-F238E27FC236}">
                <a16:creationId xmlns:a16="http://schemas.microsoft.com/office/drawing/2014/main" id="{3B614150-E70C-4EB8-AC3E-3F754910B108}"/>
              </a:ext>
            </a:extLst>
          </p:cNvPr>
          <p:cNvSpPr txBox="1"/>
          <p:nvPr/>
        </p:nvSpPr>
        <p:spPr>
          <a:xfrm>
            <a:off x="4360573" y="328125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15" name="TextBox 14">
            <a:extLst>
              <a:ext uri="{FF2B5EF4-FFF2-40B4-BE49-F238E27FC236}">
                <a16:creationId xmlns:a16="http://schemas.microsoft.com/office/drawing/2014/main" id="{7B0BFA37-CED2-4CE7-A247-E28FFA6A18E2}"/>
              </a:ext>
            </a:extLst>
          </p:cNvPr>
          <p:cNvSpPr txBox="1"/>
          <p:nvPr/>
        </p:nvSpPr>
        <p:spPr>
          <a:xfrm>
            <a:off x="4268280" y="3491659"/>
            <a:ext cx="1608168" cy="8953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Standard Epoxy Resin</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Specialized Epoxy Resin</a:t>
            </a:r>
          </a:p>
        </p:txBody>
      </p:sp>
      <p:sp>
        <p:nvSpPr>
          <p:cNvPr id="16" name="TextBox 15">
            <a:extLst>
              <a:ext uri="{FF2B5EF4-FFF2-40B4-BE49-F238E27FC236}">
                <a16:creationId xmlns:a16="http://schemas.microsoft.com/office/drawing/2014/main" id="{BB5FD99E-EF23-4AE3-8D2F-0D24819DD79F}"/>
              </a:ext>
            </a:extLst>
          </p:cNvPr>
          <p:cNvSpPr txBox="1"/>
          <p:nvPr/>
        </p:nvSpPr>
        <p:spPr>
          <a:xfrm>
            <a:off x="4291759" y="5154569"/>
            <a:ext cx="2084712" cy="68756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Liquid</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Semi-Solid</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Solid</a:t>
            </a:r>
          </a:p>
        </p:txBody>
      </p:sp>
      <p:sp>
        <p:nvSpPr>
          <p:cNvPr id="17" name="TextBox 16">
            <a:extLst>
              <a:ext uri="{FF2B5EF4-FFF2-40B4-BE49-F238E27FC236}">
                <a16:creationId xmlns:a16="http://schemas.microsoft.com/office/drawing/2014/main" id="{EFA53E0B-B6CC-4AA3-A509-739EC694A6CA}"/>
              </a:ext>
            </a:extLst>
          </p:cNvPr>
          <p:cNvSpPr txBox="1"/>
          <p:nvPr/>
        </p:nvSpPr>
        <p:spPr>
          <a:xfrm>
            <a:off x="4291759" y="4957534"/>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19" name="TextBox 18">
            <a:extLst>
              <a:ext uri="{FF2B5EF4-FFF2-40B4-BE49-F238E27FC236}">
                <a16:creationId xmlns:a16="http://schemas.microsoft.com/office/drawing/2014/main" id="{24210260-F348-4F72-9369-252E8E418CFE}"/>
              </a:ext>
            </a:extLst>
          </p:cNvPr>
          <p:cNvSpPr txBox="1"/>
          <p:nvPr/>
        </p:nvSpPr>
        <p:spPr>
          <a:xfrm>
            <a:off x="5945863" y="3281252"/>
            <a:ext cx="1423583"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20" name="TextBox 19">
            <a:extLst>
              <a:ext uri="{FF2B5EF4-FFF2-40B4-BE49-F238E27FC236}">
                <a16:creationId xmlns:a16="http://schemas.microsoft.com/office/drawing/2014/main" id="{9E194268-F867-4BA9-97D2-177AC498DBF2}"/>
              </a:ext>
            </a:extLst>
          </p:cNvPr>
          <p:cNvSpPr txBox="1"/>
          <p:nvPr/>
        </p:nvSpPr>
        <p:spPr>
          <a:xfrm>
            <a:off x="5776776" y="3463851"/>
            <a:ext cx="1608168" cy="110305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Paints &amp; Coatings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Electrical &amp; Electronics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Adhesives</a:t>
            </a:r>
          </a:p>
          <a:p>
            <a:pPr marL="171450" indent="-171450">
              <a:lnSpc>
                <a:spcPct val="150000"/>
              </a:lnSpc>
              <a:buFont typeface="Arial" panose="020B0604020202020204" pitchFamily="34" charset="0"/>
              <a:buChar char="•"/>
            </a:pPr>
            <a:r>
              <a:rPr lang="en-IN"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pic>
        <p:nvPicPr>
          <p:cNvPr id="1026" name="Picture 2" descr="What is Epoxy Resin? (with pictures)">
            <a:extLst>
              <a:ext uri="{FF2B5EF4-FFF2-40B4-BE49-F238E27FC236}">
                <a16:creationId xmlns:a16="http://schemas.microsoft.com/office/drawing/2014/main" id="{7B285184-A0E5-4D06-A885-E98C526F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67" y="3814207"/>
            <a:ext cx="2850492" cy="219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061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4294967295"/>
          </p:nvPr>
        </p:nvSpPr>
        <p:spPr>
          <a:xfrm>
            <a:off x="0" y="186472"/>
            <a:ext cx="6109252" cy="456400"/>
          </a:xfrm>
        </p:spPr>
        <p:txBody>
          <a:bodyPr>
            <a:normAutofit/>
          </a:bodyPr>
          <a:lstStyle/>
          <a:p>
            <a:pPr marL="0" indent="0">
              <a:spcBef>
                <a:spcPts val="0"/>
              </a:spcBef>
              <a:buNone/>
            </a:pPr>
            <a:r>
              <a:rPr lang="en-IN" sz="1400" b="1" dirty="0">
                <a:solidFill>
                  <a:schemeClr val="tx1">
                    <a:lumMod val="85000"/>
                    <a:lumOff val="15000"/>
                  </a:schemeClr>
                </a:solidFill>
                <a:latin typeface="Montserrat" panose="02000505000000020004" pitchFamily="2" charset="0"/>
                <a:cs typeface="Arial" panose="020B0604020202020204" pitchFamily="34" charset="0"/>
              </a:rPr>
              <a:t>Europe Epoxy Resin Market Overview</a:t>
            </a:r>
            <a:endParaRPr lang="en-US" sz="1400" b="1" dirty="0">
              <a:solidFill>
                <a:schemeClr val="tx1">
                  <a:lumMod val="85000"/>
                  <a:lumOff val="15000"/>
                </a:schemeClr>
              </a:solidFill>
              <a:latin typeface="Montserrat" panose="0200050500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9530C564-E0DE-40EB-8C72-69B0188E89C0}"/>
              </a:ext>
            </a:extLst>
          </p:cNvPr>
          <p:cNvSpPr txBox="1"/>
          <p:nvPr/>
        </p:nvSpPr>
        <p:spPr>
          <a:xfrm>
            <a:off x="194121" y="812611"/>
            <a:ext cx="8755757" cy="2811988"/>
          </a:xfrm>
          <a:prstGeom prst="rect">
            <a:avLst/>
          </a:prstGeom>
          <a:noFill/>
        </p:spPr>
        <p:txBody>
          <a:bodyPr wrap="square" rtlCol="0">
            <a:spAutoFit/>
          </a:bodyPr>
          <a:lstStyle/>
          <a:p>
            <a:pPr algn="just">
              <a:lnSpc>
                <a:spcPct val="200000"/>
              </a:lnSpc>
            </a:pPr>
            <a:r>
              <a:rPr lang="en-US" sz="1000" dirty="0">
                <a:effectLst/>
                <a:latin typeface="Verdana" panose="020B0604030504040204" pitchFamily="34" charset="0"/>
                <a:ea typeface="Verdana" panose="020B0604030504040204" pitchFamily="34" charset="0"/>
                <a:cs typeface="Verdana" panose="020B0604030504040204" pitchFamily="34" charset="0"/>
              </a:rPr>
              <a:t>Europe’s current capacity of Epoxy Resin stood at 233 thousand </a:t>
            </a:r>
            <a:r>
              <a:rPr lang="en-US" sz="1000"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dirty="0">
                <a:effectLst/>
                <a:latin typeface="Verdana" panose="020B0604030504040204" pitchFamily="34" charset="0"/>
                <a:ea typeface="Verdana" panose="020B0604030504040204" pitchFamily="34" charset="0"/>
                <a:cs typeface="Verdana" panose="020B0604030504040204" pitchFamily="34" charset="0"/>
              </a:rPr>
              <a:t>.  Major Epoxy Resin player in Europe includes INEOS Composites, Hexion Inc, Scott Bader Company Ltd., and AOC – </a:t>
            </a:r>
            <a:r>
              <a:rPr lang="en-US" sz="1000" dirty="0" err="1">
                <a:effectLst/>
                <a:latin typeface="Verdana" panose="020B0604030504040204" pitchFamily="34" charset="0"/>
                <a:ea typeface="Verdana" panose="020B0604030504040204" pitchFamily="34" charset="0"/>
                <a:cs typeface="Verdana" panose="020B0604030504040204" pitchFamily="34" charset="0"/>
              </a:rPr>
              <a:t>Aliancys</a:t>
            </a:r>
            <a:r>
              <a:rPr lang="en-US" sz="1000" dirty="0">
                <a:effectLst/>
                <a:latin typeface="Verdana" panose="020B0604030504040204" pitchFamily="34" charset="0"/>
                <a:ea typeface="Verdana" panose="020B0604030504040204" pitchFamily="34" charset="0"/>
                <a:cs typeface="Verdana" panose="020B0604030504040204" pitchFamily="34" charset="0"/>
              </a:rPr>
              <a:t> among others.  These Companies hold approximately 52% share of total capacity in Europe as of 2020.Further, INEOS Composites acquired Ashland Holdings resin business in 2019. Ashland has 40 MTPA facility in Germany and 70 MTPA facility in USA which has now become INEOS Composites business. Another major player Scott Bader company Ltd has 15 MTPA capacity in France as well as 20 MTPA Capacity in United Kingdom. Further, Scott Bader made strategic investment of more than 1.2 million Euro in 2017 to add capacity addition for its composite business led by strong demand of Scott Bader products from its customer. Many new players are expected to enter Europe Epoxy Resin market due to favorable government policies and strong demand of the Epoxy Resin led by growing demand of renewable energy such as wind energy, solar energy which has Epoxy Resin application.</a:t>
            </a:r>
          </a:p>
        </p:txBody>
      </p:sp>
      <p:graphicFrame>
        <p:nvGraphicFramePr>
          <p:cNvPr id="4" name="Table 3">
            <a:extLst>
              <a:ext uri="{FF2B5EF4-FFF2-40B4-BE49-F238E27FC236}">
                <a16:creationId xmlns:a16="http://schemas.microsoft.com/office/drawing/2014/main" id="{40CAAC3D-12F5-4B69-8E57-77C00EA4CB5C}"/>
              </a:ext>
            </a:extLst>
          </p:cNvPr>
          <p:cNvGraphicFramePr>
            <a:graphicFrameLocks noGrp="1"/>
          </p:cNvGraphicFramePr>
          <p:nvPr/>
        </p:nvGraphicFramePr>
        <p:xfrm>
          <a:off x="194121" y="4508113"/>
          <a:ext cx="8437234" cy="1842348"/>
        </p:xfrm>
        <a:graphic>
          <a:graphicData uri="http://schemas.openxmlformats.org/drawingml/2006/table">
            <a:tbl>
              <a:tblPr firstRow="1" bandRow="1">
                <a:tableStyleId>{5C22544A-7EE6-4342-B048-85BDC9FD1C3A}</a:tableStyleId>
              </a:tblPr>
              <a:tblGrid>
                <a:gridCol w="4218617">
                  <a:extLst>
                    <a:ext uri="{9D8B030D-6E8A-4147-A177-3AD203B41FA5}">
                      <a16:colId xmlns:a16="http://schemas.microsoft.com/office/drawing/2014/main" val="3287664398"/>
                    </a:ext>
                  </a:extLst>
                </a:gridCol>
                <a:gridCol w="4218617">
                  <a:extLst>
                    <a:ext uri="{9D8B030D-6E8A-4147-A177-3AD203B41FA5}">
                      <a16:colId xmlns:a16="http://schemas.microsoft.com/office/drawing/2014/main" val="1693334675"/>
                    </a:ext>
                  </a:extLst>
                </a:gridCol>
              </a:tblGrid>
              <a:tr h="307058">
                <a:tc>
                  <a:txBody>
                    <a:bodyPr/>
                    <a:lstStyle/>
                    <a:p>
                      <a:pPr algn="ctr"/>
                      <a:r>
                        <a:rPr lang="en-IN" sz="1000" dirty="0">
                          <a:latin typeface="Veradana"/>
                        </a:rPr>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07058">
                <a:tc>
                  <a:txBody>
                    <a:bodyPr/>
                    <a:lstStyle/>
                    <a:p>
                      <a:pPr algn="ctr"/>
                      <a:r>
                        <a:rPr lang="en-IN" sz="1000" dirty="0">
                          <a:latin typeface="Veradana"/>
                        </a:rPr>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57</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07058">
                <a:tc>
                  <a:txBody>
                    <a:bodyPr/>
                    <a:lstStyle/>
                    <a:p>
                      <a:pPr algn="ctr"/>
                      <a:r>
                        <a:rPr lang="en-IN" sz="1000" dirty="0">
                          <a:latin typeface="Veradana"/>
                        </a:rPr>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28</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307058">
                <a:tc>
                  <a:txBody>
                    <a:bodyPr/>
                    <a:lstStyle/>
                    <a:p>
                      <a:pPr algn="ctr"/>
                      <a:r>
                        <a:rPr lang="en-IN" sz="1000" dirty="0">
                          <a:latin typeface="Veradana"/>
                        </a:rPr>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14</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07058">
                <a:tc>
                  <a:txBody>
                    <a:bodyPr/>
                    <a:lstStyle/>
                    <a:p>
                      <a:pPr algn="ctr"/>
                      <a:r>
                        <a:rPr lang="en-IN" sz="1000" dirty="0">
                          <a:latin typeface="Veradana"/>
                        </a:rPr>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12</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07058">
                <a:tc>
                  <a:txBody>
                    <a:bodyPr/>
                    <a:lstStyle/>
                    <a:p>
                      <a:pPr algn="ctr"/>
                      <a:r>
                        <a:rPr lang="en-IN" sz="1000" dirty="0">
                          <a:latin typeface="Veradana"/>
                        </a:rPr>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latin typeface="Veradana"/>
                        </a:rPr>
                        <a:t>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sp>
        <p:nvSpPr>
          <p:cNvPr id="6" name="TextBox 5">
            <a:extLst>
              <a:ext uri="{FF2B5EF4-FFF2-40B4-BE49-F238E27FC236}">
                <a16:creationId xmlns:a16="http://schemas.microsoft.com/office/drawing/2014/main" id="{75890576-E64B-4013-857C-C7ECC8EB4D91}"/>
              </a:ext>
            </a:extLst>
          </p:cNvPr>
          <p:cNvSpPr txBox="1"/>
          <p:nvPr/>
        </p:nvSpPr>
        <p:spPr>
          <a:xfrm>
            <a:off x="194121" y="4107976"/>
            <a:ext cx="5798467" cy="292068"/>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8" name="TextBox 7">
            <a:extLst>
              <a:ext uri="{FF2B5EF4-FFF2-40B4-BE49-F238E27FC236}">
                <a16:creationId xmlns:a16="http://schemas.microsoft.com/office/drawing/2014/main" id="{BFFD309E-D768-4268-ABD0-16B19B43D6BE}"/>
              </a:ext>
            </a:extLst>
          </p:cNvPr>
          <p:cNvSpPr txBox="1"/>
          <p:nvPr/>
        </p:nvSpPr>
        <p:spPr>
          <a:xfrm>
            <a:off x="7069539" y="6448143"/>
            <a:ext cx="1561816" cy="200055"/>
          </a:xfrm>
          <a:prstGeom prst="rect">
            <a:avLst/>
          </a:prstGeom>
          <a:noFill/>
        </p:spPr>
        <p:txBody>
          <a:bodyPr wrap="square" rtlCol="0">
            <a:spAutoFit/>
          </a:bodyPr>
          <a:lstStyle/>
          <a:p>
            <a:pPr algn="r"/>
            <a:r>
              <a:rPr lang="en-IN" sz="700" i="1" dirty="0">
                <a:solidFill>
                  <a:srgbClr val="404040"/>
                </a:solidFill>
                <a:latin typeface="Verdana" panose="020B0604030504040204" pitchFamily="34" charset="0"/>
                <a:ea typeface="Verdana" panose="020B0604030504040204" pitchFamily="34" charset="0"/>
                <a:cs typeface="Verdana" panose="020B0604030504040204" pitchFamily="34" charset="0"/>
              </a:rPr>
              <a:t>Source: TechSci Research</a:t>
            </a:r>
            <a:endParaRPr lang="en-US" sz="700" i="1"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40884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Europe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565317578"/>
              </p:ext>
            </p:extLst>
          </p:nvPr>
        </p:nvGraphicFramePr>
        <p:xfrm>
          <a:off x="178676" y="986493"/>
          <a:ext cx="8703583" cy="497234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Europe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Tree>
    <p:extLst>
      <p:ext uri="{BB962C8B-B14F-4D97-AF65-F5344CB8AC3E}">
        <p14:creationId xmlns:p14="http://schemas.microsoft.com/office/powerpoint/2010/main" val="61048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Europe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Europe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3795399974"/>
              </p:ext>
            </p:extLst>
          </p:nvPr>
        </p:nvGraphicFramePr>
        <p:xfrm>
          <a:off x="28136" y="1018938"/>
          <a:ext cx="9042646" cy="46046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9427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Europe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668129656"/>
              </p:ext>
            </p:extLst>
          </p:nvPr>
        </p:nvGraphicFramePr>
        <p:xfrm>
          <a:off x="178676" y="1143688"/>
          <a:ext cx="8703583" cy="45165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4017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Europe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666261" y="462396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4196985729"/>
              </p:ext>
            </p:extLst>
          </p:nvPr>
        </p:nvGraphicFramePr>
        <p:xfrm>
          <a:off x="0" y="1012669"/>
          <a:ext cx="9115863" cy="361129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80886F5-4BDD-450F-8CE1-85E7E6302CD2}"/>
              </a:ext>
            </a:extLst>
          </p:cNvPr>
          <p:cNvSpPr txBox="1"/>
          <p:nvPr/>
        </p:nvSpPr>
        <p:spPr>
          <a:xfrm>
            <a:off x="261741" y="4962219"/>
            <a:ext cx="8440825" cy="1581587"/>
          </a:xfrm>
          <a:prstGeom prst="rect">
            <a:avLst/>
          </a:prstGeom>
          <a:solidFill>
            <a:schemeClr val="tx2">
              <a:lumMod val="75000"/>
            </a:schemeClr>
          </a:solidFill>
        </p:spPr>
        <p:txBody>
          <a:bodyPr wrap="square" rtlCol="0">
            <a:spAutoFit/>
          </a:bodyPr>
          <a:lstStyle/>
          <a:p>
            <a:pPr algn="just">
              <a:lnSpc>
                <a:spcPct val="150000"/>
              </a:lnSpc>
            </a:pP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The paints &amp; coating segment accounted for the major share followed by electrical &amp; electronics application in Europe Epoxy Resin market as of 2020 which is further expected to hold its dominance during the forecast period owing to the ban imposed on usage of bisphenol A in per manufacturing. Consequently. Epoxy Resin has been used by paints manufacturers as key raw material. Apart from this, epoxy resins witnessed decent growth during 2015-20 period and may experience robust growth in forecast period on account of their growing utilization in producing adhesives, electrical , electronics  and paints industries. </a:t>
            </a:r>
          </a:p>
        </p:txBody>
      </p:sp>
    </p:spTree>
    <p:extLst>
      <p:ext uri="{BB962C8B-B14F-4D97-AF65-F5344CB8AC3E}">
        <p14:creationId xmlns:p14="http://schemas.microsoft.com/office/powerpoint/2010/main" val="1998786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Europe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13: Europe Epoxy Resin Market Share, By Country, By Volume, 2015–2030F</a:t>
            </a:r>
          </a:p>
        </p:txBody>
      </p:sp>
      <p:sp>
        <p:nvSpPr>
          <p:cNvPr id="3" name="TextBox 4">
            <a:extLst>
              <a:ext uri="{FF2B5EF4-FFF2-40B4-BE49-F238E27FC236}">
                <a16:creationId xmlns:a16="http://schemas.microsoft.com/office/drawing/2014/main" id="{1E3E22D1-72DC-40CD-B68A-1A9E0F7FE59C}"/>
              </a:ext>
            </a:extLst>
          </p:cNvPr>
          <p:cNvSpPr txBox="1"/>
          <p:nvPr/>
        </p:nvSpPr>
        <p:spPr>
          <a:xfrm>
            <a:off x="6189432" y="430176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1972962623"/>
              </p:ext>
            </p:extLst>
          </p:nvPr>
        </p:nvGraphicFramePr>
        <p:xfrm>
          <a:off x="358892" y="738998"/>
          <a:ext cx="8614737" cy="351296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4530E0B-FA06-4C06-984C-7D98328F76E3}"/>
              </a:ext>
            </a:extLst>
          </p:cNvPr>
          <p:cNvSpPr txBox="1"/>
          <p:nvPr/>
        </p:nvSpPr>
        <p:spPr>
          <a:xfrm>
            <a:off x="5086398" y="652917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7200">
              <a:defRPr/>
            </a:pPr>
            <a:r>
              <a:rPr lang="en-IN" dirty="0">
                <a:solidFill>
                  <a:prstClr val="white">
                    <a:lumMod val="50000"/>
                  </a:prstClr>
                </a:solidFill>
              </a:rPr>
              <a:t>Source: TechSci Research</a:t>
            </a:r>
          </a:p>
        </p:txBody>
      </p:sp>
      <p:graphicFrame>
        <p:nvGraphicFramePr>
          <p:cNvPr id="7" name="Table 6">
            <a:extLst>
              <a:ext uri="{FF2B5EF4-FFF2-40B4-BE49-F238E27FC236}">
                <a16:creationId xmlns:a16="http://schemas.microsoft.com/office/drawing/2014/main" id="{0C6E4A69-9A18-422B-BFDD-FA0BA2857436}"/>
              </a:ext>
            </a:extLst>
          </p:cNvPr>
          <p:cNvGraphicFramePr>
            <a:graphicFrameLocks noGrp="1"/>
          </p:cNvGraphicFramePr>
          <p:nvPr>
            <p:extLst>
              <p:ext uri="{D42A27DB-BD31-4B8C-83A1-F6EECF244321}">
                <p14:modId xmlns:p14="http://schemas.microsoft.com/office/powerpoint/2010/main" val="3070220635"/>
              </p:ext>
            </p:extLst>
          </p:nvPr>
        </p:nvGraphicFramePr>
        <p:xfrm>
          <a:off x="1990583" y="4552022"/>
          <a:ext cx="5162834" cy="1919792"/>
        </p:xfrm>
        <a:graphic>
          <a:graphicData uri="http://schemas.openxmlformats.org/drawingml/2006/table">
            <a:tbl>
              <a:tblPr firstRow="1" bandRow="1">
                <a:tableStyleId>{5C22544A-7EE6-4342-B048-85BDC9FD1C3A}</a:tableStyleId>
              </a:tblPr>
              <a:tblGrid>
                <a:gridCol w="2581417">
                  <a:extLst>
                    <a:ext uri="{9D8B030D-6E8A-4147-A177-3AD203B41FA5}">
                      <a16:colId xmlns:a16="http://schemas.microsoft.com/office/drawing/2014/main" val="3287664398"/>
                    </a:ext>
                  </a:extLst>
                </a:gridCol>
                <a:gridCol w="2581417">
                  <a:extLst>
                    <a:ext uri="{9D8B030D-6E8A-4147-A177-3AD203B41FA5}">
                      <a16:colId xmlns:a16="http://schemas.microsoft.com/office/drawing/2014/main" val="1693334675"/>
                    </a:ext>
                  </a:extLst>
                </a:gridCol>
              </a:tblGrid>
              <a:tr h="274256">
                <a:tc>
                  <a:txBody>
                    <a:bodyPr/>
                    <a:lstStyle/>
                    <a:p>
                      <a:pPr algn="ctr"/>
                      <a:r>
                        <a:rPr lang="en-IN" sz="1050" dirty="0">
                          <a:latin typeface="Veradana"/>
                        </a:rPr>
                        <a:t>Countries</a:t>
                      </a:r>
                      <a:endParaRPr lang="en-IN" sz="105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Investment (USD Billion)</a:t>
                      </a:r>
                      <a:endParaRPr lang="en-IN" sz="105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274256">
                <a:tc>
                  <a:txBody>
                    <a:bodyPr/>
                    <a:lstStyle/>
                    <a:p>
                      <a:pPr algn="ctr"/>
                      <a:r>
                        <a:rPr lang="en-IN" sz="1050" dirty="0">
                          <a:latin typeface="Veradana"/>
                        </a:rPr>
                        <a:t>Germany</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58</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274256">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UK</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32</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70539500"/>
                  </a:ext>
                </a:extLst>
              </a:tr>
              <a:tr h="274256">
                <a:tc>
                  <a:txBody>
                    <a:bodyPr/>
                    <a:lstStyle/>
                    <a:p>
                      <a:pPr algn="ctr"/>
                      <a:r>
                        <a:rPr lang="en-IN" sz="1050" dirty="0">
                          <a:latin typeface="Veradana"/>
                        </a:rPr>
                        <a:t>France</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29</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683630708"/>
                  </a:ext>
                </a:extLst>
              </a:tr>
              <a:tr h="274256">
                <a:tc>
                  <a:txBody>
                    <a:bodyPr/>
                    <a:lstStyle/>
                    <a:p>
                      <a:pPr algn="ctr"/>
                      <a:r>
                        <a:rPr lang="en-IN" sz="1050" dirty="0">
                          <a:latin typeface="Veradana"/>
                        </a:rPr>
                        <a:t>Netherland</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15</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274256">
                <a:tc>
                  <a:txBody>
                    <a:bodyPr/>
                    <a:lstStyle/>
                    <a:p>
                      <a:pPr algn="ctr"/>
                      <a:r>
                        <a:rPr lang="en-IN" sz="1050" dirty="0">
                          <a:latin typeface="Veradana"/>
                        </a:rPr>
                        <a:t>Spain</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50" dirty="0">
                          <a:latin typeface="Veradana"/>
                        </a:rPr>
                        <a:t>12</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274256">
                <a:tc>
                  <a:txBody>
                    <a:bodyPr/>
                    <a:lstStyle/>
                    <a:p>
                      <a:pPr algn="ctr"/>
                      <a:r>
                        <a:rPr lang="en-IN" sz="1050" dirty="0">
                          <a:latin typeface="Veradana"/>
                        </a:rPr>
                        <a:t>Italy</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50" dirty="0">
                          <a:solidFill>
                            <a:srgbClr val="002060"/>
                          </a:solidFill>
                          <a:latin typeface="Veradana"/>
                          <a:ea typeface="Verdana" panose="020B0604030504040204" pitchFamily="34" charset="0"/>
                          <a:cs typeface="Verdana" panose="020B0604030504040204" pitchFamily="34" charset="0"/>
                        </a:rPr>
                        <a:t>9</a:t>
                      </a:r>
                      <a:endParaRPr lang="en-IN" sz="105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01585499"/>
                  </a:ext>
                </a:extLst>
              </a:tr>
            </a:tbl>
          </a:graphicData>
        </a:graphic>
      </p:graphicFrame>
      <p:grpSp>
        <p:nvGrpSpPr>
          <p:cNvPr id="8" name="Group 7">
            <a:extLst>
              <a:ext uri="{FF2B5EF4-FFF2-40B4-BE49-F238E27FC236}">
                <a16:creationId xmlns:a16="http://schemas.microsoft.com/office/drawing/2014/main" id="{44D994EA-F8EF-4566-A04B-647A56368150}"/>
              </a:ext>
            </a:extLst>
          </p:cNvPr>
          <p:cNvGrpSpPr/>
          <p:nvPr/>
        </p:nvGrpSpPr>
        <p:grpSpPr>
          <a:xfrm>
            <a:off x="1860193" y="4242037"/>
            <a:ext cx="5532375" cy="292068"/>
            <a:chOff x="-111449" y="887229"/>
            <a:chExt cx="4710234" cy="306355"/>
          </a:xfrm>
        </p:grpSpPr>
        <p:sp>
          <p:nvSpPr>
            <p:cNvPr id="9" name="TextBox 8">
              <a:extLst>
                <a:ext uri="{FF2B5EF4-FFF2-40B4-BE49-F238E27FC236}">
                  <a16:creationId xmlns:a16="http://schemas.microsoft.com/office/drawing/2014/main" id="{F2E425B0-387D-4410-ADCA-837A817799A5}"/>
                </a:ext>
              </a:extLst>
            </p:cNvPr>
            <p:cNvSpPr txBox="1"/>
            <p:nvPr/>
          </p:nvSpPr>
          <p:spPr>
            <a:xfrm>
              <a:off x="-111449" y="887229"/>
              <a:ext cx="4710234" cy="306355"/>
            </a:xfrm>
            <a:prstGeom prst="rect">
              <a:avLst/>
            </a:prstGeom>
            <a:noFill/>
          </p:spPr>
          <p:txBody>
            <a:bodyPr wrap="square" rtlCol="0">
              <a:spAutoFit/>
            </a:bodyPr>
            <a:lstStyle/>
            <a:p>
              <a:pPr>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European Countries Real Estate Investment, 2020 (USD Billion)</a:t>
              </a:r>
            </a:p>
          </p:txBody>
        </p:sp>
        <p:cxnSp>
          <p:nvCxnSpPr>
            <p:cNvPr id="11" name="Straight Connector 10">
              <a:extLst>
                <a:ext uri="{FF2B5EF4-FFF2-40B4-BE49-F238E27FC236}">
                  <a16:creationId xmlns:a16="http://schemas.microsoft.com/office/drawing/2014/main" id="{4249CA69-F6CF-4C05-9DC9-EF2165CC5E63}"/>
                </a:ext>
              </a:extLst>
            </p:cNvPr>
            <p:cNvCxnSpPr>
              <a:cxnSpLocks/>
            </p:cNvCxnSpPr>
            <p:nvPr/>
          </p:nvCxnSpPr>
          <p:spPr>
            <a:xfrm>
              <a:off x="-436" y="1141961"/>
              <a:ext cx="4253746" cy="0"/>
            </a:xfrm>
            <a:prstGeom prst="line">
              <a:avLst/>
            </a:prstGeom>
            <a:noFill/>
            <a:ln w="6350" cap="flat" cmpd="sng" algn="ctr">
              <a:solidFill>
                <a:srgbClr val="002060"/>
              </a:solidFill>
              <a:prstDash val="solid"/>
              <a:miter lim="800000"/>
            </a:ln>
            <a:effectLst/>
          </p:spPr>
        </p:cxnSp>
      </p:grpSp>
    </p:spTree>
    <p:extLst>
      <p:ext uri="{BB962C8B-B14F-4D97-AF65-F5344CB8AC3E}">
        <p14:creationId xmlns:p14="http://schemas.microsoft.com/office/powerpoint/2010/main" val="3958882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573983"/>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NORTH AMERICA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ground&#10;&#10;Description automatically generated">
            <a:extLst>
              <a:ext uri="{FF2B5EF4-FFF2-40B4-BE49-F238E27FC236}">
                <a16:creationId xmlns:a16="http://schemas.microsoft.com/office/drawing/2014/main" id="{5B1BB980-98BD-465E-84BE-FA53A3BC4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21"/>
            <a:ext cx="6096005" cy="36480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1722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595121027"/>
              </p:ext>
            </p:extLst>
          </p:nvPr>
        </p:nvGraphicFramePr>
        <p:xfrm>
          <a:off x="348113" y="914399"/>
          <a:ext cx="8297124" cy="272239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50</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North America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386100" y="2847498"/>
            <a:ext cx="1962739" cy="1038837"/>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39933"/>
            <a:ext cx="2096880" cy="1030358"/>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-4.72</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41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3.75</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3999799"/>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5" name="TextBox 4">
            <a:extLst>
              <a:ext uri="{FF2B5EF4-FFF2-40B4-BE49-F238E27FC236}">
                <a16:creationId xmlns:a16="http://schemas.microsoft.com/office/drawing/2014/main" id="{7EA1CDA9-13A3-4D37-A6C5-C0F78103A8B9}"/>
              </a:ext>
            </a:extLst>
          </p:cNvPr>
          <p:cNvSpPr txBox="1"/>
          <p:nvPr/>
        </p:nvSpPr>
        <p:spPr>
          <a:xfrm>
            <a:off x="426128" y="4125361"/>
            <a:ext cx="7901126" cy="2346220"/>
          </a:xfrm>
          <a:prstGeom prst="rect">
            <a:avLst/>
          </a:prstGeom>
          <a:noFill/>
        </p:spPr>
        <p:txBody>
          <a:bodyPr wrap="square" rtlCol="0">
            <a:spAutoFit/>
          </a:bodyPr>
          <a:lstStyle/>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North America is one of the major regions catapulting BPS </a:t>
            </a: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consumption </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due growing food &amp; beverage, construction and retail sectors. The market was recorded at US$ 94.5 Million in 2019 and is forecast to cross US$ 172 Million by 2025.</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Thermal paper segment is expected to contribute to the market growth during forecast period mainly due to increasing demand for billing operations from well established retail and food &amp; beverage industries. </a:t>
            </a: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Rising </a:t>
            </a:r>
            <a:r>
              <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trend for online shopping and increase in related warehousing operations are expected to fuel the industry during the forecast period.</a:t>
            </a:r>
          </a:p>
          <a:p>
            <a:pPr marL="171450" marR="0" lvl="0" indent="-171450" algn="just" defTabSz="914400" rtl="0" eaLnBrk="1" fontAlgn="auto" latinLnBrk="0" hangingPunct="1">
              <a:lnSpc>
                <a:spcPct val="150000"/>
              </a:lnSpc>
              <a:spcBef>
                <a:spcPts val="0"/>
              </a:spcBef>
              <a:spcAft>
                <a:spcPts val="0"/>
              </a:spcAft>
              <a:buClrTx/>
              <a:buSzPct val="180000"/>
              <a:buFont typeface="Arial" panose="020B0604020202020204" pitchFamily="34" charset="0"/>
              <a:buChar char="•"/>
              <a:tabLst/>
              <a:defRPr/>
            </a:pPr>
            <a:r>
              <a:rPr lang="en-US" sz="1100" dirty="0">
                <a:solidFill>
                  <a:schemeClr val="bg1"/>
                </a:solidFill>
                <a:latin typeface="Arial" panose="020B0604020202020204" pitchFamily="34" charset="0"/>
                <a:ea typeface="Verdana" panose="020B0604030504040204" pitchFamily="34" charset="0"/>
                <a:cs typeface="Arial" panose="020B0604020202020204" pitchFamily="34" charset="0"/>
              </a:rPr>
              <a:t>Moreover, expansions in end use industries has fueled the growth of BPS market in the region. For instance, in 2017, market player Solvay expanded its global production capacity in sulfone polymers ( End Use for Epoxy Resin) in the United States to address the growing demand generated from medical, aerospace and water treatment industries for this high-performance thermoplastic material. </a:t>
            </a:r>
            <a:endParaRPr kumimoji="0" lang="en-US" sz="1100" b="0" i="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625C346-7885-43AD-878A-7F3C65491A9B}"/>
              </a:ext>
            </a:extLst>
          </p:cNvPr>
          <p:cNvSpPr txBox="1"/>
          <p:nvPr/>
        </p:nvSpPr>
        <p:spPr>
          <a:xfrm>
            <a:off x="277047" y="4325416"/>
            <a:ext cx="8440825" cy="1581587"/>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In North America, the robust growth in paints &amp; coatings sector has witnessed backed by increasing demand from end-user industries which include marine, automotive and aerospace. Epoxy Resin is majorly being used as powder coating across these sectors to provide additional protection to the surfaces owing to Epoxy Resin’s excellent adhesive nature, toughness, water-resistivity and other attributes. The escalation in these industries across North America and superior Epoxy Resin’s properties are further anticipated to boost the Epoxy Resin overall market demand in the forecast period 2030 which is projected to cross over 500 thousand tonnes by 2030 in the region.</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13484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3134980507"/>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46197"/>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North America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864630" y="4199414"/>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North America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1167820018"/>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3031624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North America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3674830457"/>
              </p:ext>
            </p:extLst>
          </p:nvPr>
        </p:nvGraphicFramePr>
        <p:xfrm>
          <a:off x="178676" y="986493"/>
          <a:ext cx="8703583" cy="46065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North America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227D8A2D-4AAF-4370-AF1A-54FD403F635D}"/>
              </a:ext>
            </a:extLst>
          </p:cNvPr>
          <p:cNvSpPr txBox="1"/>
          <p:nvPr/>
        </p:nvSpPr>
        <p:spPr>
          <a:xfrm>
            <a:off x="6311199" y="574054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98566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C1E3D4-DC0F-406D-8345-4F1FAA1DA20E}"/>
              </a:ext>
            </a:extLst>
          </p:cNvPr>
          <p:cNvGraphicFramePr>
            <a:graphicFrameLocks noGrp="1"/>
          </p:cNvGraphicFramePr>
          <p:nvPr>
            <p:extLst>
              <p:ext uri="{D42A27DB-BD31-4B8C-83A1-F6EECF244321}">
                <p14:modId xmlns:p14="http://schemas.microsoft.com/office/powerpoint/2010/main" val="3022408937"/>
              </p:ext>
            </p:extLst>
          </p:nvPr>
        </p:nvGraphicFramePr>
        <p:xfrm>
          <a:off x="551234" y="1203960"/>
          <a:ext cx="7445004" cy="1854200"/>
        </p:xfrm>
        <a:graphic>
          <a:graphicData uri="http://schemas.openxmlformats.org/drawingml/2006/table">
            <a:tbl>
              <a:tblPr firstRow="1" bandRow="1">
                <a:tableStyleId>{073A0DAA-6AF3-43AB-8588-CEC1D06C72B9}</a:tableStyleId>
              </a:tblPr>
              <a:tblGrid>
                <a:gridCol w="372250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Chemical Name</a:t>
                      </a:r>
                    </a:p>
                  </a:txBody>
                  <a:tcPr/>
                </a:tc>
                <a:tc>
                  <a:txBody>
                    <a:bodyPr/>
                    <a:lstStyle/>
                    <a:p>
                      <a:r>
                        <a:rPr lang="en-US" dirty="0"/>
                        <a:t>Epoxy Resin</a:t>
                      </a:r>
                    </a:p>
                  </a:txBody>
                  <a:tcPr/>
                </a:tc>
                <a:extLst>
                  <a:ext uri="{0D108BD9-81ED-4DB2-BD59-A6C34878D82A}">
                    <a16:rowId xmlns:a16="http://schemas.microsoft.com/office/drawing/2014/main" val="1769233023"/>
                  </a:ext>
                </a:extLst>
              </a:tr>
              <a:tr h="370840">
                <a:tc>
                  <a:txBody>
                    <a:bodyPr/>
                    <a:lstStyle/>
                    <a:p>
                      <a:r>
                        <a:rPr lang="en-US" dirty="0"/>
                        <a:t>Physical Appearance</a:t>
                      </a:r>
                    </a:p>
                  </a:txBody>
                  <a:tcPr/>
                </a:tc>
                <a:tc>
                  <a:txBody>
                    <a:bodyPr/>
                    <a:lstStyle/>
                    <a:p>
                      <a:r>
                        <a:rPr lang="en-US" dirty="0"/>
                        <a:t>White powder, Transparent Liquid </a:t>
                      </a:r>
                    </a:p>
                  </a:txBody>
                  <a:tcPr/>
                </a:tc>
                <a:extLst>
                  <a:ext uri="{0D108BD9-81ED-4DB2-BD59-A6C34878D82A}">
                    <a16:rowId xmlns:a16="http://schemas.microsoft.com/office/drawing/2014/main" val="1294169574"/>
                  </a:ext>
                </a:extLst>
              </a:tr>
              <a:tr h="370840">
                <a:tc>
                  <a:txBody>
                    <a:bodyPr/>
                    <a:lstStyle/>
                    <a:p>
                      <a:r>
                        <a:rPr lang="en-US" dirty="0"/>
                        <a:t>Molecular Formula</a:t>
                      </a:r>
                    </a:p>
                  </a:txBody>
                  <a:tcPr/>
                </a:tc>
                <a:tc>
                  <a:txBody>
                    <a:bodyPr/>
                    <a:lstStyle/>
                    <a:p>
                      <a:r>
                        <a:rPr lang="en-US" dirty="0"/>
                        <a:t>C21H25ClO5</a:t>
                      </a:r>
                    </a:p>
                  </a:txBody>
                  <a:tcPr/>
                </a:tc>
                <a:extLst>
                  <a:ext uri="{0D108BD9-81ED-4DB2-BD59-A6C34878D82A}">
                    <a16:rowId xmlns:a16="http://schemas.microsoft.com/office/drawing/2014/main" val="1361448268"/>
                  </a:ext>
                </a:extLst>
              </a:tr>
              <a:tr h="370840">
                <a:tc>
                  <a:txBody>
                    <a:bodyPr/>
                    <a:lstStyle/>
                    <a:p>
                      <a:r>
                        <a:rPr lang="en-US" dirty="0"/>
                        <a:t>Molecular Weight</a:t>
                      </a:r>
                    </a:p>
                  </a:txBody>
                  <a:tcPr/>
                </a:tc>
                <a:tc>
                  <a:txBody>
                    <a:bodyPr/>
                    <a:lstStyle/>
                    <a:p>
                      <a:r>
                        <a:rPr lang="en-US" dirty="0"/>
                        <a:t>392.9</a:t>
                      </a:r>
                    </a:p>
                  </a:txBody>
                  <a:tcPr/>
                </a:tc>
                <a:extLst>
                  <a:ext uri="{0D108BD9-81ED-4DB2-BD59-A6C34878D82A}">
                    <a16:rowId xmlns:a16="http://schemas.microsoft.com/office/drawing/2014/main" val="3211738233"/>
                  </a:ext>
                </a:extLst>
              </a:tr>
              <a:tr h="370840">
                <a:tc>
                  <a:txBody>
                    <a:bodyPr/>
                    <a:lstStyle/>
                    <a:p>
                      <a:r>
                        <a:rPr lang="en-US" dirty="0"/>
                        <a:t>CAS No.</a:t>
                      </a:r>
                    </a:p>
                  </a:txBody>
                  <a:tcPr/>
                </a:tc>
                <a:tc>
                  <a:txBody>
                    <a:bodyPr/>
                    <a:lstStyle/>
                    <a:p>
                      <a:r>
                        <a:rPr lang="en-IN" sz="1350" b="0" i="0" kern="1200" dirty="0">
                          <a:solidFill>
                            <a:schemeClr val="dk1"/>
                          </a:solidFill>
                          <a:effectLst/>
                          <a:latin typeface="+mn-lt"/>
                          <a:ea typeface="+mn-ea"/>
                          <a:cs typeface="+mn-cs"/>
                        </a:rPr>
                        <a:t>37625-93-7</a:t>
                      </a:r>
                      <a:endParaRPr lang="en-US" dirty="0"/>
                    </a:p>
                  </a:txBody>
                  <a:tcPr/>
                </a:tc>
                <a:extLst>
                  <a:ext uri="{0D108BD9-81ED-4DB2-BD59-A6C34878D82A}">
                    <a16:rowId xmlns:a16="http://schemas.microsoft.com/office/drawing/2014/main" val="3023819379"/>
                  </a:ext>
                </a:extLst>
              </a:tr>
            </a:tbl>
          </a:graphicData>
        </a:graphic>
      </p:graphicFrame>
      <p:sp>
        <p:nvSpPr>
          <p:cNvPr id="6" name="Text Placeholder 5">
            <a:extLst>
              <a:ext uri="{FF2B5EF4-FFF2-40B4-BE49-F238E27FC236}">
                <a16:creationId xmlns:a16="http://schemas.microsoft.com/office/drawing/2014/main" id="{A36CAB6F-4A22-4C8C-995D-95E2F3612797}"/>
              </a:ext>
            </a:extLst>
          </p:cNvPr>
          <p:cNvSpPr>
            <a:spLocks noGrp="1"/>
          </p:cNvSpPr>
          <p:nvPr>
            <p:ph type="body" sz="quarter" idx="14"/>
          </p:nvPr>
        </p:nvSpPr>
        <p:spPr>
          <a:xfrm>
            <a:off x="133350" y="193675"/>
            <a:ext cx="7862888" cy="457200"/>
          </a:xfrm>
        </p:spPr>
        <p:txBody>
          <a:bodyPr>
            <a:normAutofit lnSpcReduction="10000"/>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a:p>
            <a:pPr>
              <a:spcBef>
                <a:spcPts val="0"/>
              </a:spcBef>
            </a:pPr>
            <a:r>
              <a:rPr lang="en-US" sz="1200" b="0" spc="0" dirty="0">
                <a:solidFill>
                  <a:schemeClr val="tx1">
                    <a:lumMod val="85000"/>
                    <a:lumOff val="15000"/>
                  </a:schemeClr>
                </a:solidFill>
                <a:latin typeface="Montserrat" panose="02000505000000020004" pitchFamily="2" charset="0"/>
              </a:rPr>
              <a:t>Product of Interest (POI): </a:t>
            </a:r>
            <a:r>
              <a:rPr lang="en-IN" sz="1200" spc="0" dirty="0">
                <a:solidFill>
                  <a:schemeClr val="tx1">
                    <a:lumMod val="85000"/>
                    <a:lumOff val="15000"/>
                  </a:schemeClr>
                </a:solidFill>
                <a:latin typeface="Montserrat" panose="02000505000000020004" pitchFamily="2" charset="0"/>
              </a:rPr>
              <a:t>Epoxy Resin</a:t>
            </a:r>
            <a:endParaRPr lang="en-US" sz="1200" spc="0" dirty="0">
              <a:solidFill>
                <a:schemeClr val="tx1">
                  <a:lumMod val="85000"/>
                  <a:lumOff val="15000"/>
                </a:schemeClr>
              </a:solidFill>
              <a:latin typeface="Montserrat" panose="02000505000000020004" pitchFamily="2" charset="0"/>
            </a:endParaRPr>
          </a:p>
        </p:txBody>
      </p:sp>
      <p:graphicFrame>
        <p:nvGraphicFramePr>
          <p:cNvPr id="8" name="Table 2">
            <a:extLst>
              <a:ext uri="{FF2B5EF4-FFF2-40B4-BE49-F238E27FC236}">
                <a16:creationId xmlns:a16="http://schemas.microsoft.com/office/drawing/2014/main" id="{E926896C-37C0-4E5D-849B-2DCE53C16F6F}"/>
              </a:ext>
            </a:extLst>
          </p:cNvPr>
          <p:cNvGraphicFramePr>
            <a:graphicFrameLocks noGrp="1"/>
          </p:cNvGraphicFramePr>
          <p:nvPr>
            <p:extLst>
              <p:ext uri="{D42A27DB-BD31-4B8C-83A1-F6EECF244321}">
                <p14:modId xmlns:p14="http://schemas.microsoft.com/office/powerpoint/2010/main" val="2028164921"/>
              </p:ext>
            </p:extLst>
          </p:nvPr>
        </p:nvGraphicFramePr>
        <p:xfrm>
          <a:off x="564204" y="3821135"/>
          <a:ext cx="7432034" cy="2225040"/>
        </p:xfrm>
        <a:graphic>
          <a:graphicData uri="http://schemas.openxmlformats.org/drawingml/2006/table">
            <a:tbl>
              <a:tblPr firstRow="1" bandRow="1">
                <a:tableStyleId>{073A0DAA-6AF3-43AB-8588-CEC1D06C72B9}</a:tableStyleId>
              </a:tblPr>
              <a:tblGrid>
                <a:gridCol w="3709532">
                  <a:extLst>
                    <a:ext uri="{9D8B030D-6E8A-4147-A177-3AD203B41FA5}">
                      <a16:colId xmlns:a16="http://schemas.microsoft.com/office/drawing/2014/main" val="326349761"/>
                    </a:ext>
                  </a:extLst>
                </a:gridCol>
                <a:gridCol w="3722502">
                  <a:extLst>
                    <a:ext uri="{9D8B030D-6E8A-4147-A177-3AD203B41FA5}">
                      <a16:colId xmlns:a16="http://schemas.microsoft.com/office/drawing/2014/main" val="4204896783"/>
                    </a:ext>
                  </a:extLst>
                </a:gridCol>
              </a:tblGrid>
              <a:tr h="370840">
                <a:tc>
                  <a:txBody>
                    <a:bodyPr/>
                    <a:lstStyle/>
                    <a:p>
                      <a:r>
                        <a:rPr lang="en-US" dirty="0"/>
                        <a:t>Applications</a:t>
                      </a:r>
                    </a:p>
                  </a:txBody>
                  <a:tcPr/>
                </a:tc>
                <a:tc>
                  <a:txBody>
                    <a:bodyPr/>
                    <a:lstStyle/>
                    <a:p>
                      <a:r>
                        <a:rPr lang="en-IN" dirty="0"/>
                        <a:t>Epoxy Resin</a:t>
                      </a:r>
                      <a:r>
                        <a:rPr lang="en-US" dirty="0"/>
                        <a:t> Grade</a:t>
                      </a:r>
                    </a:p>
                  </a:txBody>
                  <a:tcPr/>
                </a:tc>
                <a:extLst>
                  <a:ext uri="{0D108BD9-81ED-4DB2-BD59-A6C34878D82A}">
                    <a16:rowId xmlns:a16="http://schemas.microsoft.com/office/drawing/2014/main" val="1769233023"/>
                  </a:ext>
                </a:extLst>
              </a:tr>
              <a:tr h="370840">
                <a:tc>
                  <a:txBody>
                    <a:bodyPr/>
                    <a:lstStyle/>
                    <a:p>
                      <a:r>
                        <a:rPr lang="en-US" dirty="0"/>
                        <a:t>Paints &amp; Coatings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294169574"/>
                  </a:ext>
                </a:extLst>
              </a:tr>
              <a:tr h="370840">
                <a:tc>
                  <a:txBody>
                    <a:bodyPr/>
                    <a:lstStyle/>
                    <a:p>
                      <a:r>
                        <a:rPr lang="en-US" dirty="0"/>
                        <a:t>Adhesives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1361448268"/>
                  </a:ext>
                </a:extLst>
              </a:tr>
              <a:tr h="370840">
                <a:tc>
                  <a:txBody>
                    <a:bodyPr/>
                    <a:lstStyle/>
                    <a:p>
                      <a:r>
                        <a:rPr lang="en-IN" dirty="0"/>
                        <a:t>Electrical &amp; </a:t>
                      </a:r>
                      <a:r>
                        <a:rPr lang="en-IN" dirty="0" err="1"/>
                        <a:t>Electronis</a:t>
                      </a:r>
                      <a:endParaRPr lang="en-US" dirty="0"/>
                    </a:p>
                  </a:txBody>
                  <a:tcPr/>
                </a:tc>
                <a:tc>
                  <a:txBody>
                    <a:bodyPr/>
                    <a:lstStyle/>
                    <a:p>
                      <a:r>
                        <a:rPr lang="en-IN" dirty="0">
                          <a:highlight>
                            <a:srgbClr val="FFFF00"/>
                          </a:highlight>
                        </a:rPr>
                        <a:t>95% min</a:t>
                      </a:r>
                      <a:endParaRPr lang="en-US" dirty="0">
                        <a:highlight>
                          <a:srgbClr val="FFFF00"/>
                        </a:highlight>
                      </a:endParaRPr>
                    </a:p>
                  </a:txBody>
                  <a:tcPr/>
                </a:tc>
                <a:extLst>
                  <a:ext uri="{0D108BD9-81ED-4DB2-BD59-A6C34878D82A}">
                    <a16:rowId xmlns:a16="http://schemas.microsoft.com/office/drawing/2014/main" val="3211738233"/>
                  </a:ext>
                </a:extLst>
              </a:tr>
              <a:tr h="370840">
                <a:tc>
                  <a:txBody>
                    <a:bodyPr/>
                    <a:lstStyle/>
                    <a:p>
                      <a:r>
                        <a:rPr lang="en-US" dirty="0"/>
                        <a:t>Composites</a:t>
                      </a:r>
                    </a:p>
                  </a:txBody>
                  <a:tcPr/>
                </a:tc>
                <a:tc>
                  <a:txBody>
                    <a:bodyPr/>
                    <a:lstStyle/>
                    <a:p>
                      <a:r>
                        <a:rPr lang="en-IN" dirty="0">
                          <a:highlight>
                            <a:srgbClr val="FFFF00"/>
                          </a:highlight>
                        </a:rPr>
                        <a:t>90% min</a:t>
                      </a:r>
                      <a:endParaRPr lang="en-US" dirty="0">
                        <a:highlight>
                          <a:srgbClr val="FFFF00"/>
                        </a:highlight>
                      </a:endParaRPr>
                    </a:p>
                  </a:txBody>
                  <a:tcPr/>
                </a:tc>
                <a:extLst>
                  <a:ext uri="{0D108BD9-81ED-4DB2-BD59-A6C34878D82A}">
                    <a16:rowId xmlns:a16="http://schemas.microsoft.com/office/drawing/2014/main" val="729659568"/>
                  </a:ext>
                </a:extLst>
              </a:tr>
              <a:tr h="370840">
                <a:tc>
                  <a:txBody>
                    <a:bodyPr/>
                    <a:lstStyle/>
                    <a:p>
                      <a:r>
                        <a:rPr lang="en-US" dirty="0"/>
                        <a:t>Others</a:t>
                      </a:r>
                    </a:p>
                  </a:txBody>
                  <a:tcPr/>
                </a:tc>
                <a:tc>
                  <a:txBody>
                    <a:bodyPr/>
                    <a:lstStyle/>
                    <a:p>
                      <a:r>
                        <a:rPr lang="en-IN" dirty="0">
                          <a:highlight>
                            <a:srgbClr val="FFFF00"/>
                          </a:highlight>
                        </a:rPr>
                        <a:t>99.5% min</a:t>
                      </a:r>
                      <a:endParaRPr lang="en-US" dirty="0">
                        <a:highlight>
                          <a:srgbClr val="FFFF00"/>
                        </a:highlight>
                      </a:endParaRPr>
                    </a:p>
                  </a:txBody>
                  <a:tcPr/>
                </a:tc>
                <a:extLst>
                  <a:ext uri="{0D108BD9-81ED-4DB2-BD59-A6C34878D82A}">
                    <a16:rowId xmlns:a16="http://schemas.microsoft.com/office/drawing/2014/main" val="3023819379"/>
                  </a:ext>
                </a:extLst>
              </a:tr>
            </a:tbl>
          </a:graphicData>
        </a:graphic>
      </p:graphicFrame>
    </p:spTree>
    <p:extLst>
      <p:ext uri="{BB962C8B-B14F-4D97-AF65-F5344CB8AC3E}">
        <p14:creationId xmlns:p14="http://schemas.microsoft.com/office/powerpoint/2010/main" val="1473469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North America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716274898"/>
              </p:ext>
            </p:extLst>
          </p:nvPr>
        </p:nvGraphicFramePr>
        <p:xfrm>
          <a:off x="28136" y="1018938"/>
          <a:ext cx="9042646" cy="460462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F6099C64-A690-4A6C-B0FD-BE264873B292}"/>
              </a:ext>
            </a:extLst>
          </p:cNvPr>
          <p:cNvSpPr txBox="1"/>
          <p:nvPr/>
        </p:nvSpPr>
        <p:spPr>
          <a:xfrm>
            <a:off x="6446698" y="5739034"/>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43055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North America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3381870797"/>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1109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North America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1639041596"/>
              </p:ext>
            </p:extLst>
          </p:nvPr>
        </p:nvGraphicFramePr>
        <p:xfrm>
          <a:off x="28137" y="1219243"/>
          <a:ext cx="9115863" cy="4617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95384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North America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53: North America Epoxy Resin Market Share, By Country, By Volume, 2015–2030F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3407979208"/>
              </p:ext>
            </p:extLst>
          </p:nvPr>
        </p:nvGraphicFramePr>
        <p:xfrm>
          <a:off x="28137" y="1136839"/>
          <a:ext cx="9042646" cy="54846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8046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269180"/>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MIDDLE EAST &amp; AFRICA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33C1CEA-22C3-493B-B66B-5AB110705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00318"/>
            <a:ext cx="6096007" cy="36480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4760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3731426372"/>
              </p:ext>
            </p:extLst>
          </p:nvPr>
        </p:nvGraphicFramePr>
        <p:xfrm>
          <a:off x="348113" y="927652"/>
          <a:ext cx="8297124" cy="27217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90: Middle East &amp; Africa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Tonnes),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-0.84</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900" b="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.80%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4155408"/>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6" name="TextBox 4">
            <a:extLst>
              <a:ext uri="{FF2B5EF4-FFF2-40B4-BE49-F238E27FC236}">
                <a16:creationId xmlns:a16="http://schemas.microsoft.com/office/drawing/2014/main" id="{AC979ACF-63CD-4CE5-A175-90BA8381D951}"/>
              </a:ext>
            </a:extLst>
          </p:cNvPr>
          <p:cNvSpPr txBox="1"/>
          <p:nvPr/>
        </p:nvSpPr>
        <p:spPr>
          <a:xfrm>
            <a:off x="2234045" y="6533587"/>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9" name="TextBox 4">
            <a:extLst>
              <a:ext uri="{FF2B5EF4-FFF2-40B4-BE49-F238E27FC236}">
                <a16:creationId xmlns:a16="http://schemas.microsoft.com/office/drawing/2014/main" id="{507F5E86-13D0-4CEA-BFC5-9480B18204C0}"/>
              </a:ext>
            </a:extLst>
          </p:cNvPr>
          <p:cNvSpPr txBox="1"/>
          <p:nvPr/>
        </p:nvSpPr>
        <p:spPr>
          <a:xfrm>
            <a:off x="6332789" y="6551969"/>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11">
            <a:extLst>
              <a:ext uri="{FF2B5EF4-FFF2-40B4-BE49-F238E27FC236}">
                <a16:creationId xmlns:a16="http://schemas.microsoft.com/office/drawing/2014/main" id="{9E78D6FB-7CB9-467B-8D06-461CEED8ADEB}"/>
              </a:ext>
            </a:extLst>
          </p:cNvPr>
          <p:cNvSpPr txBox="1"/>
          <p:nvPr/>
        </p:nvSpPr>
        <p:spPr>
          <a:xfrm>
            <a:off x="351587" y="4549770"/>
            <a:ext cx="8440825" cy="1835502"/>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The demand for Epoxy Resin in MEA has showed increased trend from past few years and estimated to be nearly 175 thousand tonnes in 2020 which is further anticipated to grow during the forecast period 2025. The increase in demand is attributed to the rising demand for composites manufacturing in the region for the number of applications including aerospace structure &amp; other composite parts would spur the demand for Epoxy Resins in MEA. Epoxy Resins can also be coated and blended with other Epoxy Resins as well for advanced properties such as high mechanical strength, superior electrical properties etc. hence suitable to use in repairing of concrete and other structures. </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48041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3675057346"/>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94828"/>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Middle East &amp; Africa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681750" y="4283966"/>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Middle East &amp; Africa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409860340"/>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679441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177A708-0952-4E22-8291-BFB0EEF742D2}"/>
              </a:ext>
            </a:extLst>
          </p:cNvPr>
          <p:cNvSpPr txBox="1">
            <a:spLocks/>
          </p:cNvSpPr>
          <p:nvPr/>
        </p:nvSpPr>
        <p:spPr>
          <a:xfrm>
            <a:off x="104395" y="226126"/>
            <a:ext cx="6109252" cy="456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600" b="1" dirty="0">
                <a:solidFill>
                  <a:srgbClr val="0F4061"/>
                </a:solidFill>
                <a:latin typeface="Montserrat" panose="02000505000000020004" pitchFamily="2" charset="0"/>
                <a:cs typeface="Arial" panose="020B0604020202020204" pitchFamily="34" charset="0"/>
              </a:rPr>
              <a:t>South America Epoxy Resin Market Overview</a:t>
            </a:r>
            <a:endParaRPr lang="en-US" sz="1600" b="1" dirty="0">
              <a:solidFill>
                <a:srgbClr val="0F4061"/>
              </a:solidFill>
              <a:latin typeface="Montserrat" panose="02000505000000020004" pitchFamily="2" charset="0"/>
              <a:cs typeface="Arial" panose="020B0604020202020204" pitchFamily="34" charset="0"/>
            </a:endParaRPr>
          </a:p>
        </p:txBody>
      </p:sp>
      <p:sp>
        <p:nvSpPr>
          <p:cNvPr id="9" name="TextBox 8">
            <a:extLst>
              <a:ext uri="{FF2B5EF4-FFF2-40B4-BE49-F238E27FC236}">
                <a16:creationId xmlns:a16="http://schemas.microsoft.com/office/drawing/2014/main" id="{50009A8E-C99E-4870-AD91-D5C00F7BDB1B}"/>
              </a:ext>
            </a:extLst>
          </p:cNvPr>
          <p:cNvSpPr txBox="1"/>
          <p:nvPr/>
        </p:nvSpPr>
        <p:spPr>
          <a:xfrm>
            <a:off x="131156" y="4232259"/>
            <a:ext cx="8755757" cy="2196435"/>
          </a:xfrm>
          <a:prstGeom prst="rect">
            <a:avLst/>
          </a:prstGeom>
          <a:noFill/>
        </p:spPr>
        <p:txBody>
          <a:bodyPr wrap="square" rtlCol="0">
            <a:spAutoFit/>
          </a:bodyPr>
          <a:lstStyle/>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GCC region has one of the largest epoxy resin market in the Middle East. The upcoming and ongoing infrastructural projects in Saudi Arabia, UAE, Qatar and Kuwait are expected to bolster the demand for standard and specialized epoxy resin in the region.</a:t>
            </a:r>
          </a:p>
          <a:p>
            <a:pPr algn="just">
              <a:lnSpc>
                <a:spcPct val="200000"/>
              </a:lnSpc>
            </a:pPr>
            <a:r>
              <a:rPr lang="en-IN" sz="1000" dirty="0">
                <a:effectLst/>
                <a:latin typeface="Verdana" panose="020B0604030504040204" pitchFamily="34" charset="0"/>
                <a:ea typeface="Verdana" panose="020B0604030504040204" pitchFamily="34" charset="0"/>
                <a:cs typeface="Verdana" panose="020B0604030504040204" pitchFamily="34" charset="0"/>
              </a:rPr>
              <a:t>The Government of Saudi these gulf countries are launching various infrastructural development master plans that will predominantly increase the number of commercial and residential facilities across the country and is therefore creating opportunities for property management players. Some of the mega projects in the city will increase the potential market for property management players as they will get involved at the envisioning stage of this master plan. The government planned investments in transport project, smart and mega cities projects will attract FDI in the infrastructure sectors. </a:t>
            </a:r>
          </a:p>
        </p:txBody>
      </p:sp>
      <p:graphicFrame>
        <p:nvGraphicFramePr>
          <p:cNvPr id="7" name="Table 6">
            <a:extLst>
              <a:ext uri="{FF2B5EF4-FFF2-40B4-BE49-F238E27FC236}">
                <a16:creationId xmlns:a16="http://schemas.microsoft.com/office/drawing/2014/main" id="{6849BC2D-B564-4363-9D62-ED39B313986F}"/>
              </a:ext>
            </a:extLst>
          </p:cNvPr>
          <p:cNvGraphicFramePr>
            <a:graphicFrameLocks noGrp="1"/>
          </p:cNvGraphicFramePr>
          <p:nvPr/>
        </p:nvGraphicFramePr>
        <p:xfrm>
          <a:off x="314847" y="1098021"/>
          <a:ext cx="8388377" cy="2786711"/>
        </p:xfrm>
        <a:graphic>
          <a:graphicData uri="http://schemas.openxmlformats.org/drawingml/2006/table">
            <a:tbl>
              <a:tblPr firstRow="1" bandRow="1">
                <a:tableStyleId>{1FECB4D8-DB02-4DC6-A0A2-4F2EBAE1DC90}</a:tableStyleId>
              </a:tblPr>
              <a:tblGrid>
                <a:gridCol w="648568">
                  <a:extLst>
                    <a:ext uri="{9D8B030D-6E8A-4147-A177-3AD203B41FA5}">
                      <a16:colId xmlns:a16="http://schemas.microsoft.com/office/drawing/2014/main" val="20000"/>
                    </a:ext>
                  </a:extLst>
                </a:gridCol>
                <a:gridCol w="2002462">
                  <a:extLst>
                    <a:ext uri="{9D8B030D-6E8A-4147-A177-3AD203B41FA5}">
                      <a16:colId xmlns:a16="http://schemas.microsoft.com/office/drawing/2014/main" val="20001"/>
                    </a:ext>
                  </a:extLst>
                </a:gridCol>
                <a:gridCol w="2145331">
                  <a:extLst>
                    <a:ext uri="{9D8B030D-6E8A-4147-A177-3AD203B41FA5}">
                      <a16:colId xmlns:a16="http://schemas.microsoft.com/office/drawing/2014/main" val="20004"/>
                    </a:ext>
                  </a:extLst>
                </a:gridCol>
                <a:gridCol w="3592016">
                  <a:extLst>
                    <a:ext uri="{9D8B030D-6E8A-4147-A177-3AD203B41FA5}">
                      <a16:colId xmlns:a16="http://schemas.microsoft.com/office/drawing/2014/main" val="3653818439"/>
                    </a:ext>
                  </a:extLst>
                </a:gridCol>
              </a:tblGrid>
              <a:tr h="18342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S.No.</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Name of the Project</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Location</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Expected Completion Year</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65132363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1.</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Qiddiya</a:t>
                      </a: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City</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Outskirts of Riyadh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26930503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Neom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North-Western Saudi Arabia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047697033"/>
                  </a:ext>
                </a:extLst>
              </a:tr>
              <a:tr h="33044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3.</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Red Sea Project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Between the Coastal Cities of </a:t>
                      </a:r>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Umluj</a:t>
                      </a: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 and Al </a:t>
                      </a:r>
                      <a:r>
                        <a:rPr lang="en-IN" sz="1000" u="none" strike="noStrike" dirty="0" err="1">
                          <a:effectLst/>
                          <a:latin typeface="Verdana" panose="020B0604030504040204" pitchFamily="34" charset="0"/>
                          <a:ea typeface="Verdana" panose="020B0604030504040204" pitchFamily="34" charset="0"/>
                          <a:cs typeface="Verdana" panose="020B0604030504040204" pitchFamily="34" charset="0"/>
                        </a:rPr>
                        <a:t>Wajh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14832896"/>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4.</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Amaala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Tabuk Province</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2028</a:t>
                      </a:r>
                    </a:p>
                  </a:txBody>
                  <a:tcPr marL="72000" marR="72000" marT="36000" marB="36000" anchor="ctr"/>
                </a:tc>
                <a:extLst>
                  <a:ext uri="{0D108BD9-81ED-4DB2-BD59-A6C34878D82A}">
                    <a16:rowId xmlns:a16="http://schemas.microsoft.com/office/drawing/2014/main" val="4079107327"/>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Ad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Diriyah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Outskirts of Riyadh</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tc>
                <a:extLst>
                  <a:ext uri="{0D108BD9-81ED-4DB2-BD59-A6C34878D82A}">
                    <a16:rowId xmlns:a16="http://schemas.microsoft.com/office/drawing/2014/main" val="1602029110"/>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6.</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National Railway Network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Riyadh and Dammam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2040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732096515"/>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7.</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Widyan</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Near Riyadh City</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2025-26</a:t>
                      </a:r>
                    </a:p>
                  </a:txBody>
                  <a:tcPr marL="72000" marR="72000" marT="36000" marB="36000" anchor="ctr"/>
                </a:tc>
                <a:extLst>
                  <a:ext uri="{0D108BD9-81ED-4DB2-BD59-A6C34878D82A}">
                    <a16:rowId xmlns:a16="http://schemas.microsoft.com/office/drawing/2014/main" val="4250634035"/>
                  </a:ext>
                </a:extLst>
              </a:tr>
              <a:tr h="19679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8.</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King Salman Park</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Riyadh</a:t>
                      </a: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p>
                  </a:txBody>
                  <a:tcPr marL="72000" marR="72000" marT="36000" marB="36000" anchor="ctr"/>
                </a:tc>
                <a:extLst>
                  <a:ext uri="{0D108BD9-81ED-4DB2-BD59-A6C34878D82A}">
                    <a16:rowId xmlns:a16="http://schemas.microsoft.com/office/drawing/2014/main" val="1883059862"/>
                  </a:ext>
                </a:extLst>
              </a:tr>
              <a:tr h="196793">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72000" marR="72000" marT="36000" marB="36000" anchor="ctr"/>
                </a:tc>
                <a:tc>
                  <a:txBody>
                    <a:bodyPr/>
                    <a:lstStyle/>
                    <a:p>
                      <a:pPr algn="l" fontAlgn="b"/>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Sharaan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Nature Reserve</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Al Ula</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2030</a:t>
                      </a:r>
                    </a:p>
                  </a:txBody>
                  <a:tcPr marL="72000" marR="72000" marT="36000" marB="36000" anchor="ctr"/>
                </a:tc>
                <a:extLst>
                  <a:ext uri="{0D108BD9-81ED-4DB2-BD59-A6C34878D82A}">
                    <a16:rowId xmlns:a16="http://schemas.microsoft.com/office/drawing/2014/main" val="2074447671"/>
                  </a:ext>
                </a:extLst>
              </a:tr>
              <a:tr h="405551">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72000" marR="72000" marT="36000" marB="36000" anchor="ctr"/>
                </a:tc>
                <a:tc>
                  <a:txBody>
                    <a:bodyPr/>
                    <a:lstStyle/>
                    <a:p>
                      <a:pPr algn="l"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Jeddah Tower</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Jeddah</a:t>
                      </a:r>
                    </a:p>
                  </a:txBody>
                  <a:tcPr marL="72000" marR="72000" marT="36000" marB="36000" anchor="ctr"/>
                </a:tc>
                <a:tc>
                  <a:txBody>
                    <a:bodyPr/>
                    <a:lstStyle/>
                    <a:p>
                      <a:pPr algn="ctr" fontAlgn="b"/>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Expected to Get Completed by End of 2021</a:t>
                      </a:r>
                    </a:p>
                  </a:txBody>
                  <a:tcPr marL="72000" marR="72000" marT="36000" marB="36000" anchor="ctr"/>
                </a:tc>
                <a:extLst>
                  <a:ext uri="{0D108BD9-81ED-4DB2-BD59-A6C34878D82A}">
                    <a16:rowId xmlns:a16="http://schemas.microsoft.com/office/drawing/2014/main" val="3154292217"/>
                  </a:ext>
                </a:extLst>
              </a:tr>
            </a:tbl>
          </a:graphicData>
        </a:graphic>
      </p:graphicFrame>
      <p:sp>
        <p:nvSpPr>
          <p:cNvPr id="10" name="TextBox 9">
            <a:extLst>
              <a:ext uri="{FF2B5EF4-FFF2-40B4-BE49-F238E27FC236}">
                <a16:creationId xmlns:a16="http://schemas.microsoft.com/office/drawing/2014/main" id="{B2E267D3-8891-4281-8E37-5262794CB309}"/>
              </a:ext>
            </a:extLst>
          </p:cNvPr>
          <p:cNvSpPr txBox="1"/>
          <p:nvPr/>
        </p:nvSpPr>
        <p:spPr>
          <a:xfrm>
            <a:off x="283848" y="682526"/>
            <a:ext cx="8419377"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XX: Upcoming Mega-Projects in GCC Region</a:t>
            </a:r>
            <a:endParaRPr kumimoji="0" lang="en-US" sz="10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4B1A1522-2ED9-4A89-9F6B-C5B5B577A2CB}"/>
              </a:ext>
            </a:extLst>
          </p:cNvPr>
          <p:cNvSpPr/>
          <p:nvPr/>
        </p:nvSpPr>
        <p:spPr>
          <a:xfrm>
            <a:off x="5919381" y="3895937"/>
            <a:ext cx="2909772"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General Authority of Statistics, Saudi Arabia</a:t>
            </a:r>
          </a:p>
        </p:txBody>
      </p:sp>
    </p:spTree>
    <p:extLst>
      <p:ext uri="{BB962C8B-B14F-4D97-AF65-F5344CB8AC3E}">
        <p14:creationId xmlns:p14="http://schemas.microsoft.com/office/powerpoint/2010/main" val="2861004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Middle East &amp; Africa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2942576"/>
              </p:ext>
            </p:extLst>
          </p:nvPr>
        </p:nvGraphicFramePr>
        <p:xfrm>
          <a:off x="178676" y="986493"/>
          <a:ext cx="8703583" cy="457196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Middle East &amp; Africa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
        <p:nvSpPr>
          <p:cNvPr id="7" name="TextBox 4">
            <a:extLst>
              <a:ext uri="{FF2B5EF4-FFF2-40B4-BE49-F238E27FC236}">
                <a16:creationId xmlns:a16="http://schemas.microsoft.com/office/drawing/2014/main" id="{30124DBD-A11C-4FD3-9598-1F246D707CDE}"/>
              </a:ext>
            </a:extLst>
          </p:cNvPr>
          <p:cNvSpPr txBox="1"/>
          <p:nvPr/>
        </p:nvSpPr>
        <p:spPr>
          <a:xfrm>
            <a:off x="6544304" y="5767493"/>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640878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Middle East &amp; Africa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3757288357"/>
              </p:ext>
            </p:extLst>
          </p:nvPr>
        </p:nvGraphicFramePr>
        <p:xfrm>
          <a:off x="28136" y="1018938"/>
          <a:ext cx="9042646" cy="462006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4">
            <a:extLst>
              <a:ext uri="{FF2B5EF4-FFF2-40B4-BE49-F238E27FC236}">
                <a16:creationId xmlns:a16="http://schemas.microsoft.com/office/drawing/2014/main" id="{F0974179-52E0-48A7-9EBA-9C4C8E707EA4}"/>
              </a:ext>
            </a:extLst>
          </p:cNvPr>
          <p:cNvSpPr txBox="1"/>
          <p:nvPr/>
        </p:nvSpPr>
        <p:spPr>
          <a:xfrm>
            <a:off x="6477178" y="5639006"/>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208749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piece of paper&#10;&#10;Description automatically generated">
            <a:extLst>
              <a:ext uri="{FF2B5EF4-FFF2-40B4-BE49-F238E27FC236}">
                <a16:creationId xmlns:a16="http://schemas.microsoft.com/office/drawing/2014/main" id="{2BF04AF6-AD30-462F-BD31-2E9F978E7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11285" y="3877546"/>
            <a:ext cx="3501958" cy="1258658"/>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RESEARCH METHODOLOGY</a:t>
            </a:r>
          </a:p>
        </p:txBody>
      </p:sp>
      <p:pic>
        <p:nvPicPr>
          <p:cNvPr id="13" name="Picture 12">
            <a:extLst>
              <a:ext uri="{FF2B5EF4-FFF2-40B4-BE49-F238E27FC236}">
                <a16:creationId xmlns:a16="http://schemas.microsoft.com/office/drawing/2014/main" id="{26A143A6-D94A-447E-8286-4F0F964B1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631294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Middle East &amp; Africa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1854606365"/>
              </p:ext>
            </p:extLst>
          </p:nvPr>
        </p:nvGraphicFramePr>
        <p:xfrm>
          <a:off x="194691" y="1012669"/>
          <a:ext cx="8703583" cy="43739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7794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Middle East &amp; Africa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447730206"/>
              </p:ext>
            </p:extLst>
          </p:nvPr>
        </p:nvGraphicFramePr>
        <p:xfrm>
          <a:off x="28137" y="1219243"/>
          <a:ext cx="9115863" cy="45871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679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Middle East &amp; Africa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93: Middle East &amp; Africa Epoxy Resin Market Share, By Country, By Volume, 2015–2030F</a:t>
            </a:r>
          </a:p>
        </p:txBody>
      </p:sp>
      <p:sp>
        <p:nvSpPr>
          <p:cNvPr id="3" name="TextBox 4">
            <a:extLst>
              <a:ext uri="{FF2B5EF4-FFF2-40B4-BE49-F238E27FC236}">
                <a16:creationId xmlns:a16="http://schemas.microsoft.com/office/drawing/2014/main" id="{1E3E22D1-72DC-40CD-B68A-1A9E0F7FE59C}"/>
              </a:ext>
            </a:extLst>
          </p:cNvPr>
          <p:cNvSpPr txBox="1"/>
          <p:nvPr/>
        </p:nvSpPr>
        <p:spPr>
          <a:xfrm>
            <a:off x="5953092" y="6137399"/>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1044815459"/>
              </p:ext>
            </p:extLst>
          </p:nvPr>
        </p:nvGraphicFramePr>
        <p:xfrm>
          <a:off x="456045" y="1136839"/>
          <a:ext cx="8614737" cy="52481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7006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269180"/>
            <a:ext cx="2736426" cy="1569660"/>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SOUTH AMERICA  EPOXY RESIN MARKET OUTLOOK</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3" name="Picture 2" descr="A picture containing text, building, dome, blue&#10;&#10;Description automatically generated">
            <a:extLst>
              <a:ext uri="{FF2B5EF4-FFF2-40B4-BE49-F238E27FC236}">
                <a16:creationId xmlns:a16="http://schemas.microsoft.com/office/drawing/2014/main" id="{DF798466-2088-43A4-9818-03E2930B8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591850"/>
            <a:ext cx="6096008" cy="36480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3728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5B9C2E5B-639D-46C4-B506-014FEF8B0889}"/>
              </a:ext>
            </a:extLst>
          </p:cNvPr>
          <p:cNvGraphicFramePr/>
          <p:nvPr>
            <p:extLst>
              <p:ext uri="{D42A27DB-BD31-4B8C-83A1-F6EECF244321}">
                <p14:modId xmlns:p14="http://schemas.microsoft.com/office/powerpoint/2010/main" val="86691011"/>
              </p:ext>
            </p:extLst>
          </p:nvPr>
        </p:nvGraphicFramePr>
        <p:xfrm>
          <a:off x="348113" y="927652"/>
          <a:ext cx="8297124" cy="272172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Size, By Volume &amp; Volume</a:t>
            </a:r>
          </a:p>
        </p:txBody>
      </p:sp>
      <p:sp>
        <p:nvSpPr>
          <p:cNvPr id="9" name="TextBox 8">
            <a:extLst>
              <a:ext uri="{FF2B5EF4-FFF2-40B4-BE49-F238E27FC236}">
                <a16:creationId xmlns:a16="http://schemas.microsoft.com/office/drawing/2014/main" id="{62FBD903-C18D-49DC-821E-C7F3A9B1BC97}"/>
              </a:ext>
            </a:extLst>
          </p:cNvPr>
          <p:cNvSpPr txBox="1"/>
          <p:nvPr/>
        </p:nvSpPr>
        <p:spPr>
          <a:xfrm>
            <a:off x="241921" y="738997"/>
            <a:ext cx="8806286"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90: South America Epoxy Resin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Market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Size, By Volume (Thousand </a:t>
            </a:r>
            <a:r>
              <a:rPr kumimoji="0" lang="en-US" sz="1000" b="1"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Tonnes</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2015–2030F</a:t>
            </a:r>
          </a:p>
        </p:txBody>
      </p:sp>
      <p:sp>
        <p:nvSpPr>
          <p:cNvPr id="32" name="Rectangle 31">
            <a:extLst>
              <a:ext uri="{FF2B5EF4-FFF2-40B4-BE49-F238E27FC236}">
                <a16:creationId xmlns:a16="http://schemas.microsoft.com/office/drawing/2014/main" id="{65B89788-0AE8-4E58-A641-AC885A1A617A}"/>
              </a:ext>
            </a:extLst>
          </p:cNvPr>
          <p:cNvSpPr/>
          <p:nvPr/>
        </p:nvSpPr>
        <p:spPr>
          <a:xfrm>
            <a:off x="1423044" y="2847498"/>
            <a:ext cx="1962739" cy="1038581"/>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E7FB439-1737-4186-B7B4-95099A88AB18}"/>
              </a:ext>
            </a:extLst>
          </p:cNvPr>
          <p:cNvSpPr/>
          <p:nvPr/>
        </p:nvSpPr>
        <p:spPr>
          <a:xfrm>
            <a:off x="5655956" y="2849169"/>
            <a:ext cx="2096880" cy="1030104"/>
          </a:xfrm>
          <a:prstGeom prst="rect">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1742814-0102-4032-8677-1ED403258F55}"/>
              </a:ext>
            </a:extLst>
          </p:cNvPr>
          <p:cNvSpPr/>
          <p:nvPr/>
        </p:nvSpPr>
        <p:spPr>
          <a:xfrm>
            <a:off x="1541781"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2015-2020</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-3.07% By Volume</a:t>
            </a:r>
          </a:p>
        </p:txBody>
      </p:sp>
      <p:sp>
        <p:nvSpPr>
          <p:cNvPr id="36" name="Rectangle 35">
            <a:extLst>
              <a:ext uri="{FF2B5EF4-FFF2-40B4-BE49-F238E27FC236}">
                <a16:creationId xmlns:a16="http://schemas.microsoft.com/office/drawing/2014/main" id="{A09720C9-19AD-4573-9FB4-E6C795D7E816}"/>
              </a:ext>
            </a:extLst>
          </p:cNvPr>
          <p:cNvSpPr/>
          <p:nvPr/>
        </p:nvSpPr>
        <p:spPr>
          <a:xfrm>
            <a:off x="5850389" y="3125304"/>
            <a:ext cx="1651379" cy="49728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2021E-2030F</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3.84% By Volume</a:t>
            </a:r>
          </a:p>
        </p:txBody>
      </p:sp>
      <p:sp>
        <p:nvSpPr>
          <p:cNvPr id="2" name="TextBox 4">
            <a:extLst>
              <a:ext uri="{FF2B5EF4-FFF2-40B4-BE49-F238E27FC236}">
                <a16:creationId xmlns:a16="http://schemas.microsoft.com/office/drawing/2014/main" id="{64E12DB3-236D-4593-A006-1DB68A6A461A}"/>
              </a:ext>
            </a:extLst>
          </p:cNvPr>
          <p:cNvSpPr txBox="1"/>
          <p:nvPr/>
        </p:nvSpPr>
        <p:spPr>
          <a:xfrm>
            <a:off x="6583858" y="3859715"/>
            <a:ext cx="2337955"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2" name="TextBox 11">
            <a:extLst>
              <a:ext uri="{FF2B5EF4-FFF2-40B4-BE49-F238E27FC236}">
                <a16:creationId xmlns:a16="http://schemas.microsoft.com/office/drawing/2014/main" id="{6BE2B372-5A67-4DD0-94D4-FA5D260CFEB4}"/>
              </a:ext>
            </a:extLst>
          </p:cNvPr>
          <p:cNvSpPr txBox="1"/>
          <p:nvPr/>
        </p:nvSpPr>
        <p:spPr>
          <a:xfrm>
            <a:off x="290627" y="4072555"/>
            <a:ext cx="8440825" cy="2603598"/>
          </a:xfrm>
          <a:prstGeom prst="rect">
            <a:avLst/>
          </a:prstGeom>
          <a:solidFill>
            <a:schemeClr val="tx2">
              <a:lumMod val="75000"/>
            </a:schemeClr>
          </a:solidFill>
        </p:spPr>
        <p:txBody>
          <a:bodyPr wrap="square" rtlCol="0">
            <a:spAutoFit/>
          </a:bodyPr>
          <a:lstStyle/>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 significant growth in South America’s Epoxy Resin market was witnessed and stood at around 80 thousand tonnes as of 2020 which is further projected to grow at a significant CAGR during the forecast period. The anticipated growth in the sector is attributed to increasing manufacturing sector and industrialization in the region. The major Epoxy Resin’s demand in the region emanates from Brazil followed by Argentina as of 2020. The dip in total Epoxy Resin demand in 2020 was reported due to COVID-19 outbreak followed by halt in construction activities and steep fall in demand from other downstream industries across the region. </a:t>
            </a:r>
          </a:p>
          <a:p>
            <a:pPr algn="just">
              <a:lnSpc>
                <a:spcPct val="150000"/>
              </a:lnSpc>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Additionally, rise in disposable income of the average middle class across the region followed by noticeable urbanization, growing rural market and launch of many innovative products (like eco-friendly, odour free and dust &amp; water-resistant paints) are other major drivers that are propelling the demand for paints &amp; coatings industry which is the major driving factor for epoxy resin market growth in the region as of 2020.</a:t>
            </a:r>
            <a:endParaRPr lang="en-IN" sz="1100" dirty="0"/>
          </a:p>
        </p:txBody>
      </p:sp>
    </p:spTree>
    <p:extLst>
      <p:ext uri="{BB962C8B-B14F-4D97-AF65-F5344CB8AC3E}">
        <p14:creationId xmlns:p14="http://schemas.microsoft.com/office/powerpoint/2010/main" val="3328739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DC7676BF-8217-45A7-AFF4-50BFA3624D6C}"/>
              </a:ext>
            </a:extLst>
          </p:cNvPr>
          <p:cNvSpPr>
            <a:spLocks noGrp="1"/>
          </p:cNvSpPr>
          <p:nvPr>
            <p:ph type="body" sz="quarter" idx="14"/>
          </p:nvPr>
        </p:nvSpPr>
        <p:spPr>
          <a:xfrm>
            <a:off x="53536" y="130464"/>
            <a:ext cx="5602420"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Size, By Volume &amp; Volume</a:t>
            </a:r>
          </a:p>
        </p:txBody>
      </p:sp>
      <p:graphicFrame>
        <p:nvGraphicFramePr>
          <p:cNvPr id="7" name="Chart 6">
            <a:extLst>
              <a:ext uri="{FF2B5EF4-FFF2-40B4-BE49-F238E27FC236}">
                <a16:creationId xmlns:a16="http://schemas.microsoft.com/office/drawing/2014/main" id="{15E61FC9-444F-41DF-BE32-6475C80E25A5}"/>
              </a:ext>
            </a:extLst>
          </p:cNvPr>
          <p:cNvGraphicFramePr/>
          <p:nvPr>
            <p:extLst>
              <p:ext uri="{D42A27DB-BD31-4B8C-83A1-F6EECF244321}">
                <p14:modId xmlns:p14="http://schemas.microsoft.com/office/powerpoint/2010/main" val="2628061785"/>
              </p:ext>
            </p:extLst>
          </p:nvPr>
        </p:nvGraphicFramePr>
        <p:xfrm>
          <a:off x="325713" y="1156136"/>
          <a:ext cx="8492574" cy="260748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EC44F22C-A1AF-4D61-9365-22760EC7D06B}"/>
              </a:ext>
            </a:extLst>
          </p:cNvPr>
          <p:cNvSpPr txBox="1"/>
          <p:nvPr/>
        </p:nvSpPr>
        <p:spPr>
          <a:xfrm>
            <a:off x="168857" y="794828"/>
            <a:ext cx="8806286" cy="292068"/>
          </a:xfrm>
          <a:prstGeom prst="rect">
            <a:avLst/>
          </a:prstGeom>
          <a:noFill/>
        </p:spPr>
        <p:txBody>
          <a:bodyPr wrap="square" rtlCol="0">
            <a:spAutoFit/>
          </a:bodyPr>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2: South America Epoxy Resin Capacity &amp; Production (Thousand </a:t>
            </a:r>
            <a:r>
              <a:rPr lang="en-US" sz="1000" b="1"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Tonnes</a:t>
            </a: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2015-2030F</a:t>
            </a:r>
          </a:p>
        </p:txBody>
      </p:sp>
      <p:sp>
        <p:nvSpPr>
          <p:cNvPr id="9" name="Rectangle 8">
            <a:extLst>
              <a:ext uri="{FF2B5EF4-FFF2-40B4-BE49-F238E27FC236}">
                <a16:creationId xmlns:a16="http://schemas.microsoft.com/office/drawing/2014/main" id="{ED9684F5-17CD-46B2-9464-073D14DC5CDE}"/>
              </a:ext>
            </a:extLst>
          </p:cNvPr>
          <p:cNvSpPr/>
          <p:nvPr/>
        </p:nvSpPr>
        <p:spPr>
          <a:xfrm>
            <a:off x="5595521" y="3763617"/>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
        <p:nvSpPr>
          <p:cNvPr id="10" name="TextBox 9">
            <a:extLst>
              <a:ext uri="{FF2B5EF4-FFF2-40B4-BE49-F238E27FC236}">
                <a16:creationId xmlns:a16="http://schemas.microsoft.com/office/drawing/2014/main" id="{3EFDAD06-07A1-4FBE-849F-5308D6D66B70}"/>
              </a:ext>
            </a:extLst>
          </p:cNvPr>
          <p:cNvSpPr txBox="1"/>
          <p:nvPr/>
        </p:nvSpPr>
        <p:spPr>
          <a:xfrm>
            <a:off x="-849390" y="4244700"/>
            <a:ext cx="8806286" cy="292068"/>
          </a:xfrm>
          <a:prstGeom prst="rect">
            <a:avLst/>
          </a:prstGeom>
          <a:noFill/>
        </p:spPr>
        <p:txBody>
          <a:bodyPr wrap="square" rtlCol="0">
            <a:spAutoFit/>
          </a:bodyPr>
          <a:lstStyle/>
          <a:p>
            <a:pPr algn="ct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Figure 3: South America Epoxy Resin Production Operating Rate (Percentage), 2015-2021E</a:t>
            </a:r>
          </a:p>
        </p:txBody>
      </p:sp>
      <p:graphicFrame>
        <p:nvGraphicFramePr>
          <p:cNvPr id="11" name="Chart 10">
            <a:extLst>
              <a:ext uri="{FF2B5EF4-FFF2-40B4-BE49-F238E27FC236}">
                <a16:creationId xmlns:a16="http://schemas.microsoft.com/office/drawing/2014/main" id="{E4EEAB80-5A48-4228-8FAC-BE9291850C90}"/>
              </a:ext>
            </a:extLst>
          </p:cNvPr>
          <p:cNvGraphicFramePr/>
          <p:nvPr>
            <p:extLst>
              <p:ext uri="{D42A27DB-BD31-4B8C-83A1-F6EECF244321}">
                <p14:modId xmlns:p14="http://schemas.microsoft.com/office/powerpoint/2010/main" val="284276032"/>
              </p:ext>
            </p:extLst>
          </p:nvPr>
        </p:nvGraphicFramePr>
        <p:xfrm>
          <a:off x="159891" y="4631865"/>
          <a:ext cx="8122198" cy="15904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67859E90-ADF3-4C94-ACC6-705754256E70}"/>
              </a:ext>
            </a:extLst>
          </p:cNvPr>
          <p:cNvSpPr/>
          <p:nvPr/>
        </p:nvSpPr>
        <p:spPr>
          <a:xfrm>
            <a:off x="5595521" y="6267963"/>
            <a:ext cx="3035984" cy="20005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  Analysis</a:t>
            </a:r>
          </a:p>
        </p:txBody>
      </p:sp>
    </p:spTree>
    <p:extLst>
      <p:ext uri="{BB962C8B-B14F-4D97-AF65-F5344CB8AC3E}">
        <p14:creationId xmlns:p14="http://schemas.microsoft.com/office/powerpoint/2010/main" val="2970490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Type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South America Epoxy Resin Market Share, By Type, By Volume, 2015–2030F</a:t>
            </a:r>
          </a:p>
        </p:txBody>
      </p:sp>
      <p:graphicFrame>
        <p:nvGraphicFramePr>
          <p:cNvPr id="8" name="Chart 7">
            <a:extLst>
              <a:ext uri="{FF2B5EF4-FFF2-40B4-BE49-F238E27FC236}">
                <a16:creationId xmlns:a16="http://schemas.microsoft.com/office/drawing/2014/main" id="{4132EB14-6723-4248-8CA5-699FF5E13051}"/>
              </a:ext>
            </a:extLst>
          </p:cNvPr>
          <p:cNvGraphicFramePr/>
          <p:nvPr>
            <p:extLst>
              <p:ext uri="{D42A27DB-BD31-4B8C-83A1-F6EECF244321}">
                <p14:modId xmlns:p14="http://schemas.microsoft.com/office/powerpoint/2010/main" val="2601805396"/>
              </p:ext>
            </p:extLst>
          </p:nvPr>
        </p:nvGraphicFramePr>
        <p:xfrm>
          <a:off x="178676" y="1001733"/>
          <a:ext cx="8703583" cy="44237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BE42498D-9596-4D48-BB1C-415AEC013F99}"/>
              </a:ext>
            </a:extLst>
          </p:cNvPr>
          <p:cNvSpPr txBox="1"/>
          <p:nvPr/>
        </p:nvSpPr>
        <p:spPr>
          <a:xfrm>
            <a:off x="346229" y="4961343"/>
            <a:ext cx="8298888" cy="1612301"/>
          </a:xfrm>
          <a:prstGeom prst="rect">
            <a:avLst/>
          </a:prstGeom>
          <a:noFill/>
        </p:spPr>
        <p:txBody>
          <a:bodyPr wrap="square" rtlCol="0">
            <a:spAutoFit/>
          </a:bodyPr>
          <a:lstStyle/>
          <a:p>
            <a:pPr algn="just">
              <a:lnSpc>
                <a:spcPts val="1500"/>
              </a:lnSpc>
            </a:pPr>
            <a:r>
              <a:rPr lang="en-US" sz="1000" dirty="0">
                <a:solidFill>
                  <a:schemeClr val="bg1"/>
                </a:solidFill>
                <a:latin typeface="Arial" panose="020B0604020202020204" pitchFamily="34" charset="0"/>
                <a:ea typeface="Verdana" panose="020B0604030504040204" pitchFamily="34" charset="0"/>
                <a:cs typeface="Arial" panose="020B0604020202020204" pitchFamily="34" charset="0"/>
              </a:rPr>
              <a:t>Epoxy Resin market is being driven by various end user industries such as thermal papers, epoxy resins, fine chemicals, phenolic resins, PBT, polyurethane and many more. Amongst all these end users, majority of the demand for BPS is generated by thermal paper across the globe. Increasing demand for online purchasing coupled with increasing importance of labelling in food &amp; beverage industry is promoting the use of thermal papers, which in turn is driving BPS consumption. Epoxy resins, fine chemicals, phenolic resins, PBT &amp; polyurethane collectively have garnered more than 45% share in 2019 in South America BPS market. Increasing use of epoxy resins to give specific aesthetic to a place, has catalyzed the BPS demand. Polyurethane systems have been associated with offering strength, durability and resilience while dealing with challenging conditions such as heavy footfall, physical impacts, extreme temperatures and corrosive chemicals. These offerings by PU resins are driving the BPS market growth.</a:t>
            </a:r>
          </a:p>
        </p:txBody>
      </p:sp>
    </p:spTree>
    <p:extLst>
      <p:ext uri="{BB962C8B-B14F-4D97-AF65-F5344CB8AC3E}">
        <p14:creationId xmlns:p14="http://schemas.microsoft.com/office/powerpoint/2010/main" val="3858965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Grade</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655960"/>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5: South America Epoxy Resin Market Share, By Grade, By Volume, 2015–2030F</a:t>
            </a:r>
          </a:p>
        </p:txBody>
      </p:sp>
      <p:sp>
        <p:nvSpPr>
          <p:cNvPr id="9" name="TextBox 4">
            <a:extLst>
              <a:ext uri="{FF2B5EF4-FFF2-40B4-BE49-F238E27FC236}">
                <a16:creationId xmlns:a16="http://schemas.microsoft.com/office/drawing/2014/main" id="{3EBB8101-2BD9-47A3-B00B-DC256F979155}"/>
              </a:ext>
            </a:extLst>
          </p:cNvPr>
          <p:cNvSpPr txBox="1"/>
          <p:nvPr/>
        </p:nvSpPr>
        <p:spPr>
          <a:xfrm>
            <a:off x="3733001" y="4475915"/>
            <a:ext cx="490323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1" name="Chart 10">
            <a:extLst>
              <a:ext uri="{FF2B5EF4-FFF2-40B4-BE49-F238E27FC236}">
                <a16:creationId xmlns:a16="http://schemas.microsoft.com/office/drawing/2014/main" id="{E3691915-8873-4B56-8BDC-36FEED9B2056}"/>
              </a:ext>
            </a:extLst>
          </p:cNvPr>
          <p:cNvGraphicFramePr/>
          <p:nvPr>
            <p:extLst>
              <p:ext uri="{D42A27DB-BD31-4B8C-83A1-F6EECF244321}">
                <p14:modId xmlns:p14="http://schemas.microsoft.com/office/powerpoint/2010/main" val="1987099325"/>
              </p:ext>
            </p:extLst>
          </p:nvPr>
        </p:nvGraphicFramePr>
        <p:xfrm>
          <a:off x="28136" y="1018938"/>
          <a:ext cx="9042646" cy="44369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1724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Sales Channel</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South America Epoxy Resin Market Share, By Sales Channel,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2F0A7317-45C9-4B68-BD27-A3334AA67734}"/>
              </a:ext>
            </a:extLst>
          </p:cNvPr>
          <p:cNvGraphicFramePr/>
          <p:nvPr>
            <p:extLst>
              <p:ext uri="{D42A27DB-BD31-4B8C-83A1-F6EECF244321}">
                <p14:modId xmlns:p14="http://schemas.microsoft.com/office/powerpoint/2010/main" val="3460121716"/>
              </p:ext>
            </p:extLst>
          </p:nvPr>
        </p:nvGraphicFramePr>
        <p:xfrm>
          <a:off x="194691" y="1012669"/>
          <a:ext cx="8703583" cy="4647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40551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Application</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7: South America Epoxy Resin Market Share, By Application, By Volume, 2015–2030F</a:t>
            </a:r>
          </a:p>
        </p:txBody>
      </p:sp>
      <p:sp>
        <p:nvSpPr>
          <p:cNvPr id="5" name="TextBox 4">
            <a:extLst>
              <a:ext uri="{FF2B5EF4-FFF2-40B4-BE49-F238E27FC236}">
                <a16:creationId xmlns:a16="http://schemas.microsoft.com/office/drawing/2014/main" id="{1D6C3E9A-D77B-4C10-B8AC-C87FC2808A30}"/>
              </a:ext>
            </a:extLst>
          </p:cNvPr>
          <p:cNvSpPr txBox="1"/>
          <p:nvPr/>
        </p:nvSpPr>
        <p:spPr>
          <a:xfrm>
            <a:off x="4546483" y="5660282"/>
            <a:ext cx="4164329"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automotive, composites etc.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6" name="Chart 5">
            <a:extLst>
              <a:ext uri="{FF2B5EF4-FFF2-40B4-BE49-F238E27FC236}">
                <a16:creationId xmlns:a16="http://schemas.microsoft.com/office/drawing/2014/main" id="{0A31C24A-0427-4BDE-B236-A0C8C76DE5F0}"/>
              </a:ext>
            </a:extLst>
          </p:cNvPr>
          <p:cNvGraphicFramePr/>
          <p:nvPr>
            <p:extLst>
              <p:ext uri="{D42A27DB-BD31-4B8C-83A1-F6EECF244321}">
                <p14:modId xmlns:p14="http://schemas.microsoft.com/office/powerpoint/2010/main" val="1580219568"/>
              </p:ext>
            </p:extLst>
          </p:nvPr>
        </p:nvGraphicFramePr>
        <p:xfrm>
          <a:off x="28137" y="1219243"/>
          <a:ext cx="9115863" cy="46176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695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dark, sitting, view&#10;&#10;Description automatically generated">
            <a:extLst>
              <a:ext uri="{FF2B5EF4-FFF2-40B4-BE49-F238E27FC236}">
                <a16:creationId xmlns:a16="http://schemas.microsoft.com/office/drawing/2014/main" id="{026CA16C-4BF1-46D6-A0EF-8B8A4E6D88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750" y="212760"/>
            <a:ext cx="8723394" cy="6544069"/>
          </a:xfrm>
          <a:prstGeom prst="rect">
            <a:avLst/>
          </a:prstGeom>
        </p:spPr>
      </p:pic>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the global  Epoxy Resin market, overall market size and segmental market size.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TechSci formulated a detailed discussion guide.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TechSci conducted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about the global </a:t>
            </a:r>
            <a:r>
              <a:rPr lang="en-IN" altLang="ko-KR" sz="800" b="1" dirty="0">
                <a:solidFill>
                  <a:srgbClr val="E7E6E6">
                    <a:lumMod val="25000"/>
                  </a:srgbClr>
                </a:solidFill>
                <a:latin typeface="Calibri" panose="020F0502020204030204"/>
                <a:ea typeface="맑은 고딕" panose="020B0503020000020004" pitchFamily="34" charset="-127"/>
                <a:cs typeface="Arial" pitchFamily="34" charset="0"/>
              </a:rPr>
              <a:t>bisphenol  S</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 market.</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TechSci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4572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spTree>
    <p:extLst>
      <p:ext uri="{BB962C8B-B14F-4D97-AF65-F5344CB8AC3E}">
        <p14:creationId xmlns:p14="http://schemas.microsoft.com/office/powerpoint/2010/main" val="10444323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8136" y="130464"/>
            <a:ext cx="7340073" cy="608533"/>
          </a:xfrm>
        </p:spPr>
        <p:txBody>
          <a:bodyPr>
            <a:normAutofit/>
          </a:bodyPr>
          <a:lstStyle/>
          <a:p>
            <a:pPr>
              <a:spcBef>
                <a:spcPts val="0"/>
              </a:spcBef>
            </a:pPr>
            <a:r>
              <a:rPr lang="en-IN" sz="1400" dirty="0">
                <a:solidFill>
                  <a:schemeClr val="tx1">
                    <a:lumMod val="85000"/>
                    <a:lumOff val="15000"/>
                  </a:schemeClr>
                </a:solidFill>
              </a:rPr>
              <a:t>South America Epoxy Resin Market</a:t>
            </a:r>
          </a:p>
          <a:p>
            <a:pPr>
              <a:spcBef>
                <a:spcPts val="0"/>
              </a:spcBef>
            </a:pPr>
            <a:r>
              <a:rPr lang="en-US" sz="1200" b="0" dirty="0">
                <a:solidFill>
                  <a:schemeClr val="tx1">
                    <a:lumMod val="85000"/>
                    <a:lumOff val="15000"/>
                  </a:schemeClr>
                </a:solidFill>
              </a:rPr>
              <a:t>Market Share, By Country</a:t>
            </a:r>
          </a:p>
        </p:txBody>
      </p:sp>
      <p:sp>
        <p:nvSpPr>
          <p:cNvPr id="14" name="TextBox 13">
            <a:extLst>
              <a:ext uri="{FF2B5EF4-FFF2-40B4-BE49-F238E27FC236}">
                <a16:creationId xmlns:a16="http://schemas.microsoft.com/office/drawing/2014/main" id="{1558FA07-D4DE-4AB1-8BDC-22E287A361F2}"/>
              </a:ext>
            </a:extLst>
          </p:cNvPr>
          <p:cNvSpPr txBox="1"/>
          <p:nvPr/>
        </p:nvSpPr>
        <p:spPr>
          <a:xfrm>
            <a:off x="261741" y="720601"/>
            <a:ext cx="8809041"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Figure 93: South America Epoxy Resin Market Share, By Country, By Volume, 2015–2030F</a:t>
            </a:r>
          </a:p>
        </p:txBody>
      </p:sp>
      <p:sp>
        <p:nvSpPr>
          <p:cNvPr id="3" name="TextBox 4">
            <a:extLst>
              <a:ext uri="{FF2B5EF4-FFF2-40B4-BE49-F238E27FC236}">
                <a16:creationId xmlns:a16="http://schemas.microsoft.com/office/drawing/2014/main" id="{1E3E22D1-72DC-40CD-B68A-1A9E0F7FE59C}"/>
              </a:ext>
            </a:extLst>
          </p:cNvPr>
          <p:cNvSpPr txBox="1"/>
          <p:nvPr/>
        </p:nvSpPr>
        <p:spPr>
          <a:xfrm>
            <a:off x="6219942" y="4420847"/>
            <a:ext cx="2588458"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4" name="Chart 3">
            <a:extLst>
              <a:ext uri="{FF2B5EF4-FFF2-40B4-BE49-F238E27FC236}">
                <a16:creationId xmlns:a16="http://schemas.microsoft.com/office/drawing/2014/main" id="{19005A8A-358A-4BA8-81AB-77067F95DF8E}"/>
              </a:ext>
            </a:extLst>
          </p:cNvPr>
          <p:cNvGraphicFramePr/>
          <p:nvPr>
            <p:extLst>
              <p:ext uri="{D42A27DB-BD31-4B8C-83A1-F6EECF244321}">
                <p14:modId xmlns:p14="http://schemas.microsoft.com/office/powerpoint/2010/main" val="3940952061"/>
              </p:ext>
            </p:extLst>
          </p:nvPr>
        </p:nvGraphicFramePr>
        <p:xfrm>
          <a:off x="193663" y="994434"/>
          <a:ext cx="8614737" cy="341040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9D1FBBF-8322-4BA1-B6AF-77CF26CACFF2}"/>
              </a:ext>
            </a:extLst>
          </p:cNvPr>
          <p:cNvSpPr txBox="1"/>
          <p:nvPr/>
        </p:nvSpPr>
        <p:spPr>
          <a:xfrm>
            <a:off x="285467" y="4441460"/>
            <a:ext cx="5701171" cy="29206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latin typeface="Verdana" panose="020B0604030504040204" pitchFamily="34" charset="0"/>
                <a:ea typeface="Verdana" panose="020B0604030504040204" pitchFamily="34" charset="0"/>
                <a:cs typeface="Verdana" panose="020B0604030504040204" pitchFamily="34" charset="0"/>
              </a:rPr>
              <a:t>178</a:t>
            </a: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Foreign Direct Investments in Brazil, 2015-2020 (USD Billion)</a:t>
            </a:r>
          </a:p>
        </p:txBody>
      </p:sp>
      <p:graphicFrame>
        <p:nvGraphicFramePr>
          <p:cNvPr id="7" name="Chart 6">
            <a:extLst>
              <a:ext uri="{FF2B5EF4-FFF2-40B4-BE49-F238E27FC236}">
                <a16:creationId xmlns:a16="http://schemas.microsoft.com/office/drawing/2014/main" id="{48D63083-7CFD-418E-833F-7CBF3E66E4D2}"/>
              </a:ext>
            </a:extLst>
          </p:cNvPr>
          <p:cNvGraphicFramePr/>
          <p:nvPr>
            <p:extLst>
              <p:ext uri="{D42A27DB-BD31-4B8C-83A1-F6EECF244321}">
                <p14:modId xmlns:p14="http://schemas.microsoft.com/office/powerpoint/2010/main" val="68152900"/>
              </p:ext>
            </p:extLst>
          </p:nvPr>
        </p:nvGraphicFramePr>
        <p:xfrm>
          <a:off x="1440180" y="4770152"/>
          <a:ext cx="6263639" cy="165478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0223FFA0-681E-45FD-B445-1982306B6A4C}"/>
              </a:ext>
            </a:extLst>
          </p:cNvPr>
          <p:cNvSpPr/>
          <p:nvPr/>
        </p:nvSpPr>
        <p:spPr>
          <a:xfrm>
            <a:off x="4705372" y="6375519"/>
            <a:ext cx="3982583" cy="200055"/>
          </a:xfrm>
          <a:prstGeom prst="rect">
            <a:avLst/>
          </a:prstGeom>
        </p:spPr>
        <p:txBody>
          <a:bodyPr wrap="square">
            <a:spAutoFit/>
          </a:bodyPr>
          <a:lstStyle/>
          <a:p>
            <a:pPr lvl="0" algn="r" defTabSz="914400">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US" sz="700" i="1" dirty="0">
                <a:solidFill>
                  <a:srgbClr val="7F7F7F"/>
                </a:solidFill>
                <a:latin typeface="Verdana" panose="020B0604030504040204" pitchFamily="34" charset="0"/>
                <a:ea typeface="Verdana" panose="020B0604030504040204" pitchFamily="34" charset="0"/>
                <a:cs typeface="Verdana" panose="020B0604030504040204" pitchFamily="34" charset="0"/>
              </a:rPr>
              <a:t>Brazilian Ministry of Industry. Foreign Trade &amp; Services</a:t>
            </a:r>
          </a:p>
        </p:txBody>
      </p:sp>
    </p:spTree>
    <p:extLst>
      <p:ext uri="{BB962C8B-B14F-4D97-AF65-F5344CB8AC3E}">
        <p14:creationId xmlns:p14="http://schemas.microsoft.com/office/powerpoint/2010/main" val="482908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977FA2-2584-483B-BEA5-C4C09F2B1DB2}"/>
              </a:ext>
            </a:extLst>
          </p:cNvPr>
          <p:cNvSpPr/>
          <p:nvPr/>
        </p:nvSpPr>
        <p:spPr>
          <a:xfrm>
            <a:off x="167217" y="2837825"/>
            <a:ext cx="2736426" cy="830997"/>
          </a:xfrm>
          <a:prstGeom prst="rect">
            <a:avLst/>
          </a:prstGeom>
        </p:spPr>
        <p:txBody>
          <a:bodyPr wrap="square">
            <a:spAutoFit/>
          </a:bodyPr>
          <a:lstStyle/>
          <a:p>
            <a:pPr algn="ctr" defTabSz="914400">
              <a:spcBef>
                <a:spcPct val="0"/>
              </a:spcBef>
              <a:spcAft>
                <a:spcPts val="600"/>
              </a:spcAft>
              <a:defRPr/>
            </a:pPr>
            <a:r>
              <a:rPr lang="en-US" sz="2400" spc="-136" dirty="0">
                <a:solidFill>
                  <a:schemeClr val="bg1"/>
                </a:solidFill>
                <a:latin typeface="Montserrat" panose="00000500000000000000" pitchFamily="2" charset="0"/>
                <a:ea typeface="+mj-ea"/>
                <a:cs typeface="+mj-cs"/>
              </a:rPr>
              <a:t>MARKET DYNAMICS</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4FD4E6-CF0E-4020-9E3B-707F9EF1FA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27" y="353479"/>
            <a:ext cx="1998988" cy="627133"/>
          </a:xfrm>
          <a:prstGeom prst="rect">
            <a:avLst/>
          </a:prstGeom>
        </p:spPr>
      </p:pic>
      <p:pic>
        <p:nvPicPr>
          <p:cNvPr id="4" name="Picture 3" descr="A picture containing text, meter&#10;&#10;Description automatically generated">
            <a:extLst>
              <a:ext uri="{FF2B5EF4-FFF2-40B4-BE49-F238E27FC236}">
                <a16:creationId xmlns:a16="http://schemas.microsoft.com/office/drawing/2014/main" id="{1E57DD31-A6FB-4890-941B-9C8F9495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60" y="2622810"/>
            <a:ext cx="6096009" cy="36480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3464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56028" y="823678"/>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US"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Rising Investments in Building &amp; Construction Sector </a:t>
            </a:r>
          </a:p>
          <a:p>
            <a:pPr marL="0" marR="0" lvl="0" indent="0" algn="just" defTabSz="444500" rtl="0" eaLnBrk="1" fontAlgn="auto" latinLnBrk="0" hangingPunct="1">
              <a:lnSpc>
                <a:spcPct val="200000"/>
              </a:lnSpc>
              <a:spcBef>
                <a:spcPts val="1000"/>
              </a:spcBef>
              <a:spcAft>
                <a:spcPct val="1500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increasing population and continuing economic growth, infrastructure as well as construction sector spending is rising across the globe. Factors such as significant rise in purchasing power parity, especially in developing nations, and growing investments in real estate sector are boosting the growth of construction sector, globally. Various government sponsored projects across the globe such as smart cities, AMRUT, freight corridor and urban transport, etc., are expected to provide huge boost to the construction activities in the coming years in Southeast Asia, GCC, Central Europe and North Africa, thereby positively impacting the global Epoxy Resin market.</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0BF9E822-D05C-494A-8109-7E287E32C252}"/>
              </a:ext>
            </a:extLst>
          </p:cNvPr>
          <p:cNvGraphicFramePr>
            <a:graphicFrameLocks noGrp="1"/>
          </p:cNvGraphicFramePr>
          <p:nvPr/>
        </p:nvGraphicFramePr>
        <p:xfrm>
          <a:off x="4865337" y="4020294"/>
          <a:ext cx="3819511" cy="2296048"/>
        </p:xfrm>
        <a:graphic>
          <a:graphicData uri="http://schemas.openxmlformats.org/drawingml/2006/table">
            <a:tbl>
              <a:tblPr firstRow="1" bandRow="1">
                <a:tableStyleId>{1FECB4D8-DB02-4DC6-A0A2-4F2EBAE1DC90}</a:tableStyleId>
              </a:tblPr>
              <a:tblGrid>
                <a:gridCol w="2424314">
                  <a:extLst>
                    <a:ext uri="{9D8B030D-6E8A-4147-A177-3AD203B41FA5}">
                      <a16:colId xmlns:a16="http://schemas.microsoft.com/office/drawing/2014/main" val="20001"/>
                    </a:ext>
                  </a:extLst>
                </a:gridCol>
                <a:gridCol w="1395197">
                  <a:extLst>
                    <a:ext uri="{9D8B030D-6E8A-4147-A177-3AD203B41FA5}">
                      <a16:colId xmlns:a16="http://schemas.microsoft.com/office/drawing/2014/main" val="3653818439"/>
                    </a:ext>
                  </a:extLst>
                </a:gridCol>
              </a:tblGrid>
              <a:tr h="3072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Name of the Project</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IN" sz="900" u="none" strike="noStrike" dirty="0">
                          <a:effectLst/>
                          <a:latin typeface="Verdana" panose="020B0604030504040204" pitchFamily="34" charset="0"/>
                          <a:ea typeface="Verdana" panose="020B0604030504040204" pitchFamily="34" charset="0"/>
                          <a:cs typeface="Verdana" panose="020B0604030504040204" pitchFamily="34" charset="0"/>
                        </a:rPr>
                        <a:t>Expected Completion Year</a:t>
                      </a:r>
                      <a:endParaRPr lang="en-IN" sz="9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651323636"/>
                  </a:ext>
                </a:extLst>
              </a:tr>
              <a:tr h="2206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Sudair City Development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2029</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269305036"/>
                  </a:ext>
                </a:extLst>
              </a:tr>
              <a:tr h="2206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Jazan Economic City (JEC)</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2036</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047697033"/>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Prince Abdulaziz Bin Mousaed Economic City </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2025</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14832896"/>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Waad Al Shamaal Phosphate City Development</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2022</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602029110"/>
                  </a:ext>
                </a:extLst>
              </a:tr>
              <a:tr h="37052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National Railway Network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2040</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4250634035"/>
                  </a:ext>
                </a:extLst>
              </a:tr>
              <a:tr h="3342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Jeddah Public Transportation Program</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2033</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1883059862"/>
                  </a:ext>
                </a:extLst>
              </a:tr>
            </a:tbl>
          </a:graphicData>
        </a:graphic>
      </p:graphicFrame>
      <p:sp>
        <p:nvSpPr>
          <p:cNvPr id="14" name="TextBox 13">
            <a:extLst>
              <a:ext uri="{FF2B5EF4-FFF2-40B4-BE49-F238E27FC236}">
                <a16:creationId xmlns:a16="http://schemas.microsoft.com/office/drawing/2014/main" id="{614BD223-AD90-4790-ADDC-C52D35103DFC}"/>
              </a:ext>
            </a:extLst>
          </p:cNvPr>
          <p:cNvSpPr txBox="1"/>
          <p:nvPr/>
        </p:nvSpPr>
        <p:spPr>
          <a:xfrm>
            <a:off x="4666705" y="3414832"/>
            <a:ext cx="4278663"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Saudi Arabia Major Ongoing Infrastructure Projects &amp; Expected Year of Completion</a:t>
            </a:r>
            <a:endParaRPr kumimoji="0" lang="en-US" sz="1000" b="1"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AEA7D9FD-326D-40F8-96C0-9812F5D61C4E}"/>
              </a:ext>
            </a:extLst>
          </p:cNvPr>
          <p:cNvSpPr/>
          <p:nvPr/>
        </p:nvSpPr>
        <p:spPr>
          <a:xfrm>
            <a:off x="5840010" y="6404179"/>
            <a:ext cx="2909772"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General Authority of Statistics, Saudi Arabia</a:t>
            </a:r>
          </a:p>
        </p:txBody>
      </p:sp>
      <p:graphicFrame>
        <p:nvGraphicFramePr>
          <p:cNvPr id="2" name="Table 1">
            <a:extLst>
              <a:ext uri="{FF2B5EF4-FFF2-40B4-BE49-F238E27FC236}">
                <a16:creationId xmlns:a16="http://schemas.microsoft.com/office/drawing/2014/main" id="{61DA5CEB-CD79-4C7C-A941-16347622606E}"/>
              </a:ext>
            </a:extLst>
          </p:cNvPr>
          <p:cNvGraphicFramePr>
            <a:graphicFrameLocks noGrp="1"/>
          </p:cNvGraphicFramePr>
          <p:nvPr>
            <p:extLst>
              <p:ext uri="{D42A27DB-BD31-4B8C-83A1-F6EECF244321}">
                <p14:modId xmlns:p14="http://schemas.microsoft.com/office/powerpoint/2010/main" val="4279047162"/>
              </p:ext>
            </p:extLst>
          </p:nvPr>
        </p:nvGraphicFramePr>
        <p:xfrm>
          <a:off x="228543" y="4205978"/>
          <a:ext cx="3967430" cy="1950894"/>
        </p:xfrm>
        <a:graphic>
          <a:graphicData uri="http://schemas.openxmlformats.org/drawingml/2006/table">
            <a:tbl>
              <a:tblPr firstRow="1" bandRow="1">
                <a:tableStyleId>{7DF18680-E054-41AD-8BC1-D1AEF772440D}</a:tableStyleId>
              </a:tblPr>
              <a:tblGrid>
                <a:gridCol w="1983715">
                  <a:extLst>
                    <a:ext uri="{9D8B030D-6E8A-4147-A177-3AD203B41FA5}">
                      <a16:colId xmlns:a16="http://schemas.microsoft.com/office/drawing/2014/main" val="3287664398"/>
                    </a:ext>
                  </a:extLst>
                </a:gridCol>
                <a:gridCol w="1983715">
                  <a:extLst>
                    <a:ext uri="{9D8B030D-6E8A-4147-A177-3AD203B41FA5}">
                      <a16:colId xmlns:a16="http://schemas.microsoft.com/office/drawing/2014/main" val="1693334675"/>
                    </a:ext>
                  </a:extLst>
                </a:gridCol>
              </a:tblGrid>
              <a:tr h="325149">
                <a:tc>
                  <a:txBody>
                    <a:bodyPr/>
                    <a:lstStyle/>
                    <a:p>
                      <a:pPr algn="ctr"/>
                      <a:r>
                        <a:rPr lang="en-IN" sz="1000" dirty="0"/>
                        <a:t>Countries</a:t>
                      </a:r>
                      <a:endParaRPr lang="en-IN" sz="1000" dirty="0">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Investment (USD Billion)</a:t>
                      </a:r>
                      <a:endParaRPr lang="en-IN" sz="1000" dirty="0">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034558559"/>
                  </a:ext>
                </a:extLst>
              </a:tr>
              <a:tr h="325149">
                <a:tc>
                  <a:txBody>
                    <a:bodyPr/>
                    <a:lstStyle/>
                    <a:p>
                      <a:pPr algn="ctr"/>
                      <a:r>
                        <a:rPr lang="en-IN" sz="1000" dirty="0"/>
                        <a:t>Germany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59</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133703523"/>
                  </a:ext>
                </a:extLst>
              </a:tr>
              <a:tr h="325149">
                <a:tc>
                  <a:txBody>
                    <a:bodyPr/>
                    <a:lstStyle/>
                    <a:p>
                      <a:pPr algn="ctr"/>
                      <a:r>
                        <a:rPr lang="en-IN" sz="1000" dirty="0"/>
                        <a:t>France</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2</a:t>
                      </a:r>
                      <a:r>
                        <a:rPr lang="en-IN" sz="1000" dirty="0">
                          <a:solidFill>
                            <a:srgbClr val="002060"/>
                          </a:solidFill>
                          <a:latin typeface="Veradana"/>
                          <a:ea typeface="Verdana" panose="020B0604030504040204" pitchFamily="34" charset="0"/>
                          <a:cs typeface="Verdana" panose="020B0604030504040204" pitchFamily="34" charset="0"/>
                        </a:rPr>
                        <a:t>9</a:t>
                      </a:r>
                    </a:p>
                  </a:txBody>
                  <a:tcPr anchor="ctr"/>
                </a:tc>
                <a:extLst>
                  <a:ext uri="{0D108BD9-81ED-4DB2-BD59-A6C34878D82A}">
                    <a16:rowId xmlns:a16="http://schemas.microsoft.com/office/drawing/2014/main" val="3683630708"/>
                  </a:ext>
                </a:extLst>
              </a:tr>
              <a:tr h="325149">
                <a:tc>
                  <a:txBody>
                    <a:bodyPr/>
                    <a:lstStyle/>
                    <a:p>
                      <a:pPr algn="ctr"/>
                      <a:r>
                        <a:rPr lang="en-IN" sz="1000" dirty="0"/>
                        <a:t>Netherland</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16</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316791362"/>
                  </a:ext>
                </a:extLst>
              </a:tr>
              <a:tr h="325149">
                <a:tc>
                  <a:txBody>
                    <a:bodyPr/>
                    <a:lstStyle/>
                    <a:p>
                      <a:pPr algn="ctr"/>
                      <a:r>
                        <a:rPr lang="en-IN" sz="1000" dirty="0"/>
                        <a:t>Spain</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IN" sz="1000" dirty="0"/>
                        <a:t>13</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098357807"/>
                  </a:ext>
                </a:extLst>
              </a:tr>
              <a:tr h="325149">
                <a:tc>
                  <a:txBody>
                    <a:bodyPr/>
                    <a:lstStyle/>
                    <a:p>
                      <a:pPr algn="ctr"/>
                      <a:r>
                        <a:rPr lang="en-IN" sz="1000" dirty="0"/>
                        <a:t>Italy</a:t>
                      </a:r>
                      <a:endParaRPr lang="en-IN" sz="1000" dirty="0">
                        <a:solidFill>
                          <a:srgbClr val="002060"/>
                        </a:solidFill>
                        <a:latin typeface="Veradana"/>
                        <a:ea typeface="Verdana" panose="020B0604030504040204" pitchFamily="34" charset="0"/>
                        <a:cs typeface="Verdana" panose="020B0604030504040204" pitchFamily="34" charset="0"/>
                      </a:endParaRPr>
                    </a:p>
                  </a:txBody>
                  <a:tcPr anchor="ctr"/>
                </a:tc>
                <a:tc>
                  <a:txBody>
                    <a:bodyPr/>
                    <a:lstStyle/>
                    <a:p>
                      <a:pPr algn="ctr"/>
                      <a:r>
                        <a:rPr lang="en-US" sz="1000" dirty="0">
                          <a:solidFill>
                            <a:srgbClr val="002060"/>
                          </a:solidFill>
                          <a:latin typeface="Veradana"/>
                          <a:ea typeface="Verdana" panose="020B0604030504040204" pitchFamily="34" charset="0"/>
                          <a:cs typeface="Verdana" panose="020B0604030504040204" pitchFamily="34" charset="0"/>
                        </a:rPr>
                        <a:t>1</a:t>
                      </a:r>
                      <a:r>
                        <a:rPr lang="en-IN" sz="1000" dirty="0">
                          <a:solidFill>
                            <a:srgbClr val="002060"/>
                          </a:solidFill>
                          <a:latin typeface="Veradana"/>
                          <a:ea typeface="Verdana" panose="020B0604030504040204" pitchFamily="34" charset="0"/>
                          <a:cs typeface="Verdana" panose="020B0604030504040204" pitchFamily="34" charset="0"/>
                        </a:rPr>
                        <a:t>0</a:t>
                      </a:r>
                    </a:p>
                  </a:txBody>
                  <a:tcPr anchor="ctr"/>
                </a:tc>
                <a:extLst>
                  <a:ext uri="{0D108BD9-81ED-4DB2-BD59-A6C34878D82A}">
                    <a16:rowId xmlns:a16="http://schemas.microsoft.com/office/drawing/2014/main" val="601585499"/>
                  </a:ext>
                </a:extLst>
              </a:tr>
            </a:tbl>
          </a:graphicData>
        </a:graphic>
      </p:graphicFrame>
      <p:sp>
        <p:nvSpPr>
          <p:cNvPr id="3" name="TextBox 2">
            <a:extLst>
              <a:ext uri="{FF2B5EF4-FFF2-40B4-BE49-F238E27FC236}">
                <a16:creationId xmlns:a16="http://schemas.microsoft.com/office/drawing/2014/main" id="{B4906789-B663-4C9D-957D-190760917F9F}"/>
              </a:ext>
            </a:extLst>
          </p:cNvPr>
          <p:cNvSpPr txBox="1"/>
          <p:nvPr/>
        </p:nvSpPr>
        <p:spPr>
          <a:xfrm>
            <a:off x="171108" y="3441978"/>
            <a:ext cx="4218013" cy="52290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p>
        </p:txBody>
      </p:sp>
      <p:sp>
        <p:nvSpPr>
          <p:cNvPr id="7" name="TextBox 6">
            <a:extLst>
              <a:ext uri="{FF2B5EF4-FFF2-40B4-BE49-F238E27FC236}">
                <a16:creationId xmlns:a16="http://schemas.microsoft.com/office/drawing/2014/main" id="{D6C2F084-6847-4239-A0D3-5FCF42E120BE}"/>
              </a:ext>
            </a:extLst>
          </p:cNvPr>
          <p:cNvSpPr txBox="1"/>
          <p:nvPr/>
        </p:nvSpPr>
        <p:spPr>
          <a:xfrm>
            <a:off x="1380373" y="6388635"/>
            <a:ext cx="2601039" cy="21544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US"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Tree>
    <p:extLst>
      <p:ext uri="{BB962C8B-B14F-4D97-AF65-F5344CB8AC3E}">
        <p14:creationId xmlns:p14="http://schemas.microsoft.com/office/powerpoint/2010/main" val="1946082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C0AAA8C5-59D3-4019-B7D7-984031B0D045}"/>
              </a:ext>
            </a:extLst>
          </p:cNvPr>
          <p:cNvSpPr txBox="1">
            <a:spLocks/>
          </p:cNvSpPr>
          <p:nvPr/>
        </p:nvSpPr>
        <p:spPr>
          <a:xfrm>
            <a:off x="256028" y="823678"/>
            <a:ext cx="8343900" cy="5457777"/>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444500" rtl="0" eaLnBrk="1" fontAlgn="auto" latinLnBrk="0" hangingPunct="1">
              <a:lnSpc>
                <a:spcPct val="150000"/>
              </a:lnSpc>
              <a:spcBef>
                <a:spcPct val="0"/>
              </a:spcBef>
              <a:spcAft>
                <a:spcPct val="15000"/>
              </a:spcAft>
              <a:buClrTx/>
              <a:buSzTx/>
              <a:buFont typeface="Arial" panose="020B0604020202020204" pitchFamily="34" charset="0"/>
              <a:buNone/>
              <a:tabLst/>
              <a:defRPr/>
            </a:pP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Government support </a:t>
            </a:r>
            <a:r>
              <a:rPr lang="en-IN"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and </a:t>
            </a: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initiatives </a:t>
            </a:r>
          </a:p>
          <a:p>
            <a:pPr marL="0" marR="0" lvl="0" indent="0" algn="just" defTabSz="444500" rtl="0" eaLnBrk="1" fontAlgn="auto" latinLnBrk="0" hangingPunct="1">
              <a:lnSpc>
                <a:spcPct val="200000"/>
              </a:lnSpc>
              <a:spcBef>
                <a:spcPct val="0"/>
              </a:spcBef>
              <a:spcAft>
                <a:spcPct val="15000"/>
              </a:spcAft>
              <a:buClrTx/>
              <a:buSzTx/>
              <a:buFont typeface="Arial" panose="020B0604020202020204" pitchFamily="34" charset="0"/>
              <a:buNone/>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Driven by strong demand from various end use industries such as wind energy, transportation, electrical and electronics, defence, aerospace, pipes and tanks, construction and marine, the composite industry, also known as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fiber</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-reinforced plastics (FRP) industry, will also be supporting government’s initiatives across various developing countries, hence giving big push to future market of epoxy resin such as, ‘Make in India’ initiative by government of India.  In 2021, per capita consumption of composites in United States and China reported to be 11.4 kg and 2.8 kg, respectively. Additionally, the per capita consumption in India stood at 0.36 kg. The increasing demand for composites manufacturing across the globe for the numerous applications including aerospace structure &amp; other composite parts would spur the demand for Epoxy Resins in coming years.</a:t>
            </a:r>
          </a:p>
          <a:p>
            <a:pPr marL="0" indent="0">
              <a:lnSpc>
                <a:spcPct val="150000"/>
              </a:lnSpc>
              <a:spcBef>
                <a:spcPts val="0"/>
              </a:spcBef>
              <a:buNone/>
              <a:defRPr/>
            </a:pPr>
            <a:endPar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endParaRPr>
          </a:p>
          <a:p>
            <a:pPr marL="0" indent="0">
              <a:lnSpc>
                <a:spcPct val="150000"/>
              </a:lnSpc>
              <a:spcBef>
                <a:spcPts val="0"/>
              </a:spcBef>
              <a:buNone/>
              <a:defRPr/>
            </a:pPr>
            <a:r>
              <a:rPr lang="en-US" sz="1100" b="1" i="1" u="sng" dirty="0">
                <a:solidFill>
                  <a:prstClr val="black"/>
                </a:solidFill>
                <a:highlight>
                  <a:srgbClr val="B4C7E7"/>
                </a:highlight>
                <a:latin typeface="Verdana" panose="020B0604030504040204" pitchFamily="34" charset="0"/>
                <a:ea typeface="Verdana" panose="020B0604030504040204" pitchFamily="34" charset="0"/>
                <a:cs typeface="Verdana" panose="020B0604030504040204" pitchFamily="34" charset="0"/>
              </a:rPr>
              <a:t>Rising Disposable Income &amp; High Living Standard</a:t>
            </a:r>
          </a:p>
          <a:p>
            <a:pPr marL="0" marR="0" lvl="0" indent="0" algn="just" defTabSz="914400" rtl="0" eaLnBrk="1" fontAlgn="auto" latinLnBrk="0" hangingPunct="1">
              <a:lnSpc>
                <a:spcPts val="2300"/>
              </a:lnSpc>
              <a:spcBef>
                <a:spcPts val="1000"/>
              </a:spcBef>
              <a:spcAft>
                <a:spcPts val="0"/>
              </a:spcAft>
              <a:buClrTx/>
              <a:buSz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demand for advanced and premium quality paints &amp; coatings is increasing across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housing and construction sector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high living standard across developed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nations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including improving disposable income across developing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countries as well drive the epoxy resin market in forthcoming years.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This is further supported by increasing per capita expenses on premium cars across the globe. Moreover, the disposable income level of middle-class population across various countries is increasing and has significantly augmented demand for epoxy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based lightweight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coatings  and adhesives over the years, further driving the market worldwide.</a:t>
            </a:r>
          </a:p>
          <a:p>
            <a:pPr marL="0" marR="0" lvl="0" indent="0" algn="just" defTabSz="444500" rtl="0" eaLnBrk="1" fontAlgn="auto" latinLnBrk="0" hangingPunct="1">
              <a:lnSpc>
                <a:spcPct val="200000"/>
              </a:lnSpc>
              <a:spcBef>
                <a:spcPct val="0"/>
              </a:spcBef>
              <a:spcAft>
                <a:spcPct val="15000"/>
              </a:spcAft>
              <a:buClrTx/>
              <a:buSzTx/>
              <a:buFont typeface="Arial" panose="020B0604020202020204" pitchFamily="34" charset="0"/>
              <a:buNone/>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 Placeholder 3">
            <a:extLst>
              <a:ext uri="{FF2B5EF4-FFF2-40B4-BE49-F238E27FC236}">
                <a16:creationId xmlns:a16="http://schemas.microsoft.com/office/drawing/2014/main" id="{885BF877-EF56-4650-9E67-5D170DA1AB9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Drivers</a:t>
            </a:r>
          </a:p>
        </p:txBody>
      </p:sp>
    </p:spTree>
    <p:extLst>
      <p:ext uri="{BB962C8B-B14F-4D97-AF65-F5344CB8AC3E}">
        <p14:creationId xmlns:p14="http://schemas.microsoft.com/office/powerpoint/2010/main" val="34741941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ndoor, dark, sitting, view&#10;&#10;Description automatically generated">
            <a:extLst>
              <a:ext uri="{FF2B5EF4-FFF2-40B4-BE49-F238E27FC236}">
                <a16:creationId xmlns:a16="http://schemas.microsoft.com/office/drawing/2014/main" id="{A5A909BA-EE31-4805-AF70-926C7AB4CF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766" y="156965"/>
            <a:ext cx="8723394" cy="6544069"/>
          </a:xfrm>
          <a:prstGeom prst="rect">
            <a:avLst/>
          </a:prstGeom>
        </p:spPr>
      </p:pic>
      <p:sp>
        <p:nvSpPr>
          <p:cNvPr id="4" name="Subtitle 2">
            <a:extLst>
              <a:ext uri="{FF2B5EF4-FFF2-40B4-BE49-F238E27FC236}">
                <a16:creationId xmlns:a16="http://schemas.microsoft.com/office/drawing/2014/main" id="{2332045E-2682-4945-8FAD-0710B4B5A9C5}"/>
              </a:ext>
            </a:extLst>
          </p:cNvPr>
          <p:cNvSpPr txBox="1">
            <a:spLocks/>
          </p:cNvSpPr>
          <p:nvPr/>
        </p:nvSpPr>
        <p:spPr>
          <a:xfrm>
            <a:off x="337128" y="678306"/>
            <a:ext cx="8366760" cy="5445591"/>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3"/>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444500" rtl="0" eaLnBrk="1" fontAlgn="auto" latinLnBrk="0" hangingPunct="1">
              <a:lnSpc>
                <a:spcPct val="200000"/>
              </a:lnSpc>
              <a:spcBef>
                <a:spcPts val="1000"/>
              </a:spcBef>
              <a:spcAft>
                <a:spcPct val="15000"/>
              </a:spcAft>
              <a:buClrTx/>
              <a:buSzPct val="120000"/>
              <a:buFontTx/>
              <a:buNone/>
              <a:tabLst/>
              <a:defRPr/>
            </a:pPr>
            <a:r>
              <a:rPr kumimoji="0" lang="en-IN" sz="1100" b="1" i="1" u="sng" strike="noStrike" kern="1200" cap="none" spc="0" normalizeH="0" baseline="0" noProof="0" dirty="0">
                <a:ln>
                  <a:noFill/>
                </a:ln>
                <a:solidFill>
                  <a:prstClr val="black"/>
                </a:solidFill>
                <a:effectLst/>
                <a:highlight>
                  <a:srgbClr val="B4C7E7"/>
                </a:highlight>
                <a:uLnTx/>
                <a:uFillTx/>
                <a:latin typeface="Verdana" panose="020B0604030504040204" pitchFamily="34" charset="0"/>
                <a:ea typeface="Verdana" panose="020B0604030504040204" pitchFamily="34" charset="0"/>
                <a:cs typeface="Verdana" panose="020B0604030504040204" pitchFamily="34" charset="0"/>
              </a:rPr>
              <a:t>Volatility in Raw Material Prices</a:t>
            </a:r>
          </a:p>
          <a:p>
            <a:pPr marL="0" marR="0" lvl="0" indent="0" algn="just" defTabSz="444500" rtl="0" eaLnBrk="1" fontAlgn="auto" latinLnBrk="0" hangingPunct="1">
              <a:lnSpc>
                <a:spcPct val="200000"/>
              </a:lnSpc>
              <a:spcBef>
                <a:spcPct val="0"/>
              </a:spcBef>
              <a:spcAft>
                <a:spcPct val="15000"/>
              </a:spcAft>
              <a:buClrTx/>
              <a:buSzPct val="120000"/>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Increase in the cost of raw materials i.e., ECH and BPA, that are being used in the manufacturing of the epoxy resin is driving down the market sales in recent years due to several disruptions caused by COVID-19 outbreak worldwide. Moreover, rising crude oil prices directly impacting the operating cost and profit margins of the industry, in addition to higher transportation costs, add up the price of epoxy resin in the global market. Inflation of raw material costs drives down the demand for these films, which is emerging as one of the major constraints for the overall market growth worldwide.</a:t>
            </a:r>
          </a:p>
        </p:txBody>
      </p:sp>
      <p:sp>
        <p:nvSpPr>
          <p:cNvPr id="7" name="Rectangle 6">
            <a:extLst>
              <a:ext uri="{FF2B5EF4-FFF2-40B4-BE49-F238E27FC236}">
                <a16:creationId xmlns:a16="http://schemas.microsoft.com/office/drawing/2014/main" id="{9942FEBE-F71B-4D4A-B568-6B9177295194}"/>
              </a:ext>
            </a:extLst>
          </p:cNvPr>
          <p:cNvSpPr/>
          <p:nvPr/>
        </p:nvSpPr>
        <p:spPr>
          <a:xfrm>
            <a:off x="6820428" y="6505339"/>
            <a:ext cx="1986441" cy="215444"/>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World Health Organization</a:t>
            </a:r>
          </a:p>
        </p:txBody>
      </p:sp>
      <p:sp>
        <p:nvSpPr>
          <p:cNvPr id="9" name="Text Placeholder 3">
            <a:extLst>
              <a:ext uri="{FF2B5EF4-FFF2-40B4-BE49-F238E27FC236}">
                <a16:creationId xmlns:a16="http://schemas.microsoft.com/office/drawing/2014/main" id="{E7EBB550-B56A-42C6-91F7-F083D03C8624}"/>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Challenges</a:t>
            </a:r>
          </a:p>
        </p:txBody>
      </p:sp>
      <p:sp>
        <p:nvSpPr>
          <p:cNvPr id="10" name="Rectangle 9">
            <a:extLst>
              <a:ext uri="{FF2B5EF4-FFF2-40B4-BE49-F238E27FC236}">
                <a16:creationId xmlns:a16="http://schemas.microsoft.com/office/drawing/2014/main" id="{07FF2CEB-CBC1-4B9C-8F34-5DC3AFD9AD39}"/>
              </a:ext>
            </a:extLst>
          </p:cNvPr>
          <p:cNvSpPr/>
          <p:nvPr/>
        </p:nvSpPr>
        <p:spPr>
          <a:xfrm>
            <a:off x="331358" y="2955542"/>
            <a:ext cx="6073145" cy="24622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000" b="1" dirty="0">
                <a:highlight>
                  <a:srgbClr val="FFFF00"/>
                </a:highlight>
                <a:latin typeface="Verdana" panose="020B0604030504040204" pitchFamily="34" charset="0"/>
                <a:ea typeface="Verdana" panose="020B0604030504040204" pitchFamily="34" charset="0"/>
                <a:cs typeface="Verdana" panose="020B0604030504040204" pitchFamily="34" charset="0"/>
              </a:rPr>
              <a:t>ECH and BPA Prices, 2015-2021 (USD per Ton)</a:t>
            </a:r>
          </a:p>
        </p:txBody>
      </p:sp>
      <p:sp>
        <p:nvSpPr>
          <p:cNvPr id="11" name="TextBox 11">
            <a:extLst>
              <a:ext uri="{FF2B5EF4-FFF2-40B4-BE49-F238E27FC236}">
                <a16:creationId xmlns:a16="http://schemas.microsoft.com/office/drawing/2014/main" id="{4062F91E-0DD4-4D79-A316-F3D22D350511}"/>
              </a:ext>
            </a:extLst>
          </p:cNvPr>
          <p:cNvSpPr txBox="1"/>
          <p:nvPr/>
        </p:nvSpPr>
        <p:spPr>
          <a:xfrm>
            <a:off x="7118434" y="5448636"/>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B2F70FE2-66B3-4095-9FD3-AB03B65AB144}"/>
              </a:ext>
            </a:extLst>
          </p:cNvPr>
          <p:cNvGraphicFramePr/>
          <p:nvPr>
            <p:extLst>
              <p:ext uri="{D42A27DB-BD31-4B8C-83A1-F6EECF244321}">
                <p14:modId xmlns:p14="http://schemas.microsoft.com/office/powerpoint/2010/main" val="814933540"/>
              </p:ext>
            </p:extLst>
          </p:nvPr>
        </p:nvGraphicFramePr>
        <p:xfrm>
          <a:off x="468889" y="3339323"/>
          <a:ext cx="8237884" cy="19890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939128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umbrella&#10;&#10;Description automatically generated">
            <a:extLst>
              <a:ext uri="{FF2B5EF4-FFF2-40B4-BE49-F238E27FC236}">
                <a16:creationId xmlns:a16="http://schemas.microsoft.com/office/drawing/2014/main" id="{04470E58-3468-4B3B-AEBA-5E4B4A54D8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46396" y="3799724"/>
            <a:ext cx="4918396" cy="1336479"/>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pic>
        <p:nvPicPr>
          <p:cNvPr id="4" name="Picture 3">
            <a:extLst>
              <a:ext uri="{FF2B5EF4-FFF2-40B4-BE49-F238E27FC236}">
                <a16:creationId xmlns:a16="http://schemas.microsoft.com/office/drawing/2014/main" id="{76CFBDE5-737F-40D7-ABE8-67509FB0C7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115" y="343321"/>
            <a:ext cx="1998988" cy="627133"/>
          </a:xfrm>
          <a:prstGeom prst="rect">
            <a:avLst/>
          </a:prstGeom>
        </p:spPr>
      </p:pic>
    </p:spTree>
    <p:extLst>
      <p:ext uri="{BB962C8B-B14F-4D97-AF65-F5344CB8AC3E}">
        <p14:creationId xmlns:p14="http://schemas.microsoft.com/office/powerpoint/2010/main" val="1055017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oor&#10;&#10;Description automatically generated">
            <a:extLst>
              <a:ext uri="{FF2B5EF4-FFF2-40B4-BE49-F238E27FC236}">
                <a16:creationId xmlns:a16="http://schemas.microsoft.com/office/drawing/2014/main" id="{A6975961-B28F-4BFA-B3F0-C53C6A9A3A03}"/>
              </a:ext>
            </a:extLst>
          </p:cNvPr>
          <p:cNvPicPr>
            <a:picLocks noChangeAspect="1"/>
          </p:cNvPicPr>
          <p:nvPr/>
        </p:nvPicPr>
        <p:blipFill>
          <a:blip r:embed="rId2" cstate="screen">
            <a:alphaModFix amt="35000"/>
            <a:extLst>
              <a:ext uri="{28A0092B-C50C-407E-A947-70E740481C1C}">
                <a14:useLocalDpi xmlns:a14="http://schemas.microsoft.com/office/drawing/2010/main"/>
              </a:ext>
            </a:extLst>
          </a:blip>
          <a:stretch>
            <a:fillRect/>
          </a:stretch>
        </p:blipFill>
        <p:spPr>
          <a:xfrm>
            <a:off x="0" y="14353"/>
            <a:ext cx="9144000" cy="6829293"/>
          </a:xfrm>
          <a:prstGeom prst="rect">
            <a:avLst/>
          </a:prstGeom>
        </p:spPr>
      </p:pic>
      <p:grpSp>
        <p:nvGrpSpPr>
          <p:cNvPr id="10" name="Group 9">
            <a:extLst>
              <a:ext uri="{FF2B5EF4-FFF2-40B4-BE49-F238E27FC236}">
                <a16:creationId xmlns:a16="http://schemas.microsoft.com/office/drawing/2014/main" id="{C7FBA14E-C564-4A61-AD7F-DFBD566BA5EB}"/>
              </a:ext>
            </a:extLst>
          </p:cNvPr>
          <p:cNvGrpSpPr/>
          <p:nvPr/>
        </p:nvGrpSpPr>
        <p:grpSpPr>
          <a:xfrm>
            <a:off x="221151" y="981437"/>
            <a:ext cx="2214396" cy="2231230"/>
            <a:chOff x="490704" y="986393"/>
            <a:chExt cx="2214396" cy="2092882"/>
          </a:xfrm>
        </p:grpSpPr>
        <p:sp>
          <p:nvSpPr>
            <p:cNvPr id="11" name="Freeform 541">
              <a:extLst>
                <a:ext uri="{FF2B5EF4-FFF2-40B4-BE49-F238E27FC236}">
                  <a16:creationId xmlns:a16="http://schemas.microsoft.com/office/drawing/2014/main" id="{E5B18E09-D0D4-4400-B3B7-3587686CA18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solidFill>
              <a:srgbClr val="F3591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F3A68C3-F12D-48A4-8FBF-B33EFC046EF8}"/>
                </a:ext>
              </a:extLst>
            </p:cNvPr>
            <p:cNvSpPr txBox="1"/>
            <p:nvPr/>
          </p:nvSpPr>
          <p:spPr>
            <a:xfrm>
              <a:off x="1018374" y="1572973"/>
              <a:ext cx="755335" cy="76944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sp>
        <p:nvSpPr>
          <p:cNvPr id="3" name="TextBox 2">
            <a:extLst>
              <a:ext uri="{FF2B5EF4-FFF2-40B4-BE49-F238E27FC236}">
                <a16:creationId xmlns:a16="http://schemas.microsoft.com/office/drawing/2014/main" id="{60A18C89-1A79-4970-8FA5-0632EFF32728}"/>
              </a:ext>
            </a:extLst>
          </p:cNvPr>
          <p:cNvSpPr txBox="1"/>
          <p:nvPr/>
        </p:nvSpPr>
        <p:spPr>
          <a:xfrm>
            <a:off x="2469652" y="1035860"/>
            <a:ext cx="43047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Expansion</a:t>
            </a:r>
            <a:r>
              <a:rPr kumimoji="0" lang="en-US" sz="1000" b="1" i="0" u="none" strike="noStrike" kern="1200" cap="none" spc="0" normalizeH="0" baseline="0" noProof="0" dirty="0">
                <a:ln>
                  <a:noFill/>
                </a:ln>
                <a:solidFill>
                  <a:srgbClr val="FF6600"/>
                </a:solidFill>
                <a:effectLst/>
                <a:uLnTx/>
                <a:uFillTx/>
                <a:latin typeface="Verdana" panose="020B0604030504040204" pitchFamily="34" charset="0"/>
                <a:ea typeface="Verdana" panose="020B0604030504040204" pitchFamily="34" charset="0"/>
                <a:cs typeface="Verdana" panose="020B0604030504040204" pitchFamily="34" charset="0"/>
              </a:rPr>
              <a:t> of Production Facilities</a:t>
            </a:r>
          </a:p>
        </p:txBody>
      </p:sp>
      <p:sp>
        <p:nvSpPr>
          <p:cNvPr id="4" name="TextBox 3">
            <a:extLst>
              <a:ext uri="{FF2B5EF4-FFF2-40B4-BE49-F238E27FC236}">
                <a16:creationId xmlns:a16="http://schemas.microsoft.com/office/drawing/2014/main" id="{4044CCDE-01A5-4D79-9C53-46FF5D549DF2}"/>
              </a:ext>
            </a:extLst>
          </p:cNvPr>
          <p:cNvSpPr txBox="1"/>
          <p:nvPr/>
        </p:nvSpPr>
        <p:spPr>
          <a:xfrm>
            <a:off x="2469653" y="1229637"/>
            <a:ext cx="6036770" cy="2811988"/>
          </a:xfrm>
          <a:prstGeom prst="rect">
            <a:avLst/>
          </a:prstGeom>
          <a:noFill/>
        </p:spPr>
        <p:txBody>
          <a:bodyPr wrap="square" rtlCol="0">
            <a:spAutoFit/>
          </a:bodyPr>
          <a:lstStyle/>
          <a:p>
            <a:pPr marL="0" marR="0" lvl="0" indent="0" algn="just" defTabSz="444500" rtl="0" eaLnBrk="1" fontAlgn="auto" latinLnBrk="0" hangingPunct="1">
              <a:lnSpc>
                <a:spcPct val="200000"/>
              </a:lnSpc>
              <a:spcBef>
                <a:spcPct val="0"/>
              </a:spcBef>
              <a:spcAft>
                <a:spcPct val="150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With growing demand for Epoxy Resin in various sector such as automotive, construction, electrical &amp; electronics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etc., companies have started investing in expanding and setting up manufacturing facilities across multiple locations worldwide. Moreover, companies are increasingly focusing on investing largely across developing nations due to availability of cheap labor such as in India, China and others. For instance,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Kukdo</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Chemical Pvt Ltd, one of the leading Korea based company have recently set up greenfield epoxy resin production unit in India with capacity of around 40 KTPA in 2020 which is further planning to expand its capacity by 60 KTPA by 2024 to address the growing demand across the country and to capture the maximum share in Asian market. </a:t>
            </a:r>
            <a:endParaRPr kumimoji="0" lang="en-US" sz="1000" b="0"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grpSp>
        <p:nvGrpSpPr>
          <p:cNvPr id="16" name="Group 15">
            <a:extLst>
              <a:ext uri="{FF2B5EF4-FFF2-40B4-BE49-F238E27FC236}">
                <a16:creationId xmlns:a16="http://schemas.microsoft.com/office/drawing/2014/main" id="{C6D3B671-3E63-491D-AC2E-6F274E3A1B5B}"/>
              </a:ext>
            </a:extLst>
          </p:cNvPr>
          <p:cNvGrpSpPr/>
          <p:nvPr/>
        </p:nvGrpSpPr>
        <p:grpSpPr>
          <a:xfrm>
            <a:off x="162055" y="4547441"/>
            <a:ext cx="2214396" cy="2092882"/>
            <a:chOff x="490704" y="986393"/>
            <a:chExt cx="2214396" cy="2092882"/>
          </a:xfrm>
          <a:solidFill>
            <a:srgbClr val="00B0F0"/>
          </a:solidFill>
        </p:grpSpPr>
        <p:sp>
          <p:nvSpPr>
            <p:cNvPr id="17" name="Freeform 541">
              <a:extLst>
                <a:ext uri="{FF2B5EF4-FFF2-40B4-BE49-F238E27FC236}">
                  <a16:creationId xmlns:a16="http://schemas.microsoft.com/office/drawing/2014/main" id="{E1334C95-78D2-46C7-9EE1-F3182D87B8F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214FFD0-4965-4202-A2A4-3D2D08924826}"/>
                </a:ext>
              </a:extLst>
            </p:cNvPr>
            <p:cNvSpPr txBox="1"/>
            <p:nvPr/>
          </p:nvSpPr>
          <p:spPr>
            <a:xfrm>
              <a:off x="1006824" y="1651878"/>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19" name="TextBox 18">
            <a:extLst>
              <a:ext uri="{FF2B5EF4-FFF2-40B4-BE49-F238E27FC236}">
                <a16:creationId xmlns:a16="http://schemas.microsoft.com/office/drawing/2014/main" id="{88DC2F27-045B-4911-942C-B4A009E678C1}"/>
              </a:ext>
            </a:extLst>
          </p:cNvPr>
          <p:cNvSpPr txBox="1"/>
          <p:nvPr/>
        </p:nvSpPr>
        <p:spPr>
          <a:xfrm>
            <a:off x="2376451" y="4448224"/>
            <a:ext cx="6129971" cy="2504212"/>
          </a:xfrm>
          <a:prstGeom prst="rect">
            <a:avLst/>
          </a:prstGeom>
          <a:noFill/>
        </p:spPr>
        <p:txBody>
          <a:bodyPr wrap="square" rtlCol="0">
            <a:spAutoFit/>
          </a:bodyPr>
          <a:lstStyle/>
          <a:p>
            <a:pPr marL="0" marR="0" lvl="0" indent="0" algn="just" defTabSz="457200" rtl="0" eaLnBrk="1" fontAlgn="auto" latinLnBrk="0" hangingPunct="1">
              <a:lnSpc>
                <a:spcPct val="2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Rising demand for polypropylene and other petrochemical derivatives in automotive sector is increasing as companies are focusing more on development of new products and reducing the carbon footprint. Most of the automotive manufacturers are launching hybrid and electric vehicles across the globe. Further, with rise in investment in new product development and adopting new technologies, companies are focusing on using more light and composite materials for automotive manufacturing, which is leading to surge in demand for petrochemicals and their derivatives.</a:t>
            </a:r>
          </a:p>
          <a:p>
            <a:pPr marL="0" marR="0" lvl="0" indent="0" algn="just" defTabSz="457200" rtl="0" eaLnBrk="1" fontAlgn="auto" latinLnBrk="0" hangingPunct="1">
              <a:lnSpc>
                <a:spcPct val="2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FEDFC1C0-846D-47D6-A2AD-4A97B8227963}"/>
              </a:ext>
            </a:extLst>
          </p:cNvPr>
          <p:cNvSpPr txBox="1"/>
          <p:nvPr/>
        </p:nvSpPr>
        <p:spPr>
          <a:xfrm>
            <a:off x="2376451" y="4202672"/>
            <a:ext cx="6548155"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Growing Demand for Lightweight Material in Automotive and Auto Ancillaries Sectors</a:t>
            </a:r>
          </a:p>
        </p:txBody>
      </p:sp>
    </p:spTree>
    <p:extLst>
      <p:ext uri="{BB962C8B-B14F-4D97-AF65-F5344CB8AC3E}">
        <p14:creationId xmlns:p14="http://schemas.microsoft.com/office/powerpoint/2010/main" val="3055384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8BB9E69-5FB3-40FA-B143-413C9A8E6BC5}"/>
              </a:ext>
            </a:extLst>
          </p:cNvPr>
          <p:cNvGrpSpPr/>
          <p:nvPr/>
        </p:nvGrpSpPr>
        <p:grpSpPr>
          <a:xfrm>
            <a:off x="331319" y="1306355"/>
            <a:ext cx="2214396" cy="2092882"/>
            <a:chOff x="490704" y="986393"/>
            <a:chExt cx="2214396" cy="2092882"/>
          </a:xfrm>
          <a:solidFill>
            <a:srgbClr val="2F6B6A"/>
          </a:solidFill>
        </p:grpSpPr>
        <p:sp>
          <p:nvSpPr>
            <p:cNvPr id="14" name="Freeform 541">
              <a:extLst>
                <a:ext uri="{FF2B5EF4-FFF2-40B4-BE49-F238E27FC236}">
                  <a16:creationId xmlns:a16="http://schemas.microsoft.com/office/drawing/2014/main" id="{2D8E6B5D-A7CD-492F-9D0C-E952A628DE0E}"/>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2D2297F-BD16-445B-B1CB-F6B981D4595C}"/>
                </a:ext>
              </a:extLst>
            </p:cNvPr>
            <p:cNvSpPr txBox="1"/>
            <p:nvPr/>
          </p:nvSpPr>
          <p:spPr>
            <a:xfrm>
              <a:off x="1018374" y="1583430"/>
              <a:ext cx="755335" cy="769441"/>
            </a:xfrm>
            <a:prstGeom prst="rect">
              <a:avLst/>
            </a:prstGeom>
            <a:grp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5" name="TextBox 4">
            <a:extLst>
              <a:ext uri="{FF2B5EF4-FFF2-40B4-BE49-F238E27FC236}">
                <a16:creationId xmlns:a16="http://schemas.microsoft.com/office/drawing/2014/main" id="{5EC8333E-4F24-4AEE-8FFD-6AFF5F9EB08F}"/>
              </a:ext>
            </a:extLst>
          </p:cNvPr>
          <p:cNvSpPr txBox="1"/>
          <p:nvPr/>
        </p:nvSpPr>
        <p:spPr>
          <a:xfrm>
            <a:off x="2511609" y="1023815"/>
            <a:ext cx="640080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rPr>
              <a:t>Emerging Applications</a:t>
            </a:r>
            <a:endParaRPr kumimoji="0" lang="en-US" sz="1000" b="1" i="0" u="none" strike="noStrike" kern="1200" cap="none" spc="0" normalizeH="0" baseline="0" noProof="0" dirty="0">
              <a:ln>
                <a:noFill/>
              </a:ln>
              <a:solidFill>
                <a:srgbClr val="2F6B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Box 28">
            <a:extLst>
              <a:ext uri="{FF2B5EF4-FFF2-40B4-BE49-F238E27FC236}">
                <a16:creationId xmlns:a16="http://schemas.microsoft.com/office/drawing/2014/main" id="{1A32D67F-AD0A-4F8F-81C1-209C03876E4F}"/>
              </a:ext>
            </a:extLst>
          </p:cNvPr>
          <p:cNvSpPr txBox="1"/>
          <p:nvPr/>
        </p:nvSpPr>
        <p:spPr>
          <a:xfrm>
            <a:off x="2578919" y="1306355"/>
            <a:ext cx="6037671" cy="2305439"/>
          </a:xfrm>
          <a:prstGeom prst="rect">
            <a:avLst/>
          </a:prstGeom>
          <a:noFill/>
        </p:spPr>
        <p:txBody>
          <a:bodyPr wrap="square" rtlCol="0">
            <a:spAutoFit/>
          </a:bodyPr>
          <a:lstStyle/>
          <a:p>
            <a:pPr marL="0" marR="0" lvl="0" indent="0" algn="just" defTabSz="444500" rtl="0" eaLnBrk="1" fontAlgn="auto" latinLnBrk="0" hangingPunct="1">
              <a:lnSpc>
                <a:spcPts val="2200"/>
              </a:lnSpc>
              <a:spcBef>
                <a:spcPct val="0"/>
              </a:spcBef>
              <a:spcAft>
                <a:spcPct val="1500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Ban on usage of Bisphenol A has increased the consumption of Epoxy Resin in various applications such as producing intermediates, high performance polymers, heat sensitive developers, etc.. Recently, BPS has substituted BPA-based epoxy resins which are generally used in food packaging containers. Epoxy resins are also used in aerospace plastics</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as a binder for reinforcements such as glass, carbon or Kevlar.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Growing utilization of Epoxy Resin in epoxy resins is likely to increase its foothold in the market over coming years. Besides,  it is anticipated that Epoxy Resin might replace BPA in the polycarbonate production, which may further boost the demand for Epoxy Resin in the coming years.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 Market Trends &amp; Developments</a:t>
            </a:r>
          </a:p>
        </p:txBody>
      </p:sp>
    </p:spTree>
    <p:extLst>
      <p:ext uri="{BB962C8B-B14F-4D97-AF65-F5344CB8AC3E}">
        <p14:creationId xmlns:p14="http://schemas.microsoft.com/office/powerpoint/2010/main" val="1378009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9803"/>
            <a:ext cx="9106593" cy="3158196"/>
          </a:xfrm>
          <a:prstGeom prst="rect">
            <a:avLst/>
          </a:prstGeom>
        </p:spPr>
      </p:pic>
      <p:pic>
        <p:nvPicPr>
          <p:cNvPr id="7" name="Picture 6">
            <a:extLst>
              <a:ext uri="{FF2B5EF4-FFF2-40B4-BE49-F238E27FC236}">
                <a16:creationId xmlns:a16="http://schemas.microsoft.com/office/drawing/2014/main" id="{9C278DDE-97C5-4594-8405-A7D03ECC99E4}"/>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78980"/>
            <a:ext cx="9144000" cy="6858000"/>
          </a:xfrm>
          <a:prstGeom prst="rect">
            <a:avLst/>
          </a:prstGeom>
        </p:spPr>
      </p:pic>
      <p:sp>
        <p:nvSpPr>
          <p:cNvPr id="8" name="Rectangle 7">
            <a:extLst>
              <a:ext uri="{FF2B5EF4-FFF2-40B4-BE49-F238E27FC236}">
                <a16:creationId xmlns:a16="http://schemas.microsoft.com/office/drawing/2014/main" id="{D0D46130-130D-492E-AB8D-6D2D01ADC29E}"/>
              </a:ext>
            </a:extLst>
          </p:cNvPr>
          <p:cNvSpPr/>
          <p:nvPr/>
        </p:nvSpPr>
        <p:spPr>
          <a:xfrm>
            <a:off x="158045" y="2553873"/>
            <a:ext cx="2956630" cy="954107"/>
          </a:xfrm>
          <a:prstGeom prst="rect">
            <a:avLst/>
          </a:prstGeom>
          <a:noFill/>
        </p:spPr>
        <p:txBody>
          <a:bodyPr wrap="square">
            <a:spAutoFit/>
          </a:bodyPr>
          <a:lstStyle/>
          <a:p>
            <a:pPr lvl="0">
              <a:defRPr/>
            </a:pPr>
            <a:r>
              <a:rPr lang="en-US" sz="28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EPOXY RESIN PRICING ANALYSIS</a:t>
            </a:r>
          </a:p>
        </p:txBody>
      </p:sp>
    </p:spTree>
    <p:extLst>
      <p:ext uri="{BB962C8B-B14F-4D97-AF65-F5344CB8AC3E}">
        <p14:creationId xmlns:p14="http://schemas.microsoft.com/office/powerpoint/2010/main" val="3221136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47A1ABD1-0C40-4413-85E7-788B2052EC61}"/>
              </a:ext>
            </a:extLst>
          </p:cNvPr>
          <p:cNvSpPr txBox="1">
            <a:spLocks/>
          </p:cNvSpPr>
          <p:nvPr/>
        </p:nvSpPr>
        <p:spPr>
          <a:xfrm>
            <a:off x="28136" y="130464"/>
            <a:ext cx="7340073" cy="608533"/>
          </a:xfrm>
          <a:prstGeom prst="rect">
            <a:avLst/>
          </a:prstGeom>
          <a:noFill/>
          <a:ln>
            <a:noFill/>
          </a:ln>
        </p:spPr>
        <p:txBody>
          <a:bodyPr vert="horz" lIns="91440" tIns="45720" rIns="91440" bIns="45720" rtlCol="0" anchor="ctr">
            <a:normAutofit/>
          </a:bodyPr>
          <a:lstStyle>
            <a:lvl1pPr marL="0" indent="0" algn="l" defTabSz="685800" rtl="0" eaLnBrk="1" latinLnBrk="0" hangingPunct="1">
              <a:lnSpc>
                <a:spcPct val="90000"/>
              </a:lnSpc>
              <a:spcBef>
                <a:spcPts val="75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sysClr val="windowText" lastClr="000000">
                    <a:lumMod val="85000"/>
                    <a:lumOff val="15000"/>
                  </a:sysClr>
                </a:solidFill>
                <a:effectLst/>
                <a:uLnTx/>
                <a:uFillTx/>
                <a:latin typeface="Montserrat" panose="02000505000000020004" pitchFamily="2" charset="0"/>
                <a:ea typeface="+mn-ea"/>
                <a:cs typeface="Arial" panose="020B0604020202020204" pitchFamily="34" charset="0"/>
              </a:rPr>
              <a:t>India Epoxy Resin Monthly Prices, January 2018 Onwards (USD/Tonne)</a:t>
            </a:r>
          </a:p>
        </p:txBody>
      </p:sp>
      <p:sp>
        <p:nvSpPr>
          <p:cNvPr id="9" name="Rectangle 8">
            <a:extLst>
              <a:ext uri="{FF2B5EF4-FFF2-40B4-BE49-F238E27FC236}">
                <a16:creationId xmlns:a16="http://schemas.microsoft.com/office/drawing/2014/main" id="{95620EBB-BBC4-4914-A847-C609ED40A2B6}"/>
              </a:ext>
            </a:extLst>
          </p:cNvPr>
          <p:cNvSpPr/>
          <p:nvPr/>
        </p:nvSpPr>
        <p:spPr>
          <a:xfrm>
            <a:off x="5244962" y="6413996"/>
            <a:ext cx="3452221"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Expert Interviews, and TechSci Research Analysis</a:t>
            </a:r>
          </a:p>
        </p:txBody>
      </p:sp>
      <p:graphicFrame>
        <p:nvGraphicFramePr>
          <p:cNvPr id="10" name="Chart 9">
            <a:extLst>
              <a:ext uri="{FF2B5EF4-FFF2-40B4-BE49-F238E27FC236}">
                <a16:creationId xmlns:a16="http://schemas.microsoft.com/office/drawing/2014/main" id="{C739CA10-76F6-4DEF-B7CC-EE1F25F3626F}"/>
              </a:ext>
            </a:extLst>
          </p:cNvPr>
          <p:cNvGraphicFramePr/>
          <p:nvPr>
            <p:extLst>
              <p:ext uri="{D42A27DB-BD31-4B8C-83A1-F6EECF244321}">
                <p14:modId xmlns:p14="http://schemas.microsoft.com/office/powerpoint/2010/main" val="2683124210"/>
              </p:ext>
            </p:extLst>
          </p:nvPr>
        </p:nvGraphicFramePr>
        <p:xfrm>
          <a:off x="562906" y="738997"/>
          <a:ext cx="8018188" cy="352938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BDFF6957-839F-4CA5-B10A-DA59B8503220}"/>
              </a:ext>
            </a:extLst>
          </p:cNvPr>
          <p:cNvSpPr/>
          <p:nvPr/>
        </p:nvSpPr>
        <p:spPr>
          <a:xfrm>
            <a:off x="562906" y="4453046"/>
            <a:ext cx="8018188" cy="1960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bg1"/>
                </a:solidFill>
                <a:effectLst/>
                <a:ea typeface="Times New Roman" panose="02020603050405020304" pitchFamily="18" charset="0"/>
              </a:rPr>
              <a:t>Since the beginning of 2021, Epoxy Resin prices observed consistent gain following strong values of upstream crude and soaring freight cost. </a:t>
            </a:r>
            <a:r>
              <a:rPr lang="en-IN" sz="1600" dirty="0">
                <a:solidFill>
                  <a:schemeClr val="bg1"/>
                </a:solidFill>
                <a:ea typeface="Times New Roman" panose="02020603050405020304" pitchFamily="18" charset="0"/>
              </a:rPr>
              <a:t>P</a:t>
            </a:r>
            <a:r>
              <a:rPr lang="en-IN" sz="1600" dirty="0">
                <a:solidFill>
                  <a:schemeClr val="bg1"/>
                </a:solidFill>
                <a:effectLst/>
                <a:ea typeface="Times New Roman" panose="02020603050405020304" pitchFamily="18" charset="0"/>
              </a:rPr>
              <a:t>rices rose marginally in a consistent manner, as the international market boomed. Besides, due to international boom, price of feedstock Bisphenol A were heard rising effectively, which primarily affected the price of Epoxy Resin in Indian market. Similar uptrend in price of Epoxy Resin is expected in the second half of 2021, as the overall market scenario is likely to remain similar. However, ease in movement restrictions may improve the demand from domestic market, which will also help the prices to improve further.</a:t>
            </a:r>
            <a:endParaRPr lang="en-US" sz="1600" dirty="0">
              <a:solidFill>
                <a:schemeClr val="bg1"/>
              </a:solidFill>
            </a:endParaRPr>
          </a:p>
        </p:txBody>
      </p:sp>
    </p:spTree>
    <p:extLst>
      <p:ext uri="{BB962C8B-B14F-4D97-AF65-F5344CB8AC3E}">
        <p14:creationId xmlns:p14="http://schemas.microsoft.com/office/powerpoint/2010/main" val="965364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4817</TotalTime>
  <Words>16670</Words>
  <Application>Microsoft Office PowerPoint</Application>
  <PresentationFormat>On-screen Show (4:3)</PresentationFormat>
  <Paragraphs>3897</Paragraphs>
  <Slides>119</Slides>
  <Notes>63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119</vt:i4>
      </vt:variant>
    </vt:vector>
  </HeadingPairs>
  <TitlesOfParts>
    <vt:vector size="135" baseType="lpstr">
      <vt:lpstr>Arial</vt:lpstr>
      <vt:lpstr>Calibri</vt:lpstr>
      <vt:lpstr>Calibri Light</vt:lpstr>
      <vt:lpstr>Montserrat</vt:lpstr>
      <vt:lpstr>Muli Light</vt:lpstr>
      <vt:lpstr>Open Sans</vt:lpstr>
      <vt:lpstr>Times New Roman</vt:lpstr>
      <vt:lpstr>Veradana</vt:lpstr>
      <vt:lpstr>Verdana</vt:lpstr>
      <vt:lpstr>Wingdings</vt:lpstr>
      <vt:lpstr>Office Theme</vt:lpstr>
      <vt:lpstr>4_Office Theme</vt:lpstr>
      <vt:lpstr>2_Office Theme</vt:lpstr>
      <vt:lpstr>3_Office Theme</vt:lpstr>
      <vt:lpstr>6_Office Theme</vt:lpstr>
      <vt:lpstr>5_Office Theme</vt:lpstr>
      <vt:lpstr>Global Epoxy Resin Market Forecast &amp; Opportunities, 2030</vt:lpstr>
      <vt:lpstr>Table of Contents : TEFR</vt:lpstr>
      <vt:lpstr>Table of Contents : TEFR</vt:lpstr>
      <vt:lpstr>Table of Contents : TEFR</vt:lpstr>
      <vt:lpstr>Table of Contents : TEFR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Bisphenol S Market Forecast &amp; Opportunities, 2025</dc:title>
  <dc:creator>Karan Chechi</dc:creator>
  <cp:lastModifiedBy>Neeshu Bhadauriya</cp:lastModifiedBy>
  <cp:revision>241</cp:revision>
  <dcterms:created xsi:type="dcterms:W3CDTF">2020-09-04T10:22:29Z</dcterms:created>
  <dcterms:modified xsi:type="dcterms:W3CDTF">2021-09-13T05:53:01Z</dcterms:modified>
</cp:coreProperties>
</file>